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6" r:id="rId3"/>
    <p:sldId id="268" r:id="rId4"/>
    <p:sldId id="267" r:id="rId5"/>
    <p:sldId id="269" r:id="rId6"/>
    <p:sldId id="270" r:id="rId7"/>
    <p:sldId id="271" r:id="rId8"/>
    <p:sldId id="262" r:id="rId9"/>
    <p:sldId id="272" r:id="rId10"/>
    <p:sldId id="273" r:id="rId11"/>
    <p:sldId id="274" r:id="rId12"/>
    <p:sldId id="275" r:id="rId13"/>
    <p:sldId id="276" r:id="rId14"/>
    <p:sldId id="277" r:id="rId15"/>
    <p:sldId id="261" r:id="rId16"/>
    <p:sldId id="281" r:id="rId17"/>
    <p:sldId id="280" r:id="rId18"/>
    <p:sldId id="282" r:id="rId19"/>
    <p:sldId id="279" r:id="rId20"/>
    <p:sldId id="284" r:id="rId21"/>
    <p:sldId id="285" r:id="rId22"/>
    <p:sldId id="286" r:id="rId23"/>
    <p:sldId id="287" r:id="rId24"/>
    <p:sldId id="288" r:id="rId25"/>
    <p:sldId id="290" r:id="rId26"/>
    <p:sldId id="293" r:id="rId27"/>
    <p:sldId id="291" r:id="rId28"/>
    <p:sldId id="29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37"/>
    <p:restoredTop sz="94694"/>
  </p:normalViewPr>
  <p:slideViewPr>
    <p:cSldViewPr snapToGrid="0" snapToObjects="1">
      <p:cViewPr varScale="1">
        <p:scale>
          <a:sx n="142" d="100"/>
          <a:sy n="142" d="100"/>
        </p:scale>
        <p:origin x="192" y="1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Feuil1!$A$2:$A$5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Feuil1!$B$2:$B$5</c:f>
              <c:numCache>
                <c:formatCode>General</c:formatCode>
                <c:ptCount val="4"/>
                <c:pt idx="0">
                  <c:v>40</c:v>
                </c:pt>
                <c:pt idx="1">
                  <c:v>38</c:v>
                </c:pt>
                <c:pt idx="2">
                  <c:v>39</c:v>
                </c:pt>
                <c:pt idx="3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5D-A049-BBBC-0ADB9BE6FA5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182118400"/>
        <c:axId val="183426912"/>
        <c:axId val="0"/>
      </c:bar3DChart>
      <c:catAx>
        <c:axId val="182118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3426912"/>
        <c:crosses val="autoZero"/>
        <c:auto val="1"/>
        <c:lblAlgn val="ctr"/>
        <c:lblOffset val="100"/>
        <c:noMultiLvlLbl val="0"/>
      </c:catAx>
      <c:valAx>
        <c:axId val="1834269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2118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Feuil1!$A$2:$A$5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Feuil1!$B$2:$B$5</c:f>
              <c:numCache>
                <c:formatCode>General</c:formatCode>
                <c:ptCount val="4"/>
                <c:pt idx="0">
                  <c:v>36</c:v>
                </c:pt>
                <c:pt idx="1">
                  <c:v>35</c:v>
                </c:pt>
                <c:pt idx="2">
                  <c:v>39</c:v>
                </c:pt>
                <c:pt idx="3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C7-A146-A843-9D9E810D563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203764448"/>
        <c:axId val="182172288"/>
        <c:axId val="0"/>
      </c:bar3DChart>
      <c:catAx>
        <c:axId val="20376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82172288"/>
        <c:crosses val="autoZero"/>
        <c:auto val="1"/>
        <c:lblAlgn val="ctr"/>
        <c:lblOffset val="100"/>
        <c:noMultiLvlLbl val="0"/>
      </c:catAx>
      <c:valAx>
        <c:axId val="182172288"/>
        <c:scaling>
          <c:orientation val="minMax"/>
          <c:max val="5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3764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9E4BD4-1A85-3045-A7AD-A76236A4B8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AEF18EB-4B98-5147-B749-66440D4AEF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087ABFB-6D02-CA47-ADC8-5BDE8118B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08E20F-33ED-7842-8E05-3708C8C28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074C81-F51D-304A-A094-0B94B1638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420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6B221F-9E52-934F-9CF3-CEACE7E81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CC6A96-B2E9-2642-A50A-A03FE5639E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341EFE-6CF7-DD40-9A4C-3E3B83B64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C5DFAB-E350-ED42-8977-23E3DAD37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044EC7-2B98-B845-A3D2-588351F42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335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AB9374-89C6-B443-A507-82CDA1C71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99EAB8-F8FE-5E43-88B8-0D18AC57D2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A75456-08C4-D549-A496-B7F4DE5E7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33D65E-C212-114F-A1A3-D5B56C9E5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41EFB1-0706-894E-84E5-30072681C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935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BC043-5EA5-904B-90E0-5697D64B5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758CE0-B541-634E-A540-C37700DE7D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A07F69-1AAF-8645-917B-58C537852C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CC7171-DDD3-904A-813E-BB22FE246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759F4F-52C3-F24E-80CA-FF1693F76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3CBA35-4B00-AE46-A97F-F80802B62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787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B0DEA-0851-524D-BCB9-5C9B3FA63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641B398-2A1F-BC44-9BC1-D801B72EF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7EE5D95-29BE-8F44-945A-3D07057EA5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7E3B7AF-7B6D-E647-B3A2-0532705162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2539FF6-17D3-B444-9523-2707EDAE59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C62ABD0-27D7-5941-8160-D76C3CE19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47DD792-21AF-B24F-BA6D-4BE74A77F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9BF12-CBD3-B34C-8645-E5E8B2709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216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7B34FF-3ABA-C64D-8B03-62AD4A450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9681BCB-F301-FE47-A1F2-6B2F136F2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BBA1D3A-C52F-7640-8F97-F3665B0A4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63BA922-A48F-BB4D-9337-1AE2E8F71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227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A1F9B4F-D7F8-8C40-B427-8137AD83C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1CE8828-F830-5D4B-8D45-70927446B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B866FC-A040-9244-A186-67336C6CF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52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114818-31AE-7A4F-A3B7-F4B42C703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4ADCF85-7487-824D-B38C-CE713C0DA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62EFFFC-EAC6-F04F-ADC9-02C433C8FB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FA092A-448F-7748-8FA9-0AD55BF94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64A68-3D94-B842-B3B0-A37E9E5EE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58C71F-11E6-AC4D-9367-DBC8233FD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088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C6BB4-DEBE-704A-8D41-E9FFC98E5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E2290D-BAD9-8A46-81B7-F62681A0FC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3635DF-FAB8-6E4E-B6AE-FA3745BD30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F4DF04-6D6B-2049-8DDE-8CDF9E608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77C89C-9A68-1F45-BE08-34B16A85C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E22FBE-679E-D64D-ADA1-C9AB8EF1D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419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FCE288-D030-884F-A4B2-39B2181E9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44194E-098C-3A41-95C3-24EEB26C9C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875839-9A02-B44C-8BB4-8F8C720A3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64E8B3-FC88-F84B-BC51-AE89FDD01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FB335C-4266-AC48-A741-E4A610356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580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527D856-0AAD-764A-A6CC-897DC341C2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7060515-3178-2F46-88A4-4D72F53B65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B5B6D0-D340-364C-A0A1-121DF2FCD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705242-D325-CE41-B7A0-01BC93E29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265489-50BD-B04D-9DC3-E0F7AC87F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297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93C1E23-5F5A-2644-A9FC-757CC343B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83C42E-BF93-CE4F-94E6-5DA1B3F3D1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C72BC0-2D17-1A45-AEDD-3FC5BB3A43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79033-8369-4646-8C30-1F12DDDBCABB}" type="datetimeFigureOut">
              <a:rPr lang="fr-FR" smtClean="0"/>
              <a:t>17/11/2020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7FEB5E-85D0-344B-8556-CAD5327161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467D17-80F5-994F-A43E-2A3C788ACA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95D52-B525-2244-A38B-9C78439C8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95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975463-6A81-C544-A64B-E54700495A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EEQ ACPA ACLF 2020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5EAF63F-B20A-3043-83EA-05CB2F83CE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18 Novembre 2020</a:t>
            </a:r>
          </a:p>
          <a:p>
            <a:endParaRPr lang="fr-FR" dirty="0"/>
          </a:p>
          <a:p>
            <a:r>
              <a:rPr lang="fr-FR" dirty="0"/>
              <a:t>Martine DOCO-FENZY – Jean-Michel DUPONT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6CA46BB-BE6F-684D-ABF9-254AD2BF69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8334" y="336062"/>
            <a:ext cx="1866900" cy="1778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74A553E-2042-644E-933E-F23F7567F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15" y="217488"/>
            <a:ext cx="8255000" cy="16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805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AA44B2-5B40-4946-B886-23025CA88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CONTEXTE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23B16B-A854-ED4A-95C8-C9C13FAF1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493" y="2028824"/>
            <a:ext cx="10515600" cy="4911237"/>
          </a:xfrm>
        </p:spPr>
        <p:txBody>
          <a:bodyPr>
            <a:normAutofit/>
          </a:bodyPr>
          <a:lstStyle/>
          <a:p>
            <a:r>
              <a:rPr lang="fr-FR" dirty="0"/>
              <a:t>2 sessions du 05/09/20 au 05/10/20</a:t>
            </a:r>
          </a:p>
          <a:p>
            <a:pPr lvl="1"/>
            <a:r>
              <a:rPr lang="fr-FR" dirty="0"/>
              <a:t>ACPA Postnatale</a:t>
            </a:r>
          </a:p>
          <a:p>
            <a:pPr lvl="1"/>
            <a:r>
              <a:rPr lang="fr-FR" dirty="0"/>
              <a:t>ACPA DPN</a:t>
            </a:r>
          </a:p>
          <a:p>
            <a:r>
              <a:rPr lang="fr-FR" dirty="0"/>
              <a:t>COVID 19</a:t>
            </a:r>
          </a:p>
          <a:p>
            <a:pPr lvl="1"/>
            <a:r>
              <a:rPr lang="fr-FR" dirty="0"/>
              <a:t>Décalage en Septembre -&gt; </a:t>
            </a:r>
            <a:r>
              <a:rPr lang="fr-FR" dirty="0">
                <a:solidFill>
                  <a:srgbClr val="FF0000"/>
                </a:solidFill>
              </a:rPr>
              <a:t>expertise non terminée</a:t>
            </a:r>
          </a:p>
          <a:p>
            <a:pPr lvl="1"/>
            <a:r>
              <a:rPr lang="fr-FR" dirty="0"/>
              <a:t>Pas d’envoi d’ADN, seulement fichiers scan bruts</a:t>
            </a:r>
          </a:p>
          <a:p>
            <a:pPr lvl="2"/>
            <a:r>
              <a:rPr lang="fr-FR" dirty="0"/>
              <a:t>Trois plateformes : </a:t>
            </a:r>
            <a:r>
              <a:rPr lang="fr-FR" dirty="0" err="1"/>
              <a:t>Agilent</a:t>
            </a:r>
            <a:r>
              <a:rPr lang="fr-FR" dirty="0"/>
              <a:t>, </a:t>
            </a:r>
            <a:r>
              <a:rPr lang="fr-FR" dirty="0" err="1"/>
              <a:t>Affymetrix</a:t>
            </a:r>
            <a:r>
              <a:rPr lang="fr-FR" dirty="0"/>
              <a:t>, Illumina</a:t>
            </a:r>
          </a:p>
          <a:p>
            <a:pPr lvl="2"/>
            <a:r>
              <a:rPr lang="fr-FR" dirty="0"/>
              <a:t>Validation des ADN par trois laboratoires indépendamment	</a:t>
            </a:r>
          </a:p>
          <a:p>
            <a:r>
              <a:rPr lang="fr-FR" dirty="0"/>
              <a:t>Nouveau site d’hébergement des fichiers volumineux</a:t>
            </a:r>
          </a:p>
          <a:p>
            <a:pPr lvl="1"/>
            <a:r>
              <a:rPr lang="fr-FR" dirty="0"/>
              <a:t>Accès possible pendant toute la durée de l’EEQ</a:t>
            </a:r>
          </a:p>
          <a:p>
            <a:pPr lvl="1"/>
            <a:r>
              <a:rPr lang="fr-FR" dirty="0"/>
              <a:t>Pas de problème d’accès signalé</a:t>
            </a: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C7D0898E-BB0C-8A48-9029-0FF436E09FAD}"/>
              </a:ext>
            </a:extLst>
          </p:cNvPr>
          <p:cNvGrpSpPr/>
          <p:nvPr/>
        </p:nvGrpSpPr>
        <p:grpSpPr>
          <a:xfrm>
            <a:off x="7743816" y="1391138"/>
            <a:ext cx="4338769" cy="3775875"/>
            <a:chOff x="7743816" y="1391138"/>
            <a:chExt cx="4338769" cy="3775875"/>
          </a:xfrm>
        </p:grpSpPr>
        <p:pic>
          <p:nvPicPr>
            <p:cNvPr id="5" name="Image 4" descr="Une image contenant texte&#10;&#10;Description générée automatiquement">
              <a:extLst>
                <a:ext uri="{FF2B5EF4-FFF2-40B4-BE49-F238E27FC236}">
                  <a16:creationId xmlns:a16="http://schemas.microsoft.com/office/drawing/2014/main" id="{0AF8267C-044E-8F43-B7CB-E18023C357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43816" y="1391138"/>
              <a:ext cx="4338769" cy="3775875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DF02A6F-64C0-B146-B57C-230CF6C41AB7}"/>
                </a:ext>
              </a:extLst>
            </p:cNvPr>
            <p:cNvSpPr/>
            <p:nvPr/>
          </p:nvSpPr>
          <p:spPr>
            <a:xfrm>
              <a:off x="8813076" y="3610708"/>
              <a:ext cx="609600" cy="13286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241E649-993F-AD49-9C04-05C15D706EA5}"/>
                </a:ext>
              </a:extLst>
            </p:cNvPr>
            <p:cNvSpPr/>
            <p:nvPr/>
          </p:nvSpPr>
          <p:spPr>
            <a:xfrm>
              <a:off x="9984379" y="3926394"/>
              <a:ext cx="609600" cy="13286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23447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5C5964-2E41-EC44-9AE7-7149BFE93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CERTIFICATION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EB4160-8F7A-E343-B951-714E4A451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87277" cy="4351338"/>
          </a:xfrm>
        </p:spPr>
        <p:txBody>
          <a:bodyPr/>
          <a:lstStyle/>
          <a:p>
            <a:r>
              <a:rPr lang="fr-FR" dirty="0"/>
              <a:t>Inscription des laboratoires</a:t>
            </a:r>
          </a:p>
          <a:p>
            <a:pPr lvl="1"/>
            <a:r>
              <a:rPr lang="fr-FR" dirty="0"/>
              <a:t>Contrats d’engagement</a:t>
            </a:r>
          </a:p>
          <a:p>
            <a:pPr lvl="1"/>
            <a:endParaRPr lang="fr-FR" dirty="0"/>
          </a:p>
          <a:p>
            <a:pPr lvl="1"/>
            <a:endParaRPr lang="fr-FR" dirty="0"/>
          </a:p>
          <a:p>
            <a:r>
              <a:rPr lang="fr-FR" dirty="0"/>
              <a:t>Charte de déontologie </a:t>
            </a:r>
          </a:p>
          <a:p>
            <a:pPr lvl="1"/>
            <a:r>
              <a:rPr lang="fr-FR" dirty="0"/>
              <a:t>Signée par tous les experts</a:t>
            </a:r>
          </a:p>
          <a:p>
            <a:pPr lvl="1"/>
            <a:r>
              <a:rPr lang="fr-FR" dirty="0"/>
              <a:t>2 groupes de 2 experts + 1 superviseur pour chaque EEQ pré et </a:t>
            </a:r>
            <a:r>
              <a:rPr lang="fr-FR" dirty="0" err="1"/>
              <a:t>postNatal</a:t>
            </a:r>
            <a:r>
              <a:rPr lang="fr-FR" dirty="0"/>
              <a:t> 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C5C935B-288F-CA44-9C5E-D47B62230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7769" y="3346450"/>
            <a:ext cx="6754231" cy="2965450"/>
          </a:xfrm>
          <a:prstGeom prst="rect">
            <a:avLst/>
          </a:prstGeom>
        </p:spPr>
      </p:pic>
      <p:pic>
        <p:nvPicPr>
          <p:cNvPr id="6" name="Image 5" descr="Une image contenant texte&#10;&#10;Description générée automatiquement">
            <a:extLst>
              <a:ext uri="{FF2B5EF4-FFF2-40B4-BE49-F238E27FC236}">
                <a16:creationId xmlns:a16="http://schemas.microsoft.com/office/drawing/2014/main" id="{8157589E-F776-7B48-98DC-75B9B48876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429" y="725845"/>
            <a:ext cx="6666523" cy="270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894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D1755-5190-1A4F-AD68-2D58CDD4B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DIFFICULTES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81F6B3-C767-8A49-9B2E-1DB1BCEF24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/>
          </a:p>
          <a:p>
            <a:r>
              <a:rPr lang="fr-FR" dirty="0"/>
              <a:t>Problème de compatibilité du design de puce utilisé</a:t>
            </a:r>
          </a:p>
          <a:p>
            <a:pPr lvl="1"/>
            <a:r>
              <a:rPr lang="fr-FR" dirty="0" err="1"/>
              <a:t>Agilent</a:t>
            </a:r>
            <a:r>
              <a:rPr lang="fr-FR" dirty="0"/>
              <a:t> : </a:t>
            </a:r>
            <a:r>
              <a:rPr lang="fr-FR" dirty="0" err="1"/>
              <a:t>pb</a:t>
            </a:r>
            <a:r>
              <a:rPr lang="fr-FR" dirty="0"/>
              <a:t> lié à la configuration de </a:t>
            </a:r>
            <a:r>
              <a:rPr lang="fr-FR" dirty="0" err="1"/>
              <a:t>Cytogenomics</a:t>
            </a:r>
            <a:r>
              <a:rPr lang="fr-FR" dirty="0"/>
              <a:t> en local et peut-être avec le format de fichier fourni. Certains ont pu travailler en téléchargeant le design directement depuis </a:t>
            </a:r>
            <a:r>
              <a:rPr lang="fr-FR" dirty="0" err="1"/>
              <a:t>Agilent</a:t>
            </a:r>
            <a:endParaRPr lang="fr-FR" dirty="0"/>
          </a:p>
          <a:p>
            <a:pPr lvl="1"/>
            <a:endParaRPr lang="fr-FR" dirty="0"/>
          </a:p>
          <a:p>
            <a:r>
              <a:rPr lang="fr-FR" dirty="0"/>
              <a:t>Problème avec la mailing liste ACLF !!</a:t>
            </a:r>
          </a:p>
          <a:p>
            <a:pPr lvl="1"/>
            <a:r>
              <a:rPr lang="fr-FR" dirty="0"/>
              <a:t>Nombreux messages non reçus, surtout à l’APHP !</a:t>
            </a:r>
          </a:p>
          <a:p>
            <a:pPr lvl="2"/>
            <a:r>
              <a:rPr lang="fr-FR" dirty="0"/>
              <a:t>Réglage anti spam trop sensible ??</a:t>
            </a:r>
          </a:p>
          <a:p>
            <a:pPr marL="457200" lvl="1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364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5246F4-542F-3449-BEC5-A828551CF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INSCRIPTIONS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87C51D-BE66-FA4A-826C-BDB7C010C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ACPA Postnatale</a:t>
            </a:r>
          </a:p>
          <a:p>
            <a:pPr lvl="1"/>
            <a:r>
              <a:rPr lang="fr-FR" dirty="0"/>
              <a:t>46 laboratoires</a:t>
            </a:r>
          </a:p>
          <a:p>
            <a:pPr lvl="1"/>
            <a:r>
              <a:rPr lang="fr-FR" dirty="0"/>
              <a:t> 4 dossiers non soumis (0 en 2019)</a:t>
            </a:r>
          </a:p>
          <a:p>
            <a:pPr lvl="1"/>
            <a:endParaRPr lang="fr-FR" dirty="0"/>
          </a:p>
          <a:p>
            <a:pPr lvl="1"/>
            <a:endParaRPr lang="fr-FR" dirty="0"/>
          </a:p>
          <a:p>
            <a:r>
              <a:rPr lang="fr-FR" dirty="0"/>
              <a:t>ACPA DPN</a:t>
            </a:r>
          </a:p>
          <a:p>
            <a:pPr lvl="1"/>
            <a:r>
              <a:rPr lang="fr-FR" dirty="0"/>
              <a:t>40 laboratoires</a:t>
            </a:r>
          </a:p>
          <a:p>
            <a:pPr lvl="1"/>
            <a:r>
              <a:rPr lang="fr-FR" dirty="0"/>
              <a:t>1 dossier non soumis (0 en 2019)</a:t>
            </a:r>
          </a:p>
          <a:p>
            <a:pPr lvl="1"/>
            <a:endParaRPr lang="fr-FR" dirty="0"/>
          </a:p>
          <a:p>
            <a:pPr lvl="1"/>
            <a:endParaRPr lang="fr-FR" dirty="0"/>
          </a:p>
        </p:txBody>
      </p:sp>
      <p:graphicFrame>
        <p:nvGraphicFramePr>
          <p:cNvPr id="4" name="Graphique 3">
            <a:extLst>
              <a:ext uri="{FF2B5EF4-FFF2-40B4-BE49-F238E27FC236}">
                <a16:creationId xmlns:a16="http://schemas.microsoft.com/office/drawing/2014/main" id="{147DA9FA-6A2D-8D4D-9D8E-CE8185ACE8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7446513"/>
              </p:ext>
            </p:extLst>
          </p:nvPr>
        </p:nvGraphicFramePr>
        <p:xfrm>
          <a:off x="5956663" y="1378131"/>
          <a:ext cx="3010988" cy="19790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>
            <a:extLst>
              <a:ext uri="{FF2B5EF4-FFF2-40B4-BE49-F238E27FC236}">
                <a16:creationId xmlns:a16="http://schemas.microsoft.com/office/drawing/2014/main" id="{67428F7C-0925-C74E-9224-65A876A372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6374319"/>
              </p:ext>
            </p:extLst>
          </p:nvPr>
        </p:nvGraphicFramePr>
        <p:xfrm>
          <a:off x="6025662" y="3534732"/>
          <a:ext cx="2941989" cy="19790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73132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AF9CAFDB-0B26-A844-B0AB-3550F581A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ACPA Postnatale 2020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CB5B667-F376-FD43-B001-1A0E4BBFB4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832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4B9789FD-8D34-C540-8E23-E624F103B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0554"/>
            <a:ext cx="10515600" cy="4676409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fr-FR" dirty="0"/>
              <a:t>Enfant née le 04/07/2019, extraction ADN 28/07/2020</a:t>
            </a:r>
          </a:p>
          <a:p>
            <a:pPr>
              <a:lnSpc>
                <a:spcPct val="170000"/>
              </a:lnSpc>
            </a:pPr>
            <a:r>
              <a:rPr lang="fr-FR" dirty="0"/>
              <a:t>3</a:t>
            </a:r>
            <a:r>
              <a:rPr lang="fr-FR" baseline="30000" dirty="0"/>
              <a:t>e</a:t>
            </a:r>
            <a:r>
              <a:rPr lang="fr-FR" dirty="0"/>
              <a:t> trimestre : RCIU harmonieux</a:t>
            </a:r>
          </a:p>
          <a:p>
            <a:pPr>
              <a:lnSpc>
                <a:spcPct val="170000"/>
              </a:lnSpc>
            </a:pPr>
            <a:r>
              <a:rPr lang="fr-FR" dirty="0"/>
              <a:t>Naissance à 34SA+4j, PN 2470g, Taille 45,1cm, PC 34cm</a:t>
            </a:r>
          </a:p>
          <a:p>
            <a:pPr>
              <a:lnSpc>
                <a:spcPct val="170000"/>
              </a:lnSpc>
            </a:pPr>
            <a:r>
              <a:rPr lang="fr-FR" dirty="0"/>
              <a:t>Clinique</a:t>
            </a:r>
          </a:p>
          <a:p>
            <a:pPr marL="800100" lvl="1" indent="-342900" algn="just">
              <a:lnSpc>
                <a:spcPct val="120000"/>
              </a:lnSpc>
              <a:spcBef>
                <a:spcPts val="0"/>
              </a:spcBef>
              <a:spcAft>
                <a:spcPts val="500"/>
              </a:spcAft>
              <a:buFont typeface="Times New Roman" panose="02020603050405020304" pitchFamily="18" charset="0"/>
              <a:buChar char="-"/>
            </a:pPr>
            <a:r>
              <a:rPr lang="fr-FR" sz="2800" dirty="0"/>
              <a:t>une hypotonie, </a:t>
            </a:r>
          </a:p>
          <a:p>
            <a:pPr marL="800100" lvl="1" indent="-342900" algn="just">
              <a:lnSpc>
                <a:spcPct val="120000"/>
              </a:lnSpc>
              <a:spcBef>
                <a:spcPts val="0"/>
              </a:spcBef>
              <a:spcAft>
                <a:spcPts val="500"/>
              </a:spcAft>
              <a:buFont typeface="Times New Roman" panose="02020603050405020304" pitchFamily="18" charset="0"/>
              <a:buChar char="-"/>
            </a:pPr>
            <a:r>
              <a:rPr lang="fr-FR" sz="2800" dirty="0"/>
              <a:t>un syndrome de Pierre Robin (fente palatine </a:t>
            </a:r>
            <a:r>
              <a:rPr lang="fr-FR" sz="2800" dirty="0" err="1"/>
              <a:t>rétrognathisme</a:t>
            </a:r>
            <a:r>
              <a:rPr lang="fr-FR" sz="2800" dirty="0"/>
              <a:t>) avec syndrome d’apnée obstructive du sommeil appareillé</a:t>
            </a:r>
          </a:p>
          <a:p>
            <a:pPr marL="800100" lvl="1" indent="-342900" algn="just">
              <a:lnSpc>
                <a:spcPct val="120000"/>
              </a:lnSpc>
              <a:spcBef>
                <a:spcPts val="0"/>
              </a:spcBef>
              <a:spcAft>
                <a:spcPts val="500"/>
              </a:spcAft>
              <a:buFont typeface="Times New Roman" panose="02020603050405020304" pitchFamily="18" charset="0"/>
              <a:buChar char="-"/>
            </a:pPr>
            <a:r>
              <a:rPr lang="fr-FR" sz="2800" dirty="0"/>
              <a:t>une dysmorphie faciale comprenant un faciès rond avec microcéphalie (PC à – 2DS)</a:t>
            </a:r>
          </a:p>
          <a:p>
            <a:pPr marL="800100" lvl="1" indent="-342900" algn="just">
              <a:lnSpc>
                <a:spcPct val="120000"/>
              </a:lnSpc>
              <a:spcBef>
                <a:spcPts val="0"/>
              </a:spcBef>
              <a:spcAft>
                <a:spcPts val="500"/>
              </a:spcAft>
              <a:buFont typeface="Times New Roman" panose="02020603050405020304" pitchFamily="18" charset="0"/>
              <a:buChar char="-"/>
            </a:pPr>
            <a:r>
              <a:rPr lang="fr-FR" sz="2800" dirty="0"/>
              <a:t>une cardiopathie (CIV) </a:t>
            </a:r>
          </a:p>
          <a:p>
            <a:pPr marL="800100" lvl="1" indent="-342900" algn="just">
              <a:lnSpc>
                <a:spcPct val="120000"/>
              </a:lnSpc>
              <a:spcBef>
                <a:spcPts val="0"/>
              </a:spcBef>
              <a:spcAft>
                <a:spcPts val="500"/>
              </a:spcAft>
              <a:buFont typeface="Times New Roman" panose="02020603050405020304" pitchFamily="18" charset="0"/>
              <a:buChar char="-"/>
            </a:pPr>
            <a:r>
              <a:rPr lang="fr-FR" sz="2800" dirty="0"/>
              <a:t>RGO</a:t>
            </a: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3DE7D461-C986-A941-9D2F-46CADB2F2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HISTOIRE CLINIQUE</a:t>
            </a:r>
          </a:p>
        </p:txBody>
      </p:sp>
    </p:spTree>
    <p:extLst>
      <p:ext uri="{BB962C8B-B14F-4D97-AF65-F5344CB8AC3E}">
        <p14:creationId xmlns:p14="http://schemas.microsoft.com/office/powerpoint/2010/main" val="792916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4EBCF-8B62-B54B-A573-A91363727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RESULTAT ATTENDU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FFA917-C4FE-5347-BE13-DAA59521C8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F502E0D-E3DD-A74B-804D-910127609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461" y="3873595"/>
            <a:ext cx="11215078" cy="298440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57E29B7-F114-504C-8CEF-47F07E09C0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462" y="480545"/>
            <a:ext cx="11215077" cy="294845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7C9AF-F08E-7A4C-9977-A1FEF41682F4}"/>
              </a:ext>
            </a:extLst>
          </p:cNvPr>
          <p:cNvSpPr txBox="1"/>
          <p:nvPr/>
        </p:nvSpPr>
        <p:spPr>
          <a:xfrm>
            <a:off x="5756003" y="3466631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5</a:t>
            </a:r>
          </a:p>
        </p:txBody>
      </p:sp>
    </p:spTree>
    <p:extLst>
      <p:ext uri="{BB962C8B-B14F-4D97-AF65-F5344CB8AC3E}">
        <p14:creationId xmlns:p14="http://schemas.microsoft.com/office/powerpoint/2010/main" val="3950366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7DF5C-32B3-3A48-AAA3-C0B9AC88C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RESULTAT ATTENDU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9E4C0C-E569-D549-A21A-632004C32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Délétion 5p terminale (8,4Mb) avec duplication interstitielle (13Mb)</a:t>
            </a:r>
          </a:p>
          <a:p>
            <a:pPr lvl="1"/>
            <a:r>
              <a:rPr lang="fr-FR" dirty="0">
                <a:solidFill>
                  <a:srgbClr val="FF0000"/>
                </a:solidFill>
              </a:rPr>
              <a:t>Note critique si les deux CNV ne sont pas rapportés</a:t>
            </a:r>
          </a:p>
          <a:p>
            <a:pPr lvl="1"/>
            <a:r>
              <a:rPr lang="fr-FR" dirty="0"/>
              <a:t>Suggère fortement une </a:t>
            </a:r>
            <a:r>
              <a:rPr lang="fr-FR" dirty="0" err="1"/>
              <a:t>invdupdel</a:t>
            </a:r>
            <a:r>
              <a:rPr lang="fr-FR" dirty="0"/>
              <a:t>(5p) même si le caractère inversé n’est pas prouvé par la puce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9D25D2E-A97B-F242-A9E7-91D66129D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461" y="3429000"/>
            <a:ext cx="11215077" cy="294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73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CD041-CF4B-DA41-A77D-F047170E5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GRILLE DE REPONSE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F82158-5CAD-894E-9109-A5C3886A0B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79975"/>
          </a:xfrm>
        </p:spPr>
        <p:txBody>
          <a:bodyPr>
            <a:normAutofit lnSpcReduction="10000"/>
          </a:bodyPr>
          <a:lstStyle/>
          <a:p>
            <a:r>
              <a:rPr lang="fr-FR" dirty="0"/>
              <a:t>Proposition de formule ISCN</a:t>
            </a:r>
          </a:p>
          <a:p>
            <a:pPr lvl="1"/>
            <a:r>
              <a:rPr lang="is-IS" altLang="fr-FR" dirty="0">
                <a:solidFill>
                  <a:srgbClr val="0070C0"/>
                </a:solidFill>
              </a:rPr>
              <a:t>arr[GRCh37] 5p15.33p15.31(26142_8424118)x1,5p15.31p14.3(8441276_21453240)x3</a:t>
            </a:r>
            <a:endParaRPr lang="fr-FR" altLang="fr-FR" dirty="0"/>
          </a:p>
          <a:p>
            <a:pPr lvl="1"/>
            <a:r>
              <a:rPr lang="fr-FR" dirty="0"/>
              <a:t>Pas de « crispation » sur les bornes, dépendent des plateformes</a:t>
            </a:r>
          </a:p>
          <a:p>
            <a:endParaRPr lang="fr-FR" dirty="0"/>
          </a:p>
          <a:p>
            <a:r>
              <a:rPr lang="fr-FR" dirty="0"/>
              <a:t>Proposition de commentaire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fr-FR" altLang="fr-FR" sz="2000" dirty="0">
                <a:solidFill>
                  <a:srgbClr val="0070C0"/>
                </a:solidFill>
              </a:rPr>
              <a:t>L’ACPA met en évidence deux CNV pathogènes (Classe 5) sur le bras court du chromosome 5 :</a:t>
            </a:r>
          </a:p>
          <a:p>
            <a:pPr>
              <a:lnSpc>
                <a:spcPct val="80000"/>
              </a:lnSpc>
              <a:buFontTx/>
              <a:buChar char="-"/>
              <a:defRPr/>
            </a:pPr>
            <a:r>
              <a:rPr lang="fr-FR" altLang="fr-FR" sz="2000" dirty="0">
                <a:solidFill>
                  <a:srgbClr val="0070C0"/>
                </a:solidFill>
              </a:rPr>
              <a:t>une délétion terminale (5p15.33-5p15.31) de 8,4 Mb emportant xx gènes. </a:t>
            </a:r>
          </a:p>
          <a:p>
            <a:pPr>
              <a:lnSpc>
                <a:spcPct val="80000"/>
              </a:lnSpc>
              <a:buFontTx/>
              <a:buChar char="-"/>
              <a:defRPr/>
            </a:pPr>
            <a:r>
              <a:rPr lang="fr-FR" altLang="fr-FR" sz="2000" dirty="0">
                <a:solidFill>
                  <a:srgbClr val="0070C0"/>
                </a:solidFill>
              </a:rPr>
              <a:t>une duplication interstitielle (5p15.31-5p14.3) de 13 Mb impliquant xx gènes.</a:t>
            </a:r>
            <a:endParaRPr lang="fr-FR" altLang="fr-FR" sz="2000" i="1" dirty="0">
              <a:solidFill>
                <a:srgbClr val="0070C0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fr-FR" altLang="fr-FR" sz="2000" dirty="0">
                <a:solidFill>
                  <a:srgbClr val="0070C0"/>
                </a:solidFill>
              </a:rPr>
              <a:t>Ce remaniement complexe évoque une délétion terminale associée à une duplication interstitielle inversée du bras court du chromosome 5, et doit être confirmée par des techniques d'hybridation in situ. 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fr-FR" altLang="fr-FR" sz="2000" dirty="0">
                <a:solidFill>
                  <a:srgbClr val="0070C0"/>
                </a:solidFill>
              </a:rPr>
              <a:t>Ce remaniement est probablement responsable des manifestations cliniques de votre patiente.</a:t>
            </a:r>
          </a:p>
        </p:txBody>
      </p:sp>
    </p:spTree>
    <p:extLst>
      <p:ext uri="{BB962C8B-B14F-4D97-AF65-F5344CB8AC3E}">
        <p14:creationId xmlns:p14="http://schemas.microsoft.com/office/powerpoint/2010/main" val="302309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0FC99-B4DE-8045-8F01-7E32F04D8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GRILLE DE REPONSE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A2E675-937D-9B45-8C8C-7424646A41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85750" indent="-285750">
              <a:defRPr/>
            </a:pPr>
            <a:r>
              <a:rPr lang="fr-FR" dirty="0">
                <a:solidFill>
                  <a:srgbClr val="FF0000"/>
                </a:solidFill>
              </a:rPr>
              <a:t>Pénalisation si absence mention de délétion </a:t>
            </a:r>
            <a:r>
              <a:rPr lang="fr-FR" u="sng" dirty="0">
                <a:solidFill>
                  <a:srgbClr val="FF0000"/>
                </a:solidFill>
              </a:rPr>
              <a:t>terminale </a:t>
            </a:r>
            <a:r>
              <a:rPr lang="fr-FR" dirty="0">
                <a:solidFill>
                  <a:srgbClr val="FF0000"/>
                </a:solidFill>
              </a:rPr>
              <a:t>ou de duplication </a:t>
            </a:r>
            <a:r>
              <a:rPr lang="fr-FR" u="sng" dirty="0">
                <a:solidFill>
                  <a:srgbClr val="FF0000"/>
                </a:solidFill>
              </a:rPr>
              <a:t>interstitielle.</a:t>
            </a:r>
          </a:p>
          <a:p>
            <a:pPr marL="285750" indent="-285750">
              <a:defRPr/>
            </a:pPr>
            <a:r>
              <a:rPr lang="fr-FR" dirty="0">
                <a:solidFill>
                  <a:srgbClr val="FF0000"/>
                </a:solidFill>
              </a:rPr>
              <a:t>Pénalisation si absence de l’hypothèse d’</a:t>
            </a:r>
            <a:r>
              <a:rPr lang="fr-FR" dirty="0" err="1">
                <a:solidFill>
                  <a:srgbClr val="FF0000"/>
                </a:solidFill>
              </a:rPr>
              <a:t>invdupdel</a:t>
            </a:r>
            <a:endParaRPr lang="fr-FR" dirty="0">
              <a:solidFill>
                <a:srgbClr val="FF0000"/>
              </a:solidFill>
            </a:endParaRPr>
          </a:p>
          <a:p>
            <a:pPr marL="285750" indent="-285750">
              <a:defRPr/>
            </a:pPr>
            <a:r>
              <a:rPr lang="fr-FR" dirty="0">
                <a:solidFill>
                  <a:srgbClr val="FF0000"/>
                </a:solidFill>
              </a:rPr>
              <a:t>Pénalisation si il n’y a pas à la fois mention de la classification des CNV (avec ou sans mention du N° de classe) et corrélation avec le phénotype</a:t>
            </a:r>
          </a:p>
          <a:p>
            <a:pPr marL="285750" indent="-285750">
              <a:defRPr/>
            </a:pPr>
            <a:r>
              <a:rPr lang="fr-FR" dirty="0"/>
              <a:t>Pas de pénalisation si aucun gène spécifique mentionné dans les CNV. Seul le nombre total doit être mentionné.</a:t>
            </a:r>
          </a:p>
          <a:p>
            <a:pPr marL="285750" indent="-285750">
              <a:defRPr/>
            </a:pPr>
            <a:r>
              <a:rPr lang="fr-FR" dirty="0">
                <a:solidFill>
                  <a:srgbClr val="FF0000"/>
                </a:solidFill>
              </a:rPr>
              <a:t>Pénalisation si la FISH n’apparaît pas comme technique de vérification nécessaire.</a:t>
            </a:r>
          </a:p>
          <a:p>
            <a:pPr marL="285750" indent="-285750">
              <a:defRPr/>
            </a:pPr>
            <a:r>
              <a:rPr lang="fr-FR" dirty="0"/>
              <a:t>Pas de pénalisation si le commentaire ne cite pas la région du Cri du Chat</a:t>
            </a:r>
          </a:p>
          <a:p>
            <a:pPr marL="285750" indent="-285750">
              <a:defRPr/>
            </a:pPr>
            <a:r>
              <a:rPr lang="fr-FR" dirty="0"/>
              <a:t>Contrôle des parents : doit être fait selon le GBPC, mais remaniement probablement </a:t>
            </a:r>
            <a:r>
              <a:rPr lang="fr-FR" i="1" dirty="0"/>
              <a:t>de novo </a:t>
            </a:r>
            <a:r>
              <a:rPr lang="fr-FR" dirty="0"/>
              <a:t>-&gt; non pénalisé si non fait et argumenté</a:t>
            </a:r>
          </a:p>
        </p:txBody>
      </p:sp>
    </p:spTree>
    <p:extLst>
      <p:ext uri="{BB962C8B-B14F-4D97-AF65-F5344CB8AC3E}">
        <p14:creationId xmlns:p14="http://schemas.microsoft.com/office/powerpoint/2010/main" val="164669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99642-2672-4947-9C18-1DF9A032F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RESULTATS DE L’EXPERTISE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31CA40-6C2E-8A46-B950-0FD522937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Environ la moitié des dossiers expertisés</a:t>
            </a:r>
          </a:p>
          <a:p>
            <a:r>
              <a:rPr lang="fr-FR" dirty="0"/>
              <a:t>Pas de note critique -&gt; conformes</a:t>
            </a:r>
          </a:p>
          <a:p>
            <a:pPr lvl="1"/>
            <a:r>
              <a:rPr lang="fr-FR" dirty="0"/>
              <a:t>notes de 17 à 20</a:t>
            </a:r>
          </a:p>
          <a:p>
            <a:endParaRPr lang="fr-FR" dirty="0"/>
          </a:p>
          <a:p>
            <a:r>
              <a:rPr lang="fr-FR" dirty="0"/>
              <a:t>Difficulté principale</a:t>
            </a:r>
          </a:p>
          <a:p>
            <a:pPr lvl="1"/>
            <a:r>
              <a:rPr lang="fr-FR" dirty="0"/>
              <a:t>Description du mécanisme d’</a:t>
            </a:r>
            <a:r>
              <a:rPr lang="fr-FR" dirty="0" err="1"/>
              <a:t>invdupdel</a:t>
            </a:r>
            <a:r>
              <a:rPr lang="fr-FR" dirty="0"/>
              <a:t> : soit absent, soit très « compliqué »</a:t>
            </a:r>
          </a:p>
          <a:p>
            <a:r>
              <a:rPr lang="fr-FR" dirty="0"/>
              <a:t>Remarque à discuter en Réunion finale</a:t>
            </a:r>
          </a:p>
          <a:p>
            <a:pPr lvl="1"/>
            <a:r>
              <a:rPr lang="fr-FR" dirty="0"/>
              <a:t>Pas de différence nette de note entre un dossier avec un « BON » commentaire (clair et synthétique) et celui avec un « MAUVAIS » commentaire (long, compliqué, confus)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2316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AF9CAFDB-0B26-A844-B0AB-3550F581A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ACPA Prénatale 2020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CB5B667-F376-FD43-B001-1A0E4BBFB4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2751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110E2070-E1D3-E44D-BAAE-828E4A6DF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HISTOIRE CLINIQUE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C5F914F7-7DE4-0543-8355-B8D48FB051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Prélèvement de villosités choriales à 12SA+5j</a:t>
            </a:r>
          </a:p>
          <a:p>
            <a:r>
              <a:rPr lang="fr-FR" dirty="0"/>
              <a:t>Echo T1 : </a:t>
            </a:r>
          </a:p>
          <a:p>
            <a:pPr lvl="1"/>
            <a:r>
              <a:rPr lang="fr-FR" dirty="0"/>
              <a:t>Nuque 6,9mm avec anasarque fœtal</a:t>
            </a:r>
          </a:p>
          <a:p>
            <a:pPr lvl="1"/>
            <a:r>
              <a:rPr lang="fr-FR" dirty="0"/>
              <a:t>Membres inférieurs courts</a:t>
            </a:r>
          </a:p>
          <a:p>
            <a:pPr lvl="1"/>
            <a:r>
              <a:rPr lang="fr-FR" dirty="0"/>
              <a:t>BIP = 22mm, Fémur = 4mm, CRL = 62mm</a:t>
            </a:r>
          </a:p>
          <a:p>
            <a:r>
              <a:rPr lang="fr-FR" dirty="0"/>
              <a:t>ADN extrait en direct (sans culture préalable) le 07/08/2020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511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65EAF-650C-D04E-84D7-3D7F8919A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F99C1A-FE34-D840-A911-AE2DF36D9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8364" y="623861"/>
            <a:ext cx="10515600" cy="280513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E33DC59-5507-8340-BD9C-361C86056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365" y="3988413"/>
            <a:ext cx="10515599" cy="2771895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6343974C-A411-EB4E-A8AB-268D77671EED}"/>
              </a:ext>
            </a:extLst>
          </p:cNvPr>
          <p:cNvSpPr txBox="1"/>
          <p:nvPr/>
        </p:nvSpPr>
        <p:spPr>
          <a:xfrm>
            <a:off x="280555" y="1922318"/>
            <a:ext cx="79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11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2CA306EE-E82A-0E41-AFB0-347E734DE828}"/>
              </a:ext>
            </a:extLst>
          </p:cNvPr>
          <p:cNvSpPr txBox="1"/>
          <p:nvPr/>
        </p:nvSpPr>
        <p:spPr>
          <a:xfrm>
            <a:off x="280554" y="5451763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X</a:t>
            </a:r>
          </a:p>
        </p:txBody>
      </p:sp>
    </p:spTree>
    <p:extLst>
      <p:ext uri="{BB962C8B-B14F-4D97-AF65-F5344CB8AC3E}">
        <p14:creationId xmlns:p14="http://schemas.microsoft.com/office/powerpoint/2010/main" val="3859611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4ECCD-695B-CB4A-98EC-2C93D4F3D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RESULTAT ATTENDU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BF65E9-4952-E847-9A54-9BB39F921F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</a:t>
            </a:r>
            <a:r>
              <a:rPr lang="fr-FR" baseline="30000" dirty="0"/>
              <a:t>er</a:t>
            </a:r>
            <a:r>
              <a:rPr lang="fr-FR" dirty="0"/>
              <a:t> CNV : duplication terminale 11q (71 Mb)</a:t>
            </a:r>
          </a:p>
          <a:p>
            <a:pPr lvl="1"/>
            <a:r>
              <a:rPr lang="fr-FR" dirty="0"/>
              <a:t>ATTENTION : LOG2RATIO&lt; 0,5 -&gt; </a:t>
            </a:r>
            <a:r>
              <a:rPr lang="fr-FR" dirty="0">
                <a:solidFill>
                  <a:srgbClr val="FF0000"/>
                </a:solidFill>
              </a:rPr>
              <a:t>mosaïque</a:t>
            </a:r>
          </a:p>
        </p:txBody>
      </p:sp>
      <p:pic>
        <p:nvPicPr>
          <p:cNvPr id="4" name="Espace réservé du contenu 4">
            <a:extLst>
              <a:ext uri="{FF2B5EF4-FFF2-40B4-BE49-F238E27FC236}">
                <a16:creationId xmlns:a16="http://schemas.microsoft.com/office/drawing/2014/main" id="{AD98454E-833E-2B42-AB4C-BAEE635E6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710" y="3729300"/>
            <a:ext cx="10515600" cy="280513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0DEE687-DD6D-D542-84D4-C7C9CAC6AB72}"/>
              </a:ext>
            </a:extLst>
          </p:cNvPr>
          <p:cNvSpPr txBox="1"/>
          <p:nvPr/>
        </p:nvSpPr>
        <p:spPr>
          <a:xfrm>
            <a:off x="342901" y="5027757"/>
            <a:ext cx="79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11</a:t>
            </a:r>
          </a:p>
        </p:txBody>
      </p:sp>
    </p:spTree>
    <p:extLst>
      <p:ext uri="{BB962C8B-B14F-4D97-AF65-F5344CB8AC3E}">
        <p14:creationId xmlns:p14="http://schemas.microsoft.com/office/powerpoint/2010/main" val="27824174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4ECCD-695B-CB4A-98EC-2C93D4F3D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RESULTAT ATTENDU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BF65E9-4952-E847-9A54-9BB39F921F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</a:t>
            </a:r>
            <a:r>
              <a:rPr lang="fr-FR" baseline="30000" dirty="0"/>
              <a:t>er</a:t>
            </a:r>
            <a:r>
              <a:rPr lang="fr-FR" dirty="0"/>
              <a:t> CNV : duplication terminale 11q (71 Mb)</a:t>
            </a:r>
          </a:p>
          <a:p>
            <a:pPr lvl="1"/>
            <a:r>
              <a:rPr lang="fr-FR" dirty="0"/>
              <a:t>ATTENTION : LOG2RATIO&lt; 1 -&gt; </a:t>
            </a:r>
            <a:r>
              <a:rPr lang="fr-FR" dirty="0">
                <a:solidFill>
                  <a:srgbClr val="FF0000"/>
                </a:solidFill>
              </a:rPr>
              <a:t>mosaïque</a:t>
            </a:r>
          </a:p>
          <a:p>
            <a:r>
              <a:rPr lang="fr-FR" dirty="0"/>
              <a:t>2</a:t>
            </a:r>
            <a:r>
              <a:rPr lang="fr-FR" baseline="30000" dirty="0"/>
              <a:t>e</a:t>
            </a:r>
            <a:r>
              <a:rPr lang="fr-FR" dirty="0"/>
              <a:t> CNV : délétion </a:t>
            </a:r>
            <a:r>
              <a:rPr lang="fr-FR" dirty="0" err="1"/>
              <a:t>Xp</a:t>
            </a:r>
            <a:r>
              <a:rPr lang="fr-FR" dirty="0"/>
              <a:t> terminale (39 Mb)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043C932-C2C6-8A40-B0FF-36A8746BBC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65" y="3988413"/>
            <a:ext cx="10515599" cy="277189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D164E7-46DD-D840-9355-901B73DD0C1E}"/>
              </a:ext>
            </a:extLst>
          </p:cNvPr>
          <p:cNvSpPr txBox="1"/>
          <p:nvPr/>
        </p:nvSpPr>
        <p:spPr>
          <a:xfrm>
            <a:off x="280554" y="5451763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X</a:t>
            </a:r>
          </a:p>
        </p:txBody>
      </p:sp>
    </p:spTree>
    <p:extLst>
      <p:ext uri="{BB962C8B-B14F-4D97-AF65-F5344CB8AC3E}">
        <p14:creationId xmlns:p14="http://schemas.microsoft.com/office/powerpoint/2010/main" val="2381522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4ECCD-695B-CB4A-98EC-2C93D4F3D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RESULTAT ATTENDU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BF65E9-4952-E847-9A54-9BB39F921F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</a:t>
            </a:r>
            <a:r>
              <a:rPr lang="fr-FR" baseline="30000" dirty="0"/>
              <a:t>er</a:t>
            </a:r>
            <a:r>
              <a:rPr lang="fr-FR" dirty="0"/>
              <a:t> CNV : duplication terminale 11q (71 Mb)</a:t>
            </a:r>
          </a:p>
          <a:p>
            <a:pPr lvl="1"/>
            <a:r>
              <a:rPr lang="fr-FR" dirty="0"/>
              <a:t>ATTENTION : LOG2RATIO&lt; 1 -&gt; </a:t>
            </a:r>
            <a:r>
              <a:rPr lang="fr-FR" dirty="0">
                <a:solidFill>
                  <a:srgbClr val="FF0000"/>
                </a:solidFill>
              </a:rPr>
              <a:t>mosaïque</a:t>
            </a:r>
          </a:p>
          <a:p>
            <a:r>
              <a:rPr lang="fr-FR" dirty="0"/>
              <a:t>2</a:t>
            </a:r>
            <a:r>
              <a:rPr lang="fr-FR" baseline="30000" dirty="0"/>
              <a:t>e</a:t>
            </a:r>
            <a:r>
              <a:rPr lang="fr-FR" dirty="0"/>
              <a:t> CNV : délétion </a:t>
            </a:r>
            <a:r>
              <a:rPr lang="fr-FR" dirty="0" err="1"/>
              <a:t>Xp</a:t>
            </a:r>
            <a:r>
              <a:rPr lang="fr-FR" dirty="0"/>
              <a:t> terminale (39 Mb)</a:t>
            </a:r>
          </a:p>
          <a:p>
            <a:r>
              <a:rPr lang="fr-FR" dirty="0"/>
              <a:t>3</a:t>
            </a:r>
            <a:r>
              <a:rPr lang="fr-FR" baseline="30000" dirty="0"/>
              <a:t>e</a:t>
            </a:r>
            <a:r>
              <a:rPr lang="fr-FR" dirty="0"/>
              <a:t> CNV : délétion </a:t>
            </a:r>
            <a:r>
              <a:rPr lang="fr-FR" dirty="0" err="1"/>
              <a:t>Xp</a:t>
            </a:r>
            <a:r>
              <a:rPr lang="fr-FR" dirty="0"/>
              <a:t>-&gt; </a:t>
            </a:r>
            <a:r>
              <a:rPr lang="fr-FR" dirty="0" err="1"/>
              <a:t>Xq</a:t>
            </a:r>
            <a:r>
              <a:rPr lang="fr-FR" dirty="0"/>
              <a:t> terminale LOG2RATIO ≈ 0,3 -&gt; évoque </a:t>
            </a:r>
            <a:r>
              <a:rPr lang="fr-FR" dirty="0">
                <a:solidFill>
                  <a:srgbClr val="FF0000"/>
                </a:solidFill>
              </a:rPr>
              <a:t>monosomie X en mosaïque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043C932-C2C6-8A40-B0FF-36A8746BBC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65" y="3988413"/>
            <a:ext cx="10515599" cy="277189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D164E7-46DD-D840-9355-901B73DD0C1E}"/>
              </a:ext>
            </a:extLst>
          </p:cNvPr>
          <p:cNvSpPr txBox="1"/>
          <p:nvPr/>
        </p:nvSpPr>
        <p:spPr>
          <a:xfrm>
            <a:off x="280554" y="5451763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X</a:t>
            </a:r>
          </a:p>
        </p:txBody>
      </p:sp>
    </p:spTree>
    <p:extLst>
      <p:ext uri="{BB962C8B-B14F-4D97-AF65-F5344CB8AC3E}">
        <p14:creationId xmlns:p14="http://schemas.microsoft.com/office/powerpoint/2010/main" val="8647100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65EAF-650C-D04E-84D7-3D7F8919A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E33DC59-5507-8340-BD9C-361C86056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65" y="3988413"/>
            <a:ext cx="10515599" cy="2771895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2CA306EE-E82A-0E41-AFB0-347E734DE828}"/>
              </a:ext>
            </a:extLst>
          </p:cNvPr>
          <p:cNvSpPr txBox="1"/>
          <p:nvPr/>
        </p:nvSpPr>
        <p:spPr>
          <a:xfrm>
            <a:off x="280554" y="5451763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X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DE6DDA-90F7-B947-BCAD-D1C56ABC0F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6227" y="3480413"/>
            <a:ext cx="9327573" cy="2696549"/>
          </a:xfrm>
        </p:spPr>
        <p:txBody>
          <a:bodyPr/>
          <a:lstStyle/>
          <a:p>
            <a:r>
              <a:rPr lang="fr-FR" dirty="0"/>
              <a:t>Duplication </a:t>
            </a:r>
            <a:r>
              <a:rPr lang="fr-FR" dirty="0" err="1"/>
              <a:t>Xp</a:t>
            </a:r>
            <a:r>
              <a:rPr lang="fr-FR" dirty="0"/>
              <a:t> en mosaïque</a:t>
            </a:r>
            <a:r>
              <a:rPr lang="fr-FR" altLang="fr-FR" b="1" i="1" dirty="0">
                <a:solidFill>
                  <a:srgbClr val="0070C0"/>
                </a:solidFill>
              </a:rPr>
              <a:t> Xp11.4p11.3 (≈ 3Mb)</a:t>
            </a:r>
            <a:endParaRPr lang="fr-FR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7180FA92-8FAC-9242-BE00-BFFFC226F6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365" y="587135"/>
            <a:ext cx="10515599" cy="2790452"/>
          </a:xfrm>
          <a:prstGeom prst="rect">
            <a:avLst/>
          </a:prstGeom>
        </p:spPr>
      </p:pic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8C091DC6-0E83-3B46-9FA5-3B6ABDC38A8B}"/>
              </a:ext>
            </a:extLst>
          </p:cNvPr>
          <p:cNvCxnSpPr>
            <a:cxnSpLocks/>
          </p:cNvCxnSpPr>
          <p:nvPr/>
        </p:nvCxnSpPr>
        <p:spPr>
          <a:xfrm>
            <a:off x="1340427" y="3377587"/>
            <a:ext cx="1870364" cy="172889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20BDB0AA-6F2B-C649-A643-AC21CC4E5896}"/>
              </a:ext>
            </a:extLst>
          </p:cNvPr>
          <p:cNvCxnSpPr>
            <a:cxnSpLocks/>
          </p:cNvCxnSpPr>
          <p:nvPr/>
        </p:nvCxnSpPr>
        <p:spPr>
          <a:xfrm flipH="1">
            <a:off x="4748645" y="3386078"/>
            <a:ext cx="6703651" cy="1720399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CA64F222-DEE3-B843-A350-063765822DE7}"/>
              </a:ext>
            </a:extLst>
          </p:cNvPr>
          <p:cNvSpPr/>
          <p:nvPr/>
        </p:nvSpPr>
        <p:spPr>
          <a:xfrm>
            <a:off x="3210791" y="5106477"/>
            <a:ext cx="1537854" cy="120542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0009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0D7653-FB26-FE40-8AA8-70CB428E1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GRILLE DE REPONSE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F70D19-8BC8-9045-90B3-906ADE655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Proposition de formule ISCN</a:t>
            </a:r>
          </a:p>
          <a:p>
            <a:r>
              <a:rPr lang="fr-FR" altLang="fr-FR" sz="2200" dirty="0" err="1">
                <a:solidFill>
                  <a:srgbClr val="0070C0"/>
                </a:solidFill>
              </a:rPr>
              <a:t>arr</a:t>
            </a:r>
            <a:r>
              <a:rPr lang="fr-FR" altLang="fr-FR" sz="2200" dirty="0">
                <a:solidFill>
                  <a:srgbClr val="0070C0"/>
                </a:solidFill>
              </a:rPr>
              <a:t>[GRCh37] 11q13.1q25(63578458_134868407)x2~3,Xp22.33p11.4(60701_39597755)x1, </a:t>
            </a:r>
            <a:r>
              <a:rPr lang="fr-FR" altLang="fr-FR" sz="2200" i="1" dirty="0">
                <a:solidFill>
                  <a:srgbClr val="0070C0"/>
                </a:solidFill>
              </a:rPr>
              <a:t>»Xp11.4p11.3(39597555_ 42647508)x2~3 »,</a:t>
            </a:r>
            <a:r>
              <a:rPr lang="fr-FR" altLang="fr-FR" sz="2200" dirty="0">
                <a:solidFill>
                  <a:srgbClr val="0070C0"/>
                </a:solidFill>
              </a:rPr>
              <a:t>Xp11.3q28(42647508_155232907)x1~2</a:t>
            </a:r>
          </a:p>
          <a:p>
            <a:r>
              <a:rPr lang="fr-FR" altLang="fr-FR" sz="2200" dirty="0" err="1">
                <a:solidFill>
                  <a:srgbClr val="0070C0"/>
                </a:solidFill>
              </a:rPr>
              <a:t>arr</a:t>
            </a:r>
            <a:r>
              <a:rPr lang="fr-FR" altLang="fr-FR" sz="2200" dirty="0">
                <a:solidFill>
                  <a:srgbClr val="0070C0"/>
                </a:solidFill>
              </a:rPr>
              <a:t>[GRCh37]</a:t>
            </a:r>
            <a:br>
              <a:rPr lang="fr-FR" altLang="fr-FR" sz="2200" dirty="0">
                <a:solidFill>
                  <a:srgbClr val="0070C0"/>
                </a:solidFill>
              </a:rPr>
            </a:br>
            <a:r>
              <a:rPr lang="fr-FR" altLang="fr-FR" sz="2200" dirty="0">
                <a:solidFill>
                  <a:srgbClr val="0070C0"/>
                </a:solidFill>
              </a:rPr>
              <a:t>11q13.1q25(63578458_134868407)x3 [0,64],Xp22.33p11.4(60701_39597755)x1, </a:t>
            </a:r>
            <a:r>
              <a:rPr lang="fr-FR" altLang="fr-FR" sz="2200" i="1" dirty="0">
                <a:solidFill>
                  <a:srgbClr val="0070C0"/>
                </a:solidFill>
              </a:rPr>
              <a:t>»Xp11.4p11.3(39597555_ 42647508)x2~3[xx] »</a:t>
            </a:r>
            <a:r>
              <a:rPr lang="fr-FR" altLang="fr-FR" sz="2200" dirty="0">
                <a:solidFill>
                  <a:srgbClr val="0070C0"/>
                </a:solidFill>
              </a:rPr>
              <a:t>,Xp11.3q28(42647508_155232907)x1[0,36]</a:t>
            </a:r>
          </a:p>
          <a:p>
            <a:endParaRPr lang="fr-FR" altLang="fr-FR" sz="2400" dirty="0">
              <a:solidFill>
                <a:srgbClr val="0070C0"/>
              </a:solidFill>
            </a:endParaRPr>
          </a:p>
          <a:p>
            <a:pPr lvl="1"/>
            <a:r>
              <a:rPr lang="fr-FR" altLang="fr-FR" dirty="0"/>
              <a:t>Idem Postnatal, pas de « crispation » sur les bornes et les pourcentages de </a:t>
            </a:r>
            <a:r>
              <a:rPr lang="fr-FR" altLang="fr-FR" dirty="0" err="1"/>
              <a:t>mosaïcisme</a:t>
            </a:r>
            <a:r>
              <a:rPr lang="fr-FR" altLang="fr-FR" dirty="0"/>
              <a:t> si ils restent « raisonnables »</a:t>
            </a:r>
          </a:p>
          <a:p>
            <a:pPr lvl="1"/>
            <a:r>
              <a:rPr lang="fr-FR" dirty="0"/>
              <a:t>Présence de gènes dans les CNV : le nombre précis n’est pas requis vu la taille des remaniements</a:t>
            </a:r>
          </a:p>
        </p:txBody>
      </p:sp>
    </p:spTree>
    <p:extLst>
      <p:ext uri="{BB962C8B-B14F-4D97-AF65-F5344CB8AC3E}">
        <p14:creationId xmlns:p14="http://schemas.microsoft.com/office/powerpoint/2010/main" val="2486695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944629-C18F-3347-B56E-AE2438C18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GRILLE DE REPONSE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1E4B0A3-150B-5B40-A6DF-15FAC8376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dirty="0"/>
              <a:t>Proposition de commentaire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fr-FR" altLang="fr-FR" dirty="0">
                <a:solidFill>
                  <a:srgbClr val="0070C0"/>
                </a:solidFill>
              </a:rPr>
              <a:t>L'association d'une duplication 11q et d'une délétion </a:t>
            </a:r>
            <a:r>
              <a:rPr lang="fr-FR" altLang="fr-FR" dirty="0" err="1">
                <a:solidFill>
                  <a:srgbClr val="0070C0"/>
                </a:solidFill>
              </a:rPr>
              <a:t>Xp</a:t>
            </a:r>
            <a:r>
              <a:rPr lang="fr-FR" altLang="fr-FR" dirty="0">
                <a:solidFill>
                  <a:srgbClr val="0070C0"/>
                </a:solidFill>
              </a:rPr>
              <a:t> fait évoquer un dérivé de translocation (X;11). Un caryotype et une hybridation in situ sont en cours afin de vérifier ces anomalies et déterminer le mécanisme chromosomique.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fr-FR" altLang="fr-FR" dirty="0">
                <a:solidFill>
                  <a:srgbClr val="0070C0"/>
                </a:solidFill>
              </a:rPr>
              <a:t>En fonction du résultat, il faudra proposer de réaliser le caryotype de Mme </a:t>
            </a:r>
            <a:r>
              <a:rPr lang="fr-FR" altLang="fr-FR" dirty="0" err="1">
                <a:solidFill>
                  <a:srgbClr val="0070C0"/>
                </a:solidFill>
              </a:rPr>
              <a:t>M.v</a:t>
            </a:r>
            <a:r>
              <a:rPr lang="fr-FR" altLang="fr-FR" dirty="0">
                <a:solidFill>
                  <a:srgbClr val="0070C0"/>
                </a:solidFill>
              </a:rPr>
              <a:t> et de son conjoint afin de savoir s'il s'agit d'une </a:t>
            </a:r>
            <a:r>
              <a:rPr lang="fr-FR" altLang="fr-FR" dirty="0" err="1">
                <a:solidFill>
                  <a:srgbClr val="0070C0"/>
                </a:solidFill>
              </a:rPr>
              <a:t>malségrégation</a:t>
            </a:r>
            <a:r>
              <a:rPr lang="fr-FR" altLang="fr-FR" dirty="0">
                <a:solidFill>
                  <a:srgbClr val="0070C0"/>
                </a:solidFill>
              </a:rPr>
              <a:t> d'une translocation parentale ou d’un remaniement survenu de novo et permettre ainsi un conseil génétique adéquat. 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fr-FR" altLang="fr-FR" i="1" dirty="0">
                <a:solidFill>
                  <a:srgbClr val="0070C0"/>
                </a:solidFill>
              </a:rPr>
              <a:t>L’ACPA ne permet pas de savoir si les anomalies sont présentes en </a:t>
            </a:r>
            <a:r>
              <a:rPr lang="fr-FR" altLang="fr-FR" i="1" dirty="0" err="1">
                <a:solidFill>
                  <a:srgbClr val="0070C0"/>
                </a:solidFill>
              </a:rPr>
              <a:t>mosaique</a:t>
            </a:r>
            <a:r>
              <a:rPr lang="fr-FR" altLang="fr-FR" i="1" dirty="0">
                <a:solidFill>
                  <a:srgbClr val="0070C0"/>
                </a:solidFill>
              </a:rPr>
              <a:t> à la fois dans le cytotrophoblaste et dans l'axe mésenchymateux ou s'il s'agit d'une discordance entre ces deux tissus. 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fr-FR" altLang="fr-FR" dirty="0">
                <a:solidFill>
                  <a:srgbClr val="0070C0"/>
                </a:solidFill>
              </a:rPr>
              <a:t>La culture de villosité choriale est en cours, selon les résultats du caryotype, </a:t>
            </a:r>
            <a:r>
              <a:rPr lang="fr-FR" altLang="fr-FR" i="1" dirty="0">
                <a:solidFill>
                  <a:srgbClr val="0070C0"/>
                </a:solidFill>
              </a:rPr>
              <a:t>une ponction de liquide amniotique pourra être envisagée. </a:t>
            </a:r>
            <a:endParaRPr lang="fr-FR" altLang="fr-FR" dirty="0">
              <a:solidFill>
                <a:srgbClr val="0070C0"/>
              </a:solidFill>
            </a:endParaRP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fr-FR" altLang="fr-FR" dirty="0">
                <a:solidFill>
                  <a:srgbClr val="0070C0"/>
                </a:solidFill>
              </a:rPr>
              <a:t>Ces anomalies peuvent expliquer les constatations échographiques.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fr-FR" altLang="fr-FR" dirty="0">
                <a:solidFill>
                  <a:srgbClr val="0070C0"/>
                </a:solidFill>
              </a:rPr>
              <a:t>Ce résultat doit être rendu au cours d'une consultation de conseil génétique.</a:t>
            </a:r>
          </a:p>
          <a:p>
            <a:r>
              <a:rPr lang="fr-FR" dirty="0"/>
              <a:t>En italique, les mentions facultatives puisque toutes les analyses n’étaient pas disponibles</a:t>
            </a:r>
          </a:p>
        </p:txBody>
      </p:sp>
    </p:spTree>
    <p:extLst>
      <p:ext uri="{BB962C8B-B14F-4D97-AF65-F5344CB8AC3E}">
        <p14:creationId xmlns:p14="http://schemas.microsoft.com/office/powerpoint/2010/main" val="40929612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4EAC07-E192-CB48-97CE-22B984A3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GRILLE DE REPONSE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99F4D4-8F47-7942-A7CE-F0B68A4D6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80000"/>
              </a:lnSpc>
              <a:defRPr/>
            </a:pPr>
            <a:r>
              <a:rPr lang="fr-FR" altLang="fr-FR" dirty="0">
                <a:solidFill>
                  <a:srgbClr val="0070C0"/>
                </a:solidFill>
              </a:rPr>
              <a:t>Analyse « bienveillante » en raison de l’absence des données de caryotype et/ou FISH</a:t>
            </a:r>
          </a:p>
          <a:p>
            <a:pPr algn="just">
              <a:lnSpc>
                <a:spcPct val="80000"/>
              </a:lnSpc>
              <a:defRPr/>
            </a:pPr>
            <a:r>
              <a:rPr lang="fr-FR" altLang="fr-FR" dirty="0"/>
              <a:t>Note critique si il manque un des 3 principaux CNV</a:t>
            </a:r>
          </a:p>
          <a:p>
            <a:pPr lvl="1" algn="just">
              <a:lnSpc>
                <a:spcPct val="80000"/>
              </a:lnSpc>
              <a:defRPr/>
            </a:pPr>
            <a:r>
              <a:rPr lang="fr-FR" altLang="fr-FR" dirty="0">
                <a:solidFill>
                  <a:srgbClr val="FF0000"/>
                </a:solidFill>
              </a:rPr>
              <a:t>dup11q mos</a:t>
            </a:r>
          </a:p>
          <a:p>
            <a:pPr lvl="1" algn="just">
              <a:lnSpc>
                <a:spcPct val="80000"/>
              </a:lnSpc>
              <a:defRPr/>
            </a:pPr>
            <a:r>
              <a:rPr lang="fr-FR" altLang="fr-FR" dirty="0" err="1">
                <a:solidFill>
                  <a:srgbClr val="FF0000"/>
                </a:solidFill>
              </a:rPr>
              <a:t>delXp</a:t>
            </a:r>
            <a:endParaRPr lang="fr-FR" altLang="fr-FR" dirty="0">
              <a:solidFill>
                <a:srgbClr val="FF0000"/>
              </a:solidFill>
            </a:endParaRPr>
          </a:p>
          <a:p>
            <a:pPr lvl="1" algn="just">
              <a:lnSpc>
                <a:spcPct val="80000"/>
              </a:lnSpc>
              <a:defRPr/>
            </a:pPr>
            <a:r>
              <a:rPr lang="fr-FR" altLang="fr-FR" dirty="0" err="1">
                <a:solidFill>
                  <a:srgbClr val="FF0000"/>
                </a:solidFill>
              </a:rPr>
              <a:t>delXp</a:t>
            </a:r>
            <a:r>
              <a:rPr lang="fr-FR" altLang="fr-FR" dirty="0">
                <a:solidFill>
                  <a:srgbClr val="FF0000"/>
                </a:solidFill>
              </a:rPr>
              <a:t>-&gt;q mos</a:t>
            </a:r>
          </a:p>
          <a:p>
            <a:pPr algn="just">
              <a:lnSpc>
                <a:spcPct val="80000"/>
              </a:lnSpc>
              <a:defRPr/>
            </a:pPr>
            <a:r>
              <a:rPr lang="fr-FR" altLang="fr-FR" dirty="0"/>
              <a:t>Ne pas pénaliser les labos qui ne mentionnent pas la duplication </a:t>
            </a:r>
            <a:r>
              <a:rPr lang="fr-FR" altLang="fr-FR" dirty="0" err="1"/>
              <a:t>Xp</a:t>
            </a:r>
            <a:r>
              <a:rPr lang="fr-FR" altLang="fr-FR" dirty="0"/>
              <a:t> de 3 Mb en mosaïque dans le commentaire, sachant que le </a:t>
            </a:r>
            <a:r>
              <a:rPr lang="fr-FR" altLang="fr-FR" dirty="0" err="1"/>
              <a:t>déséquiliibre</a:t>
            </a:r>
            <a:r>
              <a:rPr lang="fr-FR" altLang="fr-FR" dirty="0"/>
              <a:t> lié au dérivé de translocation suffit à expliquer le phénotype et à prendre une décision concernant la suite de la grossesse</a:t>
            </a:r>
            <a:r>
              <a:rPr lang="fr-FR" altLang="fr-FR" dirty="0">
                <a:solidFill>
                  <a:srgbClr val="FF0000"/>
                </a:solidFill>
              </a:rPr>
              <a:t>. En revanche, si le CNV est dans la formule, il doit être dans le commentaire.</a:t>
            </a:r>
          </a:p>
          <a:p>
            <a:pPr algn="just">
              <a:lnSpc>
                <a:spcPct val="80000"/>
              </a:lnSpc>
              <a:defRPr/>
            </a:pPr>
            <a:r>
              <a:rPr lang="fr-FR" altLang="fr-FR" dirty="0">
                <a:solidFill>
                  <a:srgbClr val="FF0000"/>
                </a:solidFill>
              </a:rPr>
              <a:t>Sanctionner si ne fait pas référence à la possibilité de dérivé de translocation ou si les techniques de vérifications ne permettent pas de vérifier le mécanisme chromosomique</a:t>
            </a:r>
          </a:p>
        </p:txBody>
      </p:sp>
    </p:spTree>
    <p:extLst>
      <p:ext uri="{BB962C8B-B14F-4D97-AF65-F5344CB8AC3E}">
        <p14:creationId xmlns:p14="http://schemas.microsoft.com/office/powerpoint/2010/main" val="969176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9DA81C-1F42-714E-93EB-D1E351275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RESULTATS DE L’EXPERTISE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27B2E7-26A4-7E49-B777-4DFB9F0A52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≈90% des dossiers expertisés</a:t>
            </a:r>
          </a:p>
          <a:p>
            <a:r>
              <a:rPr lang="fr-FR" b="1" dirty="0">
                <a:solidFill>
                  <a:srgbClr val="FF0000"/>
                </a:solidFill>
              </a:rPr>
              <a:t>7 notes critiques</a:t>
            </a:r>
          </a:p>
          <a:p>
            <a:pPr lvl="1"/>
            <a:r>
              <a:rPr lang="fr-FR" dirty="0"/>
              <a:t>Mention d’un probable dérivé de translocation non fait</a:t>
            </a:r>
          </a:p>
          <a:p>
            <a:pPr lvl="1"/>
            <a:r>
              <a:rPr lang="fr-FR" dirty="0"/>
              <a:t>Mosaïque non vue</a:t>
            </a:r>
          </a:p>
          <a:p>
            <a:pPr lvl="2"/>
            <a:r>
              <a:rPr lang="fr-FR" dirty="0"/>
              <a:t>Pour la dup11q</a:t>
            </a:r>
          </a:p>
          <a:p>
            <a:pPr lvl="2"/>
            <a:r>
              <a:rPr lang="fr-FR" dirty="0"/>
              <a:t>Pour la monosomie X, parfois non mentionnée</a:t>
            </a:r>
          </a:p>
          <a:p>
            <a:r>
              <a:rPr lang="fr-FR" dirty="0"/>
              <a:t>Notes : 14,29 -&gt; 20</a:t>
            </a:r>
          </a:p>
          <a:p>
            <a:pPr lvl="1"/>
            <a:r>
              <a:rPr lang="fr-FR" dirty="0"/>
              <a:t>Moyennes identiques en groupe d’expert (17,73 versus 17,74)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41491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43936-8ADA-6D42-8ACA-320217889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HISTOIRE COMPLETE</a:t>
            </a:r>
          </a:p>
        </p:txBody>
      </p:sp>
      <p:pic>
        <p:nvPicPr>
          <p:cNvPr id="4" name="Espace réservé du contenu 4" descr="Une image contenant vieux, troupeau, photo, groupe&#10;&#10;Description générée automatiquement">
            <a:extLst>
              <a:ext uri="{FF2B5EF4-FFF2-40B4-BE49-F238E27FC236}">
                <a16:creationId xmlns:a16="http://schemas.microsoft.com/office/drawing/2014/main" id="{E17CE60D-E8F4-954B-AA72-C27AB9DA07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895123" cy="5198849"/>
          </a:xfrm>
          <a:prstGeom prst="rect">
            <a:avLst/>
          </a:prstGeom>
        </p:spPr>
      </p:pic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4C955115-5DCE-774A-A7C4-1A059FA12283}"/>
              </a:ext>
            </a:extLst>
          </p:cNvPr>
          <p:cNvCxnSpPr/>
          <p:nvPr/>
        </p:nvCxnSpPr>
        <p:spPr>
          <a:xfrm>
            <a:off x="9659855" y="5645669"/>
            <a:ext cx="570155" cy="217591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e 4">
            <a:extLst>
              <a:ext uri="{FF2B5EF4-FFF2-40B4-BE49-F238E27FC236}">
                <a16:creationId xmlns:a16="http://schemas.microsoft.com/office/drawing/2014/main" id="{4CB2F99F-E45A-6942-9E54-7C2EC90FE060}"/>
              </a:ext>
            </a:extLst>
          </p:cNvPr>
          <p:cNvGrpSpPr/>
          <p:nvPr/>
        </p:nvGrpSpPr>
        <p:grpSpPr>
          <a:xfrm>
            <a:off x="9614485" y="128898"/>
            <a:ext cx="2376638" cy="2189454"/>
            <a:chOff x="838200" y="2472405"/>
            <a:chExt cx="4732963" cy="4360195"/>
          </a:xfrm>
        </p:grpSpPr>
        <p:pic>
          <p:nvPicPr>
            <p:cNvPr id="10" name="Espace réservé du contenu 4" descr="Une image contenant étoile, feux d’artifice, portable, pièce&#10;&#10;Description générée automatiquement">
              <a:extLst>
                <a:ext uri="{FF2B5EF4-FFF2-40B4-BE49-F238E27FC236}">
                  <a16:creationId xmlns:a16="http://schemas.microsoft.com/office/drawing/2014/main" id="{46EFD4E1-3575-4741-9638-F129E1815C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1205" t="10970" r="14654" b="22028"/>
            <a:stretch/>
          </p:blipFill>
          <p:spPr>
            <a:xfrm>
              <a:off x="838200" y="2472405"/>
              <a:ext cx="4732963" cy="4360195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AEEDCACE-DDF7-6F4F-BF8C-F704E1ECE5A8}"/>
                </a:ext>
              </a:extLst>
            </p:cNvPr>
            <p:cNvSpPr txBox="1"/>
            <p:nvPr/>
          </p:nvSpPr>
          <p:spPr>
            <a:xfrm>
              <a:off x="1100619" y="2786743"/>
              <a:ext cx="80118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err="1">
                  <a:solidFill>
                    <a:srgbClr val="00B050"/>
                  </a:solidFill>
                </a:rPr>
                <a:t>wcpX</a:t>
              </a:r>
              <a:endParaRPr lang="fr-FR" dirty="0">
                <a:solidFill>
                  <a:srgbClr val="00B050"/>
                </a:solidFill>
              </a:endParaRPr>
            </a:p>
            <a:p>
              <a:r>
                <a:rPr lang="fr-FR" dirty="0">
                  <a:solidFill>
                    <a:srgbClr val="FF0000"/>
                  </a:solidFill>
                </a:rPr>
                <a:t>wcp11</a:t>
              </a:r>
            </a:p>
          </p:txBody>
        </p:sp>
      </p:grp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DDA848-DFC1-E648-A627-DE896B29F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8514"/>
            <a:ext cx="10515600" cy="4638449"/>
          </a:xfrm>
        </p:spPr>
        <p:txBody>
          <a:bodyPr/>
          <a:lstStyle/>
          <a:p>
            <a:r>
              <a:rPr lang="fr-FR" dirty="0"/>
              <a:t>Cytotrophoblaste (examen direct) : 46,X,der(X)</a:t>
            </a:r>
            <a:r>
              <a:rPr lang="fr-FR" dirty="0" err="1"/>
              <a:t>t</a:t>
            </a:r>
            <a:r>
              <a:rPr lang="fr-FR" dirty="0"/>
              <a:t>(X;11)</a:t>
            </a:r>
          </a:p>
        </p:txBody>
      </p:sp>
      <p:pic>
        <p:nvPicPr>
          <p:cNvPr id="9" name="Espace réservé du contenu 4">
            <a:extLst>
              <a:ext uri="{FF2B5EF4-FFF2-40B4-BE49-F238E27FC236}">
                <a16:creationId xmlns:a16="http://schemas.microsoft.com/office/drawing/2014/main" id="{2865E109-BDBD-C04F-88BD-0AB5DAB98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36201" y="2898468"/>
            <a:ext cx="6532200" cy="1742528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FCFC5F12-D8BA-1D4A-84EA-2E9113672F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252"/>
          <a:stretch/>
        </p:blipFill>
        <p:spPr>
          <a:xfrm>
            <a:off x="102816" y="5151648"/>
            <a:ext cx="5993184" cy="1721877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C5CC7929-8C5E-5941-A2C9-67326D7F5E06}"/>
              </a:ext>
            </a:extLst>
          </p:cNvPr>
          <p:cNvSpPr txBox="1"/>
          <p:nvPr/>
        </p:nvSpPr>
        <p:spPr>
          <a:xfrm>
            <a:off x="2514935" y="2578865"/>
            <a:ext cx="79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11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EE7DC611-6449-B04A-B760-B13CDCC411B9}"/>
              </a:ext>
            </a:extLst>
          </p:cNvPr>
          <p:cNvSpPr txBox="1"/>
          <p:nvPr/>
        </p:nvSpPr>
        <p:spPr>
          <a:xfrm>
            <a:off x="2684540" y="481290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X</a:t>
            </a:r>
          </a:p>
        </p:txBody>
      </p:sp>
    </p:spTree>
    <p:extLst>
      <p:ext uri="{BB962C8B-B14F-4D97-AF65-F5344CB8AC3E}">
        <p14:creationId xmlns:p14="http://schemas.microsoft.com/office/powerpoint/2010/main" val="797545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43936-8ADA-6D42-8ACA-320217889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HISTOIRE COMPLETE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DDA848-DFC1-E648-A627-DE896B29F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8514"/>
            <a:ext cx="10515600" cy="4638449"/>
          </a:xfrm>
        </p:spPr>
        <p:txBody>
          <a:bodyPr/>
          <a:lstStyle/>
          <a:p>
            <a:r>
              <a:rPr lang="fr-FR" dirty="0"/>
              <a:t>Cytotrophoblaste (examen direct) : 46,X,der(X)</a:t>
            </a:r>
            <a:r>
              <a:rPr lang="fr-FR" dirty="0" err="1"/>
              <a:t>t</a:t>
            </a:r>
            <a:r>
              <a:rPr lang="fr-FR" dirty="0"/>
              <a:t>(X;11)</a:t>
            </a:r>
          </a:p>
          <a:p>
            <a:r>
              <a:rPr lang="fr-FR" dirty="0"/>
              <a:t>Caryotype après culture : 45,X</a:t>
            </a:r>
          </a:p>
        </p:txBody>
      </p:sp>
      <p:pic>
        <p:nvPicPr>
          <p:cNvPr id="8" name="Espace réservé du contenu 4">
            <a:extLst>
              <a:ext uri="{FF2B5EF4-FFF2-40B4-BE49-F238E27FC236}">
                <a16:creationId xmlns:a16="http://schemas.microsoft.com/office/drawing/2014/main" id="{DFAF0762-5244-774C-90F7-8CCD17E2B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2139" y="2061028"/>
            <a:ext cx="5439422" cy="4796971"/>
          </a:xfrm>
          <a:prstGeom prst="rect">
            <a:avLst/>
          </a:prstGeom>
        </p:spPr>
      </p:pic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87182E-C999-8946-8B7E-1794636B5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36201" y="2898468"/>
            <a:ext cx="6532200" cy="174252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6DC0ADA-B614-8C4E-96F4-5C7FD4483E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252"/>
          <a:stretch/>
        </p:blipFill>
        <p:spPr>
          <a:xfrm>
            <a:off x="102816" y="5151648"/>
            <a:ext cx="5993184" cy="172187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608ADB9-495A-B148-8A37-BC55D7BE795E}"/>
              </a:ext>
            </a:extLst>
          </p:cNvPr>
          <p:cNvSpPr txBox="1"/>
          <p:nvPr/>
        </p:nvSpPr>
        <p:spPr>
          <a:xfrm>
            <a:off x="2514935" y="2578865"/>
            <a:ext cx="79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11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9D6D190-B03F-6D49-81AA-FF4C38C7F342}"/>
              </a:ext>
            </a:extLst>
          </p:cNvPr>
          <p:cNvSpPr txBox="1"/>
          <p:nvPr/>
        </p:nvSpPr>
        <p:spPr>
          <a:xfrm>
            <a:off x="2684540" y="4812900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X</a:t>
            </a:r>
          </a:p>
        </p:txBody>
      </p:sp>
    </p:spTree>
    <p:extLst>
      <p:ext uri="{BB962C8B-B14F-4D97-AF65-F5344CB8AC3E}">
        <p14:creationId xmlns:p14="http://schemas.microsoft.com/office/powerpoint/2010/main" val="1437538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9C843A-2628-4441-825C-CF988D0E1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B98C951-18C9-3146-8CFD-30E80C93CE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4" descr="Une image contenant vieux, troupeau, photo, groupe&#10;&#10;Description générée automatiquement">
            <a:extLst>
              <a:ext uri="{FF2B5EF4-FFF2-40B4-BE49-F238E27FC236}">
                <a16:creationId xmlns:a16="http://schemas.microsoft.com/office/drawing/2014/main" id="{60A0592A-8E55-C54A-A239-466FB104C7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591" y="31958"/>
            <a:ext cx="3402616" cy="3000732"/>
          </a:xfrm>
          <a:prstGeom prst="rect">
            <a:avLst/>
          </a:prstGeom>
        </p:spPr>
      </p:pic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4CA485-9656-5247-8D7F-922F712C68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1051" y="7673"/>
            <a:ext cx="3402616" cy="3000732"/>
          </a:xfrm>
          <a:prstGeom prst="rect">
            <a:avLst/>
          </a:prstGeom>
        </p:spPr>
      </p:pic>
      <p:pic>
        <p:nvPicPr>
          <p:cNvPr id="6" name="Espace réservé du contenu 4">
            <a:extLst>
              <a:ext uri="{FF2B5EF4-FFF2-40B4-BE49-F238E27FC236}">
                <a16:creationId xmlns:a16="http://schemas.microsoft.com/office/drawing/2014/main" id="{8FC81B3B-CC29-364B-AEF2-43114A0E7F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69128" y="2898468"/>
            <a:ext cx="6532200" cy="174252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E7A3FEC-3F12-2240-9F6B-53FC846AAF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252"/>
          <a:stretch/>
        </p:blipFill>
        <p:spPr>
          <a:xfrm>
            <a:off x="6198816" y="2898468"/>
            <a:ext cx="5993184" cy="1721877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DAA2363-97C5-B54E-8AB4-095FDCF41CF1}"/>
              </a:ext>
            </a:extLst>
          </p:cNvPr>
          <p:cNvSpPr txBox="1"/>
          <p:nvPr/>
        </p:nvSpPr>
        <p:spPr>
          <a:xfrm>
            <a:off x="1062653" y="3246675"/>
            <a:ext cx="797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11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0CA733E-ADA4-D84B-B3A7-D0ED604952AF}"/>
              </a:ext>
            </a:extLst>
          </p:cNvPr>
          <p:cNvSpPr txBox="1"/>
          <p:nvPr/>
        </p:nvSpPr>
        <p:spPr>
          <a:xfrm>
            <a:off x="8584878" y="3207441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Chr X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9538074B-DE9D-F746-BB0D-61D60E78B7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9905" y="4697957"/>
            <a:ext cx="7812187" cy="2073066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5096CA41-D29C-8C48-8CEE-884A6A274385}"/>
              </a:ext>
            </a:extLst>
          </p:cNvPr>
          <p:cNvSpPr txBox="1"/>
          <p:nvPr/>
        </p:nvSpPr>
        <p:spPr>
          <a:xfrm>
            <a:off x="211043" y="1451076"/>
            <a:ext cx="757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Direct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196FC47-8177-6E49-8D46-1E0F20D35EBC}"/>
              </a:ext>
            </a:extLst>
          </p:cNvPr>
          <p:cNvSpPr txBox="1"/>
          <p:nvPr/>
        </p:nvSpPr>
        <p:spPr>
          <a:xfrm>
            <a:off x="6370918" y="1456293"/>
            <a:ext cx="884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Culture</a:t>
            </a:r>
          </a:p>
        </p:txBody>
      </p:sp>
    </p:spTree>
    <p:extLst>
      <p:ext uri="{BB962C8B-B14F-4D97-AF65-F5344CB8AC3E}">
        <p14:creationId xmlns:p14="http://schemas.microsoft.com/office/powerpoint/2010/main" val="9932361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0D3A40-F1CB-5B44-89A7-5E14CFF43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HISTOIRE COMPLETE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D2BA32-33C7-5643-81B5-27F57AB7AB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Probable discordance </a:t>
            </a:r>
            <a:r>
              <a:rPr lang="fr-FR" dirty="0" err="1"/>
              <a:t>fœtoplacentaire</a:t>
            </a:r>
            <a:endParaRPr lang="fr-FR" dirty="0"/>
          </a:p>
          <a:p>
            <a:pPr lvl="1"/>
            <a:r>
              <a:rPr lang="fr-FR" dirty="0"/>
              <a:t>Cytotrophoblaste : 46,X,der(X)</a:t>
            </a:r>
            <a:r>
              <a:rPr lang="fr-FR" dirty="0" err="1"/>
              <a:t>t</a:t>
            </a:r>
            <a:r>
              <a:rPr lang="fr-FR" dirty="0"/>
              <a:t>(X;11)</a:t>
            </a:r>
          </a:p>
          <a:p>
            <a:pPr lvl="1"/>
            <a:r>
              <a:rPr lang="fr-FR" dirty="0"/>
              <a:t>Mésenchyme (+ Fœtus ?) : 45,X (perte du der(X) ?)</a:t>
            </a:r>
          </a:p>
          <a:p>
            <a:endParaRPr lang="fr-FR" dirty="0"/>
          </a:p>
          <a:p>
            <a:r>
              <a:rPr lang="fr-FR" dirty="0"/>
              <a:t>Mosaïque en ACPA</a:t>
            </a:r>
          </a:p>
          <a:p>
            <a:pPr lvl="1"/>
            <a:r>
              <a:rPr lang="fr-FR" dirty="0"/>
              <a:t>Mélange cytotrophoblaste + axe mésenchymateux à l’extraction directe</a:t>
            </a:r>
          </a:p>
          <a:p>
            <a:pPr lvl="1"/>
            <a:r>
              <a:rPr lang="fr-FR" dirty="0">
                <a:solidFill>
                  <a:srgbClr val="0070C0"/>
                </a:solidFill>
              </a:rPr>
              <a:t>ACPA sur cellules cultivées -&gt; monosomie X</a:t>
            </a:r>
          </a:p>
          <a:p>
            <a:endParaRPr lang="fr-FR" dirty="0"/>
          </a:p>
          <a:p>
            <a:r>
              <a:rPr lang="fr-FR" dirty="0"/>
              <a:t>Contrôler par liquide amniotique</a:t>
            </a:r>
          </a:p>
        </p:txBody>
      </p:sp>
    </p:spTree>
    <p:extLst>
      <p:ext uri="{BB962C8B-B14F-4D97-AF65-F5344CB8AC3E}">
        <p14:creationId xmlns:p14="http://schemas.microsoft.com/office/powerpoint/2010/main" val="1609875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7EAF7-F6E5-474E-B17C-26E216D13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REMERCIEMENTS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E59D81-4EE0-2C40-A83C-59F819CB973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/>
              <a:t>Les 12 experts </a:t>
            </a:r>
          </a:p>
          <a:p>
            <a:pPr lvl="1"/>
            <a:r>
              <a:rPr lang="fr-FR" dirty="0"/>
              <a:t>Claire BENETEAU</a:t>
            </a:r>
          </a:p>
          <a:p>
            <a:pPr lvl="1"/>
            <a:r>
              <a:rPr lang="fr-FR" dirty="0"/>
              <a:t>Sandra CHANTOT</a:t>
            </a:r>
          </a:p>
          <a:p>
            <a:pPr lvl="1"/>
            <a:r>
              <a:rPr lang="fr-FR" dirty="0"/>
              <a:t>Aurélie COUSSEMENT</a:t>
            </a:r>
          </a:p>
          <a:p>
            <a:pPr lvl="1"/>
            <a:r>
              <a:rPr lang="fr-FR" dirty="0"/>
              <a:t>Martine DOCO-FENZY</a:t>
            </a:r>
          </a:p>
          <a:p>
            <a:pPr lvl="1"/>
            <a:r>
              <a:rPr lang="fr-FR" dirty="0"/>
              <a:t>Jean-Michel DUPONT</a:t>
            </a:r>
          </a:p>
          <a:p>
            <a:pPr lvl="1"/>
            <a:r>
              <a:rPr lang="fr-FR" dirty="0"/>
              <a:t>Vincent GATINOIS</a:t>
            </a:r>
          </a:p>
          <a:p>
            <a:pPr lvl="1"/>
            <a:r>
              <a:rPr lang="fr-FR" dirty="0"/>
              <a:t>Guillaume JEDRASZAK</a:t>
            </a:r>
          </a:p>
          <a:p>
            <a:pPr lvl="1"/>
            <a:r>
              <a:rPr lang="fr-FR" dirty="0"/>
              <a:t>Cédric LE CAIGNEC</a:t>
            </a:r>
          </a:p>
          <a:p>
            <a:pPr lvl="1"/>
            <a:r>
              <a:rPr lang="fr-FR" dirty="0"/>
              <a:t>Chantal MISSIRIAN</a:t>
            </a:r>
          </a:p>
          <a:p>
            <a:pPr lvl="1"/>
            <a:r>
              <a:rPr lang="fr-FR" dirty="0"/>
              <a:t>Eva PIPIRAS</a:t>
            </a:r>
          </a:p>
          <a:p>
            <a:pPr lvl="1"/>
            <a:r>
              <a:rPr lang="fr-FR" dirty="0"/>
              <a:t>Morgane PLUTINO</a:t>
            </a:r>
          </a:p>
          <a:p>
            <a:pPr lvl="1"/>
            <a:r>
              <a:rPr lang="fr-FR" dirty="0"/>
              <a:t>Véronique SATRE</a:t>
            </a:r>
          </a:p>
          <a:p>
            <a:pPr lvl="1"/>
            <a:endParaRPr lang="fr-FR" dirty="0"/>
          </a:p>
          <a:p>
            <a:pPr lvl="1"/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47F467F-D7B7-B34F-828B-E7EC405D6A3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/>
              <a:t>Le COPIL des EEQ</a:t>
            </a:r>
          </a:p>
          <a:p>
            <a:pPr lvl="1"/>
            <a:r>
              <a:rPr lang="fr-FR" dirty="0"/>
              <a:t>Martine DOCO-FENZY </a:t>
            </a:r>
          </a:p>
          <a:p>
            <a:pPr lvl="1"/>
            <a:r>
              <a:rPr lang="fr-FR" dirty="0"/>
              <a:t>Jean-Michel DUPONT</a:t>
            </a:r>
          </a:p>
          <a:p>
            <a:pPr lvl="1"/>
            <a:r>
              <a:rPr lang="fr-FR" dirty="0"/>
              <a:t>Christine TERRE</a:t>
            </a:r>
          </a:p>
          <a:p>
            <a:pPr lvl="1"/>
            <a:r>
              <a:rPr lang="fr-FR" dirty="0"/>
              <a:t>Isabelle LUQUET</a:t>
            </a:r>
          </a:p>
          <a:p>
            <a:pPr lvl="1"/>
            <a:r>
              <a:rPr lang="fr-FR" dirty="0"/>
              <a:t>Chantal MISSIRIAN</a:t>
            </a:r>
          </a:p>
          <a:p>
            <a:pPr lvl="1"/>
            <a:r>
              <a:rPr lang="fr-FR" dirty="0"/>
              <a:t>Vincent GATINOIS</a:t>
            </a:r>
          </a:p>
          <a:p>
            <a:pPr lvl="1"/>
            <a:r>
              <a:rPr lang="fr-FR" dirty="0"/>
              <a:t>Damien SANLAVILLE</a:t>
            </a:r>
          </a:p>
          <a:p>
            <a:pPr lvl="1"/>
            <a:r>
              <a:rPr lang="fr-FR" dirty="0"/>
              <a:t>Cyril SARRAUSTE de MENTHIERE </a:t>
            </a:r>
          </a:p>
          <a:p>
            <a:endParaRPr lang="fr-FR" dirty="0"/>
          </a:p>
          <a:p>
            <a:r>
              <a:rPr lang="fr-FR" dirty="0"/>
              <a:t>Damien SANLAVILLE</a:t>
            </a:r>
          </a:p>
          <a:p>
            <a:r>
              <a:rPr lang="fr-FR" dirty="0"/>
              <a:t>Valérie MALAN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129493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1430</Words>
  <Application>Microsoft Macintosh PowerPoint</Application>
  <PresentationFormat>Grand écran</PresentationFormat>
  <Paragraphs>197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Thème Office</vt:lpstr>
      <vt:lpstr>EEQ ACPA ACLF 2020</vt:lpstr>
      <vt:lpstr>CONTEXTE</vt:lpstr>
      <vt:lpstr>CERTIFICATION</vt:lpstr>
      <vt:lpstr>DIFFICULTES</vt:lpstr>
      <vt:lpstr>INSCRIPTIONS</vt:lpstr>
      <vt:lpstr>ACPA Postnatale 2020</vt:lpstr>
      <vt:lpstr>HISTOIRE CLINIQUE</vt:lpstr>
      <vt:lpstr>RESULTAT ATTENDU</vt:lpstr>
      <vt:lpstr>RESULTAT ATTENDU</vt:lpstr>
      <vt:lpstr>GRILLE DE REPONSE</vt:lpstr>
      <vt:lpstr>GRILLE DE REPONSE</vt:lpstr>
      <vt:lpstr>RESULTATS DE L’EXPERTISE</vt:lpstr>
      <vt:lpstr>ACPA Prénatale 2020</vt:lpstr>
      <vt:lpstr>HISTOIRE CLINIQUE</vt:lpstr>
      <vt:lpstr>Présentation PowerPoint</vt:lpstr>
      <vt:lpstr>RESULTAT ATTENDU</vt:lpstr>
      <vt:lpstr>RESULTAT ATTENDU</vt:lpstr>
      <vt:lpstr>RESULTAT ATTENDU</vt:lpstr>
      <vt:lpstr>Présentation PowerPoint</vt:lpstr>
      <vt:lpstr>GRILLE DE REPONSE</vt:lpstr>
      <vt:lpstr>GRILLE DE REPONSE</vt:lpstr>
      <vt:lpstr>GRILLE DE REPONSE</vt:lpstr>
      <vt:lpstr>RESULTATS DE L’EXPERTISE</vt:lpstr>
      <vt:lpstr>HISTOIRE COMPLETE</vt:lpstr>
      <vt:lpstr>HISTOIRE COMPLETE</vt:lpstr>
      <vt:lpstr>Présentation PowerPoint</vt:lpstr>
      <vt:lpstr>HISTOIRE COMPLETE</vt:lpstr>
      <vt:lpstr>REMERCIEMENTS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Jean-Michel DUPONT</dc:creator>
  <cp:lastModifiedBy>Jean-Michel DUPONT</cp:lastModifiedBy>
  <cp:revision>24</cp:revision>
  <dcterms:created xsi:type="dcterms:W3CDTF">2020-11-16T13:20:02Z</dcterms:created>
  <dcterms:modified xsi:type="dcterms:W3CDTF">2020-11-17T17:04:19Z</dcterms:modified>
</cp:coreProperties>
</file>