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1" r:id="rId5"/>
    <p:sldId id="263" r:id="rId6"/>
    <p:sldId id="258" r:id="rId7"/>
    <p:sldId id="262" r:id="rId8"/>
    <p:sldId id="260" r:id="rId9"/>
    <p:sldId id="271"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83" d="100"/>
          <a:sy n="83" d="100"/>
        </p:scale>
        <p:origin x="154" y="62"/>
      </p:cViewPr>
      <p:guideLst/>
    </p:cSldViewPr>
  </p:slideViewPr>
  <p:notesTextViewPr>
    <p:cViewPr>
      <p:scale>
        <a:sx n="3" d="2"/>
        <a:sy n="3" d="2"/>
      </p:scale>
      <p:origin x="0" y="0"/>
    </p:cViewPr>
  </p:notesTextViewPr>
  <p:sorterViewPr>
    <p:cViewPr>
      <p:scale>
        <a:sx n="110" d="100"/>
        <a:sy n="11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9244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58372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375836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26/11/2025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274651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51CFD09E-6AC7-4A0D-92CB-4846272F24C0}" type="datetimeFigureOut">
              <a:rPr lang="fr-FR" smtClean="0"/>
              <a:t>26/11/2025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931538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51CFD09E-6AC7-4A0D-92CB-4846272F24C0}" type="datetimeFigureOut">
              <a:rPr lang="fr-FR" smtClean="0"/>
              <a:t>26/11/2025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537960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1CFD09E-6AC7-4A0D-92CB-4846272F24C0}" type="datetimeFigureOut">
              <a:rPr lang="fr-FR" smtClean="0"/>
              <a:t>26/11/2025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993569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26/11/2025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213639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26/11/2025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57657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174199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440272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FD09E-6AC7-4A0D-92CB-4846272F24C0}" type="datetimeFigureOut">
              <a:rPr lang="fr-FR" smtClean="0"/>
              <a:t>26/11/2025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201C14-C5C3-4AA2-B4DE-398986AF3C1F}" type="slidenum">
              <a:rPr lang="fr-FR" smtClean="0"/>
              <a:t>‹N°›</a:t>
            </a:fld>
            <a:endParaRPr lang="fr-FR"/>
          </a:p>
        </p:txBody>
      </p:sp>
    </p:spTree>
    <p:extLst>
      <p:ext uri="{BB962C8B-B14F-4D97-AF65-F5344CB8AC3E}">
        <p14:creationId xmlns:p14="http://schemas.microsoft.com/office/powerpoint/2010/main" val="1696133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820" y="767906"/>
            <a:ext cx="10118360" cy="2340864"/>
          </a:xfrm>
          <a:prstGeom prst="round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ctrTitle"/>
          </p:nvPr>
        </p:nvSpPr>
        <p:spPr>
          <a:xfrm>
            <a:off x="1524000" y="-541337"/>
            <a:ext cx="9144000" cy="2387600"/>
          </a:xfrm>
        </p:spPr>
        <p:txBody>
          <a:bodyPr/>
          <a:lstStyle/>
          <a:p>
            <a:r>
              <a:rPr lang="fr-FR" dirty="0"/>
              <a:t>Synthèse des EEQ </a:t>
            </a:r>
            <a:r>
              <a:rPr lang="fr-FR"/>
              <a:t>ACPA </a:t>
            </a:r>
            <a:r>
              <a:rPr lang="fr-FR" smtClean="0"/>
              <a:t>2025</a:t>
            </a:r>
            <a:endParaRPr lang="fr-FR" dirty="0"/>
          </a:p>
        </p:txBody>
      </p:sp>
      <p:sp>
        <p:nvSpPr>
          <p:cNvPr id="3" name="Sous-titre 2"/>
          <p:cNvSpPr>
            <a:spLocks noGrp="1"/>
          </p:cNvSpPr>
          <p:nvPr>
            <p:ph type="subTitle" idx="1"/>
          </p:nvPr>
        </p:nvSpPr>
        <p:spPr>
          <a:xfrm>
            <a:off x="1524000" y="1938338"/>
            <a:ext cx="9144000" cy="1655762"/>
          </a:xfrm>
        </p:spPr>
        <p:txBody>
          <a:bodyPr/>
          <a:lstStyle/>
          <a:p>
            <a:r>
              <a:rPr lang="fr-FR"/>
              <a:t>Pascal </a:t>
            </a:r>
            <a:r>
              <a:rPr lang="fr-FR" smtClean="0"/>
              <a:t>Chambon </a:t>
            </a:r>
            <a:endParaRPr lang="fr-FR" dirty="0" smtClean="0"/>
          </a:p>
          <a:p>
            <a:r>
              <a:rPr lang="fr-FR" dirty="0" smtClean="0"/>
              <a:t>Un </a:t>
            </a:r>
            <a:r>
              <a:rPr lang="fr-FR" dirty="0"/>
              <a:t>grand merci aux experts et aux superviseurs !</a:t>
            </a:r>
          </a:p>
        </p:txBody>
      </p:sp>
      <p:sp>
        <p:nvSpPr>
          <p:cNvPr id="5" name="ZoneTexte 4"/>
          <p:cNvSpPr txBox="1"/>
          <p:nvPr/>
        </p:nvSpPr>
        <p:spPr>
          <a:xfrm>
            <a:off x="2689985" y="3215163"/>
            <a:ext cx="2278188" cy="2585323"/>
          </a:xfrm>
          <a:prstGeom prst="rect">
            <a:avLst/>
          </a:prstGeom>
          <a:noFill/>
        </p:spPr>
        <p:txBody>
          <a:bodyPr wrap="none" rtlCol="0">
            <a:spAutoFit/>
          </a:bodyPr>
          <a:lstStyle/>
          <a:p>
            <a:pPr algn="ctr"/>
            <a:r>
              <a:rPr lang="fr-FR" b="1" u="sng" dirty="0" smtClean="0"/>
              <a:t>Experts</a:t>
            </a:r>
            <a:r>
              <a:rPr lang="fr-FR" b="1" dirty="0" smtClean="0"/>
              <a:t> </a:t>
            </a:r>
          </a:p>
          <a:p>
            <a:pPr algn="ctr"/>
            <a:r>
              <a:rPr lang="fr-FR" b="1" smtClean="0"/>
              <a:t>Aurélie </a:t>
            </a:r>
            <a:r>
              <a:rPr lang="fr-FR" b="1" dirty="0" err="1" smtClean="0"/>
              <a:t>Coussement</a:t>
            </a:r>
            <a:endParaRPr lang="fr-FR" b="1" dirty="0" smtClean="0"/>
          </a:p>
          <a:p>
            <a:pPr algn="ctr"/>
            <a:r>
              <a:rPr lang="fr-FR" b="1" smtClean="0"/>
              <a:t>Chantal </a:t>
            </a:r>
            <a:r>
              <a:rPr lang="fr-FR" b="1"/>
              <a:t>Missirian</a:t>
            </a:r>
          </a:p>
          <a:p>
            <a:pPr algn="ctr"/>
            <a:r>
              <a:rPr lang="fr-FR" b="1" smtClean="0"/>
              <a:t>Céline </a:t>
            </a:r>
            <a:r>
              <a:rPr lang="fr-FR" b="1" smtClean="0"/>
              <a:t>Richard Pebrel</a:t>
            </a:r>
          </a:p>
          <a:p>
            <a:pPr algn="ctr"/>
            <a:r>
              <a:rPr lang="fr-FR" b="1" smtClean="0">
                <a:solidFill>
                  <a:schemeClr val="accent1">
                    <a:lumMod val="75000"/>
                  </a:schemeClr>
                </a:solidFill>
              </a:rPr>
              <a:t>Valentine </a:t>
            </a:r>
            <a:r>
              <a:rPr lang="fr-FR" b="1" smtClean="0">
                <a:solidFill>
                  <a:schemeClr val="accent1">
                    <a:lumMod val="75000"/>
                  </a:schemeClr>
                </a:solidFill>
              </a:rPr>
              <a:t>Marquet</a:t>
            </a:r>
          </a:p>
          <a:p>
            <a:pPr algn="ctr"/>
            <a:r>
              <a:rPr lang="fr-FR" b="1"/>
              <a:t>Véronique Satre</a:t>
            </a:r>
          </a:p>
          <a:p>
            <a:pPr algn="ctr"/>
            <a:r>
              <a:rPr lang="fr-FR" b="1" smtClean="0">
                <a:solidFill>
                  <a:schemeClr val="accent1">
                    <a:lumMod val="75000"/>
                  </a:schemeClr>
                </a:solidFill>
              </a:rPr>
              <a:t>Caroline Schenk</a:t>
            </a:r>
          </a:p>
          <a:p>
            <a:pPr algn="ctr"/>
            <a:r>
              <a:rPr lang="fr-FR" b="1" smtClean="0">
                <a:solidFill>
                  <a:schemeClr val="accent1">
                    <a:lumMod val="75000"/>
                  </a:schemeClr>
                </a:solidFill>
              </a:rPr>
              <a:t>Anna </a:t>
            </a:r>
            <a:r>
              <a:rPr lang="fr-FR" b="1">
                <a:solidFill>
                  <a:schemeClr val="accent1">
                    <a:lumMod val="75000"/>
                  </a:schemeClr>
                </a:solidFill>
              </a:rPr>
              <a:t>Suchet Dechaud</a:t>
            </a:r>
          </a:p>
          <a:p>
            <a:pPr algn="ctr"/>
            <a:r>
              <a:rPr lang="fr-FR" b="1"/>
              <a:t>Lucie </a:t>
            </a:r>
            <a:r>
              <a:rPr lang="fr-FR" b="1" smtClean="0"/>
              <a:t>Tosca</a:t>
            </a:r>
            <a:endParaRPr lang="fr-FR" b="1"/>
          </a:p>
        </p:txBody>
      </p:sp>
      <p:sp>
        <p:nvSpPr>
          <p:cNvPr id="7" name="ZoneTexte 6"/>
          <p:cNvSpPr txBox="1"/>
          <p:nvPr/>
        </p:nvSpPr>
        <p:spPr>
          <a:xfrm>
            <a:off x="6526586" y="3215163"/>
            <a:ext cx="2125838" cy="1477328"/>
          </a:xfrm>
          <a:prstGeom prst="rect">
            <a:avLst/>
          </a:prstGeom>
          <a:noFill/>
        </p:spPr>
        <p:txBody>
          <a:bodyPr wrap="none" rtlCol="0">
            <a:spAutoFit/>
          </a:bodyPr>
          <a:lstStyle/>
          <a:p>
            <a:pPr algn="ctr"/>
            <a:r>
              <a:rPr lang="fr-FR" b="1" u="sng" dirty="0" smtClean="0"/>
              <a:t>Superviseurs</a:t>
            </a:r>
            <a:r>
              <a:rPr lang="fr-FR" b="1" dirty="0" smtClean="0"/>
              <a:t> </a:t>
            </a:r>
          </a:p>
          <a:p>
            <a:pPr algn="ctr"/>
            <a:r>
              <a:rPr lang="fr-FR" b="1" smtClean="0"/>
              <a:t>Martine </a:t>
            </a:r>
            <a:r>
              <a:rPr lang="fr-FR" b="1" dirty="0" smtClean="0"/>
              <a:t>Doco </a:t>
            </a:r>
            <a:r>
              <a:rPr lang="fr-FR" b="1" dirty="0" err="1" smtClean="0"/>
              <a:t>Fenzy</a:t>
            </a:r>
            <a:endParaRPr lang="fr-FR" b="1" dirty="0" smtClean="0"/>
          </a:p>
          <a:p>
            <a:pPr algn="ctr"/>
            <a:r>
              <a:rPr lang="fr-FR" b="1"/>
              <a:t>Jean Michel Dupont</a:t>
            </a:r>
          </a:p>
          <a:p>
            <a:pPr algn="ctr"/>
            <a:r>
              <a:rPr lang="fr-FR" b="1" smtClean="0"/>
              <a:t>Guillaume Jedraszak</a:t>
            </a:r>
          </a:p>
          <a:p>
            <a:pPr algn="ctr"/>
            <a:r>
              <a:rPr lang="fr-FR" b="1"/>
              <a:t>Erika </a:t>
            </a:r>
            <a:r>
              <a:rPr lang="fr-FR" b="1" smtClean="0"/>
              <a:t>Launay</a:t>
            </a:r>
            <a:endParaRPr lang="fr-FR" b="1"/>
          </a:p>
        </p:txBody>
      </p:sp>
    </p:spTree>
    <p:extLst>
      <p:ext uri="{BB962C8B-B14F-4D97-AF65-F5344CB8AC3E}">
        <p14:creationId xmlns:p14="http://schemas.microsoft.com/office/powerpoint/2010/main" val="2167624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smtClean="0"/>
              <a:t>Et aux laboratoires participants</a:t>
            </a:r>
            <a:endParaRPr lang="fr-FR" b="1" dirty="0"/>
          </a:p>
        </p:txBody>
      </p:sp>
      <p:sp>
        <p:nvSpPr>
          <p:cNvPr id="3" name="Espace réservé du contenu 2"/>
          <p:cNvSpPr>
            <a:spLocks noGrp="1"/>
          </p:cNvSpPr>
          <p:nvPr>
            <p:ph idx="1"/>
          </p:nvPr>
        </p:nvSpPr>
        <p:spPr>
          <a:xfrm>
            <a:off x="636814" y="1404261"/>
            <a:ext cx="7767598" cy="2277836"/>
          </a:xfrm>
        </p:spPr>
        <p:txBody>
          <a:bodyPr>
            <a:normAutofit/>
          </a:bodyPr>
          <a:lstStyle/>
          <a:p>
            <a:pPr marL="0" indent="0">
              <a:buNone/>
            </a:pPr>
            <a:endParaRPr lang="fr-FR" sz="1600" b="1" dirty="0">
              <a:solidFill>
                <a:schemeClr val="accent1"/>
              </a:solidFill>
              <a:ea typeface="Calibri" panose="020F0502020204030204" pitchFamily="34" charset="0"/>
              <a:cs typeface="Times New Roman" panose="02020603050405020304" pitchFamily="18" charset="0"/>
            </a:endParaRPr>
          </a:p>
          <a:p>
            <a:pPr marL="0" indent="0">
              <a:buNone/>
            </a:pPr>
            <a:endParaRPr lang="fr-FR" sz="1600" dirty="0" smtClean="0">
              <a:latin typeface="Arial" panose="020B0604020202020204" pitchFamily="34" charset="0"/>
              <a:ea typeface="Times New Roman" panose="02020603050405020304" pitchFamily="18" charset="0"/>
              <a:cs typeface="Times New Roman" panose="02020603050405020304" pitchFamily="18" charset="0"/>
            </a:endParaRPr>
          </a:p>
        </p:txBody>
      </p:sp>
      <p:sp>
        <p:nvSpPr>
          <p:cNvPr id="6" name="Rectangle à coins arrondis 5"/>
          <p:cNvSpPr/>
          <p:nvPr/>
        </p:nvSpPr>
        <p:spPr>
          <a:xfrm>
            <a:off x="530677" y="1102183"/>
            <a:ext cx="11046280" cy="557570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5" name="Connecteur droit 4"/>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
        <p:nvSpPr>
          <p:cNvPr id="7" name="ZoneTexte 6"/>
          <p:cNvSpPr txBox="1"/>
          <p:nvPr/>
        </p:nvSpPr>
        <p:spPr>
          <a:xfrm>
            <a:off x="636814" y="1404261"/>
            <a:ext cx="10498948" cy="5355312"/>
          </a:xfrm>
          <a:prstGeom prst="rect">
            <a:avLst/>
          </a:prstGeom>
          <a:noFill/>
        </p:spPr>
        <p:txBody>
          <a:bodyPr wrap="square" rtlCol="0">
            <a:spAutoFit/>
          </a:bodyPr>
          <a:lstStyle/>
          <a:p>
            <a:r>
              <a:rPr lang="fr-FR" b="1" smtClean="0"/>
              <a:t>Proposition de cas</a:t>
            </a:r>
          </a:p>
          <a:p>
            <a:endParaRPr lang="fr-FR" b="1"/>
          </a:p>
          <a:p>
            <a:r>
              <a:rPr lang="fr-FR" b="1" smtClean="0"/>
              <a:t>Particularité de  </a:t>
            </a:r>
            <a:r>
              <a:rPr lang="fr-FR" b="1" smtClean="0"/>
              <a:t>de cet </a:t>
            </a:r>
            <a:r>
              <a:rPr lang="fr-FR" b="1" smtClean="0"/>
              <a:t>EEQ</a:t>
            </a:r>
          </a:p>
          <a:p>
            <a:r>
              <a:rPr lang="fr-FR" b="1"/>
              <a:t>	</a:t>
            </a:r>
            <a:r>
              <a:rPr lang="fr-FR" b="1" smtClean="0"/>
              <a:t>- </a:t>
            </a:r>
            <a:r>
              <a:rPr lang="fr-FR" b="1" smtClean="0"/>
              <a:t>Envoi ADN : </a:t>
            </a:r>
          </a:p>
          <a:p>
            <a:r>
              <a:rPr lang="fr-FR" b="1"/>
              <a:t>	</a:t>
            </a:r>
            <a:r>
              <a:rPr lang="fr-FR" b="1" smtClean="0"/>
              <a:t>	ADN </a:t>
            </a:r>
            <a:r>
              <a:rPr lang="fr-FR" b="1" smtClean="0"/>
              <a:t>moyenement </a:t>
            </a:r>
            <a:r>
              <a:rPr lang="fr-FR" b="1" smtClean="0"/>
              <a:t>concentré </a:t>
            </a:r>
            <a:r>
              <a:rPr lang="fr-FR" b="1" smtClean="0"/>
              <a:t>(40-50ng/µl</a:t>
            </a:r>
            <a:r>
              <a:rPr lang="fr-FR" b="1" smtClean="0"/>
              <a:t>) =&gt; </a:t>
            </a:r>
            <a:r>
              <a:rPr lang="fr-FR" b="1" smtClean="0"/>
              <a:t>plus grand </a:t>
            </a:r>
            <a:r>
              <a:rPr lang="fr-FR" b="1" smtClean="0"/>
              <a:t>volume par tube </a:t>
            </a:r>
            <a:r>
              <a:rPr lang="fr-FR" b="1" smtClean="0"/>
              <a:t>envoyé par 			rapport à 2024</a:t>
            </a:r>
            <a:endParaRPr lang="fr-FR" b="1" smtClean="0"/>
          </a:p>
          <a:p>
            <a:r>
              <a:rPr lang="fr-FR" b="1"/>
              <a:t>	</a:t>
            </a:r>
            <a:r>
              <a:rPr lang="fr-FR" b="1" smtClean="0"/>
              <a:t>	</a:t>
            </a:r>
            <a:r>
              <a:rPr lang="fr-FR" b="1" smtClean="0"/>
              <a:t>Pas de demande de renvoi d’ADN</a:t>
            </a:r>
          </a:p>
          <a:p>
            <a:endParaRPr lang="fr-FR" b="1" smtClean="0"/>
          </a:p>
          <a:p>
            <a:r>
              <a:rPr lang="fr-FR" b="1"/>
              <a:t>	</a:t>
            </a:r>
            <a:r>
              <a:rPr lang="fr-FR" b="1" smtClean="0"/>
              <a:t>- problématique générale de mailing via la liste de diffusion</a:t>
            </a:r>
            <a:r>
              <a:rPr lang="fr-FR" b="1"/>
              <a:t> </a:t>
            </a:r>
            <a:r>
              <a:rPr lang="fr-FR" b="1" smtClean="0"/>
              <a:t>ACLF</a:t>
            </a:r>
            <a:endParaRPr lang="fr-FR" b="1" smtClean="0"/>
          </a:p>
          <a:p>
            <a:r>
              <a:rPr lang="fr-FR" b="1"/>
              <a:t>	</a:t>
            </a:r>
            <a:r>
              <a:rPr lang="fr-FR" b="1" smtClean="0"/>
              <a:t>	</a:t>
            </a:r>
          </a:p>
          <a:p>
            <a:r>
              <a:rPr lang="fr-FR" b="1"/>
              <a:t>	</a:t>
            </a:r>
            <a:r>
              <a:rPr lang="fr-FR" b="1" smtClean="0"/>
              <a:t>- </a:t>
            </a:r>
            <a:r>
              <a:rPr lang="fr-FR" b="1" smtClean="0"/>
              <a:t>Période d’analyse sur l’été </a:t>
            </a:r>
          </a:p>
          <a:p>
            <a:r>
              <a:rPr lang="fr-FR" b="1"/>
              <a:t>	</a:t>
            </a:r>
            <a:r>
              <a:rPr lang="fr-FR" b="1" smtClean="0"/>
              <a:t>	sélection </a:t>
            </a:r>
            <a:r>
              <a:rPr lang="fr-FR" b="1"/>
              <a:t>et validation des </a:t>
            </a:r>
            <a:r>
              <a:rPr lang="fr-FR" b="1" smtClean="0"/>
              <a:t>cas</a:t>
            </a:r>
          </a:p>
          <a:p>
            <a:r>
              <a:rPr lang="fr-FR" b="1"/>
              <a:t>	</a:t>
            </a:r>
            <a:r>
              <a:rPr lang="fr-FR" b="1" smtClean="0"/>
              <a:t>	préparation des </a:t>
            </a:r>
            <a:r>
              <a:rPr lang="fr-FR" b="1" smtClean="0"/>
              <a:t>envois</a:t>
            </a:r>
          </a:p>
          <a:p>
            <a:r>
              <a:rPr lang="fr-FR" b="1"/>
              <a:t>	</a:t>
            </a:r>
            <a:r>
              <a:rPr lang="fr-FR" b="1" smtClean="0"/>
              <a:t>	</a:t>
            </a:r>
            <a:r>
              <a:rPr lang="fr-FR" b="1" smtClean="0"/>
              <a:t>=&gt; </a:t>
            </a:r>
            <a:r>
              <a:rPr lang="fr-FR" b="1" smtClean="0"/>
              <a:t>sera avancée en </a:t>
            </a:r>
            <a:r>
              <a:rPr lang="fr-FR" b="1" smtClean="0"/>
              <a:t>2026</a:t>
            </a:r>
          </a:p>
          <a:p>
            <a:endParaRPr lang="fr-FR" b="1"/>
          </a:p>
          <a:p>
            <a:r>
              <a:rPr lang="fr-FR" b="1" smtClean="0"/>
              <a:t>	- dossiers très classiques sans surprise, très bon résultats</a:t>
            </a:r>
          </a:p>
          <a:p>
            <a:r>
              <a:rPr lang="fr-FR" b="1"/>
              <a:t>	</a:t>
            </a:r>
            <a:r>
              <a:rPr lang="fr-FR" b="1" smtClean="0"/>
              <a:t>	postnatal : notes comprises entre 18 et 20, moyenne à 19,49</a:t>
            </a:r>
          </a:p>
          <a:p>
            <a:r>
              <a:rPr lang="fr-FR" b="1"/>
              <a:t>	</a:t>
            </a:r>
            <a:r>
              <a:rPr lang="fr-FR" b="1"/>
              <a:t>	prénatal : notes comprises </a:t>
            </a:r>
            <a:r>
              <a:rPr lang="fr-FR" b="1"/>
              <a:t>entre </a:t>
            </a:r>
            <a:r>
              <a:rPr lang="fr-FR" b="1" smtClean="0"/>
              <a:t>18,5 </a:t>
            </a:r>
            <a:r>
              <a:rPr lang="fr-FR" b="1"/>
              <a:t>et 20</a:t>
            </a:r>
            <a:r>
              <a:rPr lang="fr-FR" b="1"/>
              <a:t>, </a:t>
            </a:r>
            <a:r>
              <a:rPr lang="fr-FR" b="1" smtClean="0"/>
              <a:t>moyenne </a:t>
            </a:r>
            <a:r>
              <a:rPr lang="fr-FR" b="1"/>
              <a:t>à </a:t>
            </a:r>
            <a:r>
              <a:rPr lang="fr-FR" b="1" smtClean="0"/>
              <a:t>19,48 </a:t>
            </a:r>
            <a:r>
              <a:rPr lang="fr-FR" b="1"/>
              <a:t>	</a:t>
            </a:r>
            <a:r>
              <a:rPr lang="fr-FR" b="1" smtClean="0"/>
              <a:t>	</a:t>
            </a:r>
            <a:endParaRPr lang="fr-FR" b="1" smtClean="0"/>
          </a:p>
          <a:p>
            <a:r>
              <a:rPr lang="fr-FR" b="1"/>
              <a:t>	</a:t>
            </a:r>
          </a:p>
        </p:txBody>
      </p:sp>
    </p:spTree>
    <p:extLst>
      <p:ext uri="{BB962C8B-B14F-4D97-AF65-F5344CB8AC3E}">
        <p14:creationId xmlns:p14="http://schemas.microsoft.com/office/powerpoint/2010/main" val="247505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cs typeface="Arial" panose="020B0604020202020204" pitchFamily="34" charset="0"/>
              </a:rPr>
              <a:t>EEQ ACPA </a:t>
            </a:r>
            <a:r>
              <a:rPr lang="fr-FR" b="1">
                <a:cs typeface="Arial" panose="020B0604020202020204" pitchFamily="34" charset="0"/>
              </a:rPr>
              <a:t>postnatal </a:t>
            </a:r>
            <a:r>
              <a:rPr lang="fr-FR" b="1" smtClean="0">
                <a:cs typeface="Arial" panose="020B0604020202020204" pitchFamily="34" charset="0"/>
              </a:rPr>
              <a:t>2025</a:t>
            </a:r>
            <a:endParaRPr lang="fr-FR" b="1" dirty="0">
              <a:cs typeface="Arial" panose="020B0604020202020204" pitchFamily="34" charset="0"/>
            </a:endParaRPr>
          </a:p>
        </p:txBody>
      </p:sp>
      <p:sp>
        <p:nvSpPr>
          <p:cNvPr id="3" name="Espace réservé du contenu 2"/>
          <p:cNvSpPr>
            <a:spLocks noGrp="1"/>
          </p:cNvSpPr>
          <p:nvPr>
            <p:ph idx="1"/>
          </p:nvPr>
        </p:nvSpPr>
        <p:spPr>
          <a:xfrm>
            <a:off x="636814" y="1209964"/>
            <a:ext cx="7767598" cy="2261861"/>
          </a:xfrm>
        </p:spPr>
        <p:txBody>
          <a:bodyPr>
            <a:normAutofit fontScale="92500"/>
          </a:bodyPr>
          <a:lstStyle/>
          <a:p>
            <a:pPr marL="0" indent="0">
              <a:buNone/>
            </a:pPr>
            <a:r>
              <a:rPr lang="fr-FR" sz="1600">
                <a:latin typeface="Arial" panose="020B0604020202020204" pitchFamily="34" charset="0"/>
                <a:cs typeface="Arial" panose="020B0604020202020204" pitchFamily="34" charset="0"/>
              </a:rPr>
              <a:t>Mr M… (Prénom) BOUC… (Nom), né le 14/08/1980), est adressé à la consultation de génétique en raison d’un trouble du spectre autistique, d'un trouble du développement intellectuel, d'une dysmorphie, d'une macrocéphalie et d'une épilepsie.</a:t>
            </a:r>
          </a:p>
          <a:p>
            <a:pPr marL="0" indent="0">
              <a:buNone/>
            </a:pPr>
            <a:r>
              <a:rPr lang="fr-FR" sz="1600">
                <a:latin typeface="Arial" panose="020B0604020202020204" pitchFamily="34" charset="0"/>
                <a:cs typeface="Arial" panose="020B0604020202020204" pitchFamily="34" charset="0"/>
              </a:rPr>
              <a:t>Une ACPA est réalisée dans ce contexte. </a:t>
            </a:r>
          </a:p>
          <a:p>
            <a:pPr marL="0" indent="0">
              <a:buNone/>
            </a:pPr>
            <a:r>
              <a:rPr lang="fr-FR" sz="1600">
                <a:latin typeface="Arial" panose="020B0604020202020204" pitchFamily="34" charset="0"/>
                <a:cs typeface="Arial" panose="020B0604020202020204" pitchFamily="34" charset="0"/>
              </a:rPr>
              <a:t>Prescripteur : Dr EEQ</a:t>
            </a:r>
          </a:p>
          <a:p>
            <a:pPr marL="0" indent="0">
              <a:buNone/>
            </a:pPr>
            <a:r>
              <a:rPr lang="fr-FR" sz="1600">
                <a:latin typeface="Arial" panose="020B0604020202020204" pitchFamily="34" charset="0"/>
                <a:cs typeface="Arial" panose="020B0604020202020204" pitchFamily="34" charset="0"/>
              </a:rPr>
              <a:t>Le consentement signé par les parents et l'attestation d'information sont disponibles au laboratoire.</a:t>
            </a:r>
          </a:p>
          <a:p>
            <a:pPr marL="0" indent="0">
              <a:buNone/>
            </a:pPr>
            <a:r>
              <a:rPr lang="fr-FR" sz="1600">
                <a:latin typeface="Arial" panose="020B0604020202020204" pitchFamily="34" charset="0"/>
                <a:cs typeface="Arial" panose="020B0604020202020204" pitchFamily="34" charset="0"/>
              </a:rPr>
              <a:t>Le prélèvement sanguin est réalisé la veille de la réception de l'ADN par le </a:t>
            </a:r>
            <a:r>
              <a:rPr lang="fr-FR" sz="1600">
                <a:latin typeface="Arial" panose="020B0604020202020204" pitchFamily="34" charset="0"/>
                <a:cs typeface="Arial" panose="020B0604020202020204" pitchFamily="34" charset="0"/>
              </a:rPr>
              <a:t>laboratoire</a:t>
            </a:r>
            <a:r>
              <a:rPr lang="fr-FR" sz="1600" smtClean="0">
                <a:latin typeface="Arial" panose="020B0604020202020204" pitchFamily="34" charset="0"/>
                <a:cs typeface="Arial" panose="020B0604020202020204" pitchFamily="34" charset="0"/>
              </a:rPr>
              <a:t>.</a:t>
            </a:r>
            <a:endParaRPr lang="fr-FR" sz="1600">
              <a:latin typeface="Arial" panose="020B0604020202020204" pitchFamily="34" charset="0"/>
              <a:cs typeface="Arial" panose="020B0604020202020204" pitchFamily="34" charset="0"/>
            </a:endParaRPr>
          </a:p>
        </p:txBody>
      </p:sp>
      <p:sp>
        <p:nvSpPr>
          <p:cNvPr id="6" name="Rectangle à coins arrondis 5"/>
          <p:cNvSpPr/>
          <p:nvPr/>
        </p:nvSpPr>
        <p:spPr>
          <a:xfrm>
            <a:off x="530677" y="1102183"/>
            <a:ext cx="8008205" cy="247229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Arial" panose="020B0604020202020204" pitchFamily="34" charset="0"/>
              <a:cs typeface="Arial" panose="020B0604020202020204" pitchFamily="34" charset="0"/>
            </a:endParaRPr>
          </a:p>
        </p:txBody>
      </p:sp>
      <p:sp>
        <p:nvSpPr>
          <p:cNvPr id="9" name="Rectangle à coins arrondis 8"/>
          <p:cNvSpPr/>
          <p:nvPr/>
        </p:nvSpPr>
        <p:spPr>
          <a:xfrm>
            <a:off x="530676" y="3689992"/>
            <a:ext cx="8008206" cy="93915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Arial" panose="020B0604020202020204" pitchFamily="34" charset="0"/>
              <a:cs typeface="Arial" panose="020B0604020202020204" pitchFamily="34" charset="0"/>
            </a:endParaRPr>
          </a:p>
        </p:txBody>
      </p:sp>
      <p:sp>
        <p:nvSpPr>
          <p:cNvPr id="8" name="ZoneTexte 7"/>
          <p:cNvSpPr txBox="1"/>
          <p:nvPr/>
        </p:nvSpPr>
        <p:spPr>
          <a:xfrm>
            <a:off x="704049" y="3879493"/>
            <a:ext cx="7767598" cy="560153"/>
          </a:xfrm>
          <a:prstGeom prst="rect">
            <a:avLst/>
          </a:prstGeom>
          <a:noFill/>
        </p:spPr>
        <p:txBody>
          <a:bodyPr wrap="square" rtlCol="0">
            <a:spAutoFit/>
          </a:bodyPr>
          <a:lstStyle/>
          <a:p>
            <a:r>
              <a:rPr lang="fr-FR" sz="1600" b="1" dirty="0">
                <a:latin typeface="Arial" panose="020B0604020202020204" pitchFamily="34" charset="0"/>
                <a:cs typeface="Arial" panose="020B0604020202020204" pitchFamily="34" charset="0"/>
              </a:rPr>
              <a:t>Devait être détectée : </a:t>
            </a:r>
            <a:endParaRPr lang="fr-FR" sz="1600" b="1" dirty="0" smtClean="0">
              <a:latin typeface="Arial" panose="020B0604020202020204" pitchFamily="34" charset="0"/>
              <a:cs typeface="Arial" panose="020B0604020202020204" pitchFamily="34" charset="0"/>
            </a:endParaRPr>
          </a:p>
          <a:p>
            <a:pPr>
              <a:lnSpc>
                <a:spcPct val="90000"/>
              </a:lnSpc>
              <a:defRPr/>
            </a:pPr>
            <a:r>
              <a:rPr lang="fr-FR" sz="1600">
                <a:latin typeface="Arial" panose="020B0604020202020204" pitchFamily="34" charset="0"/>
                <a:ea typeface="Times New Roman" panose="02020603050405020304" pitchFamily="18" charset="0"/>
                <a:cs typeface="Arial" panose="020B0604020202020204" pitchFamily="34" charset="0"/>
              </a:rPr>
              <a:t>Délétion interstitielle et hétérozygote d’environ 1,9Mb </a:t>
            </a:r>
            <a:r>
              <a:rPr lang="fr-FR" sz="1600">
                <a:latin typeface="Arial" panose="020B0604020202020204" pitchFamily="34" charset="0"/>
                <a:ea typeface="Times New Roman" panose="02020603050405020304" pitchFamily="18" charset="0"/>
                <a:cs typeface="Arial" panose="020B0604020202020204" pitchFamily="34" charset="0"/>
              </a:rPr>
              <a:t>en </a:t>
            </a:r>
            <a:r>
              <a:rPr lang="fr-FR" sz="1600" smtClean="0">
                <a:latin typeface="Arial" panose="020B0604020202020204" pitchFamily="34" charset="0"/>
                <a:ea typeface="Times New Roman" panose="02020603050405020304" pitchFamily="18" charset="0"/>
                <a:cs typeface="Arial" panose="020B0604020202020204" pitchFamily="34" charset="0"/>
              </a:rPr>
              <a:t>5q35.2q35.3</a:t>
            </a:r>
            <a:endParaRPr lang="fr-FR" sz="1600">
              <a:latin typeface="Arial" panose="020B0604020202020204" pitchFamily="34" charset="0"/>
              <a:ea typeface="Times New Roman" panose="02020603050405020304" pitchFamily="18" charset="0"/>
              <a:cs typeface="Arial" panose="020B0604020202020204" pitchFamily="34" charset="0"/>
            </a:endParaRPr>
          </a:p>
        </p:txBody>
      </p:sp>
      <p:sp>
        <p:nvSpPr>
          <p:cNvPr id="10" name="ZoneTexte 9"/>
          <p:cNvSpPr txBox="1"/>
          <p:nvPr/>
        </p:nvSpPr>
        <p:spPr>
          <a:xfrm>
            <a:off x="636814" y="4847315"/>
            <a:ext cx="7902069" cy="1077218"/>
          </a:xfrm>
          <a:prstGeom prst="rect">
            <a:avLst/>
          </a:prstGeom>
          <a:noFill/>
        </p:spPr>
        <p:txBody>
          <a:bodyPr wrap="square" rtlCol="0">
            <a:spAutoFit/>
          </a:bodyPr>
          <a:lstStyle/>
          <a:p>
            <a:r>
              <a:rPr lang="fr-FR" altLang="fr-FR" sz="1600" dirty="0" smtClean="0">
                <a:latin typeface="Arial" panose="020B0604020202020204" pitchFamily="34" charset="0"/>
                <a:cs typeface="Arial" panose="020B0604020202020204" pitchFamily="34" charset="0"/>
              </a:rPr>
              <a:t>Formules acceptées</a:t>
            </a:r>
          </a:p>
          <a:p>
            <a:pPr>
              <a:spcAft>
                <a:spcPts val="0"/>
              </a:spcAft>
              <a:defRPr/>
            </a:pPr>
            <a:r>
              <a:rPr lang="fr-FR" sz="1600">
                <a:latin typeface="Arial" panose="020B0604020202020204" pitchFamily="34" charset="0"/>
                <a:ea typeface="Times New Roman" panose="02020603050405020304" pitchFamily="18" charset="0"/>
                <a:cs typeface="Arial" panose="020B0604020202020204" pitchFamily="34" charset="0"/>
              </a:rPr>
              <a:t>arr[GRCh37</a:t>
            </a:r>
            <a:r>
              <a:rPr lang="fr-FR" sz="1600">
                <a:latin typeface="Arial" panose="020B0604020202020204" pitchFamily="34" charset="0"/>
                <a:ea typeface="Times New Roman" panose="02020603050405020304" pitchFamily="18" charset="0"/>
                <a:cs typeface="Arial" panose="020B0604020202020204" pitchFamily="34" charset="0"/>
              </a:rPr>
              <a:t>] </a:t>
            </a:r>
            <a:r>
              <a:rPr lang="fr-FR" sz="1600" smtClean="0">
                <a:latin typeface="Arial" panose="020B0604020202020204" pitchFamily="34" charset="0"/>
                <a:ea typeface="Times New Roman" panose="02020603050405020304" pitchFamily="18" charset="0"/>
                <a:cs typeface="Arial" panose="020B0604020202020204" pitchFamily="34" charset="0"/>
              </a:rPr>
              <a:t>5q35.2q35.3(175,559,343_177,422,760)x1</a:t>
            </a:r>
          </a:p>
          <a:p>
            <a:pPr>
              <a:defRPr/>
            </a:pPr>
            <a:r>
              <a:rPr lang="fr-FR" sz="1600">
                <a:latin typeface="Arial" panose="020B0604020202020204" pitchFamily="34" charset="0"/>
                <a:ea typeface="Times New Roman" panose="02020603050405020304" pitchFamily="18" charset="0"/>
                <a:cs typeface="Arial" panose="020B0604020202020204" pitchFamily="34" charset="0"/>
              </a:rPr>
              <a:t>arr[GRCh37</a:t>
            </a:r>
            <a:r>
              <a:rPr lang="fr-FR" sz="1600">
                <a:latin typeface="Arial" panose="020B0604020202020204" pitchFamily="34" charset="0"/>
                <a:ea typeface="Times New Roman" panose="02020603050405020304" pitchFamily="18" charset="0"/>
                <a:cs typeface="Arial" panose="020B0604020202020204" pitchFamily="34" charset="0"/>
              </a:rPr>
              <a:t>] </a:t>
            </a:r>
            <a:r>
              <a:rPr lang="fr-FR" sz="1600" smtClean="0">
                <a:latin typeface="Arial" panose="020B0604020202020204" pitchFamily="34" charset="0"/>
                <a:ea typeface="Times New Roman" panose="02020603050405020304" pitchFamily="18" charset="0"/>
                <a:cs typeface="Arial" panose="020B0604020202020204" pitchFamily="34" charset="0"/>
              </a:rPr>
              <a:t>5q35.2q35.3(175559343_177422760)x1</a:t>
            </a:r>
            <a:endParaRPr lang="fr-FR" sz="1600">
              <a:latin typeface="Arial" panose="020B0604020202020204" pitchFamily="34" charset="0"/>
              <a:ea typeface="Times New Roman" panose="02020603050405020304" pitchFamily="18" charset="0"/>
              <a:cs typeface="Arial" panose="020B0604020202020204" pitchFamily="34" charset="0"/>
            </a:endParaRPr>
          </a:p>
          <a:p>
            <a:pPr>
              <a:spcAft>
                <a:spcPts val="0"/>
              </a:spcAft>
              <a:defRPr/>
            </a:pPr>
            <a:endParaRPr lang="fr-FR" sz="1600">
              <a:latin typeface="Arial" panose="020B0604020202020204" pitchFamily="34" charset="0"/>
              <a:ea typeface="Times New Roman" panose="02020603050405020304" pitchFamily="18" charset="0"/>
              <a:cs typeface="Arial" panose="020B0604020202020204" pitchFamily="34" charset="0"/>
            </a:endParaRPr>
          </a:p>
        </p:txBody>
      </p:sp>
      <p:cxnSp>
        <p:nvCxnSpPr>
          <p:cNvPr id="5" name="Connecteur droit 4"/>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11" name="Groupe 10"/>
          <p:cNvGrpSpPr/>
          <p:nvPr/>
        </p:nvGrpSpPr>
        <p:grpSpPr>
          <a:xfrm>
            <a:off x="8802255" y="1102183"/>
            <a:ext cx="3192945" cy="5341964"/>
            <a:chOff x="9073284" y="1102183"/>
            <a:chExt cx="2921916" cy="5341964"/>
          </a:xfrm>
        </p:grpSpPr>
        <p:pic>
          <p:nvPicPr>
            <p:cNvPr id="4" name="Imag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3284" y="1154766"/>
              <a:ext cx="2921916" cy="528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0534242" y="1102183"/>
              <a:ext cx="1460958" cy="320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3882937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a:t>
            </a:r>
            <a:r>
              <a:rPr lang="fr-FR" b="1"/>
              <a:t>postnatal </a:t>
            </a:r>
            <a:r>
              <a:rPr lang="fr-FR" b="1" smtClean="0"/>
              <a:t>2025</a:t>
            </a:r>
            <a:endParaRPr lang="fr-FR" b="1" dirty="0"/>
          </a:p>
        </p:txBody>
      </p:sp>
      <p:sp>
        <p:nvSpPr>
          <p:cNvPr id="3" name="Espace réservé du contenu 2"/>
          <p:cNvSpPr>
            <a:spLocks noGrp="1"/>
          </p:cNvSpPr>
          <p:nvPr>
            <p:ph idx="1"/>
          </p:nvPr>
        </p:nvSpPr>
        <p:spPr>
          <a:xfrm>
            <a:off x="657224" y="1253221"/>
            <a:ext cx="10793186" cy="3170997"/>
          </a:xfrm>
        </p:spPr>
        <p:txBody>
          <a:bodyPr>
            <a:normAutofit/>
          </a:bodyPr>
          <a:lstStyle/>
          <a:p>
            <a:pPr marL="0" indent="0" algn="just">
              <a:lnSpc>
                <a:spcPct val="114000"/>
              </a:lnSpc>
              <a:buNone/>
              <a:defRPr/>
            </a:pPr>
            <a:r>
              <a:rPr lang="fr-FR" altLang="fr-FR" sz="1600" b="1" u="sng" dirty="0"/>
              <a:t>Proposition de commentaire</a:t>
            </a:r>
          </a:p>
          <a:p>
            <a:pPr marL="0" indent="0" algn="just">
              <a:lnSpc>
                <a:spcPct val="114000"/>
              </a:lnSpc>
              <a:buNone/>
              <a:defRPr/>
            </a:pPr>
            <a:r>
              <a:rPr lang="fr-FR" sz="1600">
                <a:latin typeface="Arial" panose="020B0604020202020204" pitchFamily="34" charset="0"/>
                <a:cs typeface="Arial" panose="020B0604020202020204" pitchFamily="34" charset="0"/>
              </a:rPr>
              <a:t>Présence d’une d</a:t>
            </a:r>
            <a:r>
              <a:rPr lang="fr-FR" sz="1600">
                <a:latin typeface="Arial" panose="020B0604020202020204" pitchFamily="34" charset="0"/>
                <a:ea typeface="Times New Roman" panose="02020603050405020304" pitchFamily="18" charset="0"/>
                <a:cs typeface="Arial" panose="020B0604020202020204" pitchFamily="34" charset="0"/>
              </a:rPr>
              <a:t>élétion interstitielle et hétérozygote d’environ 1,9Mb en 5q35.2q35.3 emportant 31 gènes Omim dont 8 OMIM Morbid. Parmi ces gènes, la délétion emporte le gène NSD1 dont l’haploinsuffisance est à l’origine du syndrome de </a:t>
            </a:r>
            <a:r>
              <a:rPr lang="fr-FR" sz="1600">
                <a:latin typeface="Arial" panose="020B0604020202020204" pitchFamily="34" charset="0"/>
                <a:ea typeface="Times New Roman" panose="02020603050405020304" pitchFamily="18" charset="0"/>
                <a:cs typeface="Arial" panose="020B0604020202020204" pitchFamily="34" charset="0"/>
              </a:rPr>
              <a:t>Sotos</a:t>
            </a:r>
            <a:r>
              <a:rPr lang="fr-FR" sz="1600" smtClean="0">
                <a:latin typeface="Arial" panose="020B0604020202020204" pitchFamily="34" charset="0"/>
                <a:ea typeface="Times New Roman" panose="02020603050405020304" pitchFamily="18" charset="0"/>
                <a:cs typeface="Arial" panose="020B0604020202020204" pitchFamily="34" charset="0"/>
              </a:rPr>
              <a:t>.</a:t>
            </a:r>
            <a:endParaRPr lang="fr-FR" sz="1600">
              <a:latin typeface="Arial" panose="020B0604020202020204" pitchFamily="34" charset="0"/>
              <a:cs typeface="Arial" panose="020B0604020202020204" pitchFamily="34" charset="0"/>
            </a:endParaRPr>
          </a:p>
          <a:p>
            <a:pPr marL="0" indent="0" algn="just">
              <a:lnSpc>
                <a:spcPct val="114000"/>
              </a:lnSpc>
              <a:buNone/>
              <a:defRPr/>
            </a:pPr>
            <a:r>
              <a:rPr lang="fr-FR" sz="1600">
                <a:latin typeface="Arial" panose="020B0604020202020204" pitchFamily="34" charset="0"/>
                <a:cs typeface="Arial" panose="020B0604020202020204" pitchFamily="34" charset="0"/>
              </a:rPr>
              <a:t>Ce CNV est considéré comme pathogène et responsable du </a:t>
            </a:r>
            <a:r>
              <a:rPr lang="fr-FR" sz="1600">
                <a:latin typeface="Arial" panose="020B0604020202020204" pitchFamily="34" charset="0"/>
                <a:cs typeface="Arial" panose="020B0604020202020204" pitchFamily="34" charset="0"/>
              </a:rPr>
              <a:t>phénotype </a:t>
            </a:r>
            <a:endParaRPr lang="fr-FR" sz="1600">
              <a:latin typeface="Arial" panose="020B0604020202020204" pitchFamily="34" charset="0"/>
              <a:cs typeface="Arial" panose="020B0604020202020204" pitchFamily="34" charset="0"/>
            </a:endParaRPr>
          </a:p>
          <a:p>
            <a:pPr marL="0" indent="0" algn="just">
              <a:lnSpc>
                <a:spcPct val="114000"/>
              </a:lnSpc>
              <a:buNone/>
              <a:defRPr/>
            </a:pPr>
            <a:r>
              <a:rPr lang="fr-FR" sz="1600">
                <a:latin typeface="Arial" panose="020B0604020202020204" pitchFamily="34" charset="0"/>
                <a:cs typeface="Arial" panose="020B0604020202020204" pitchFamily="34" charset="0"/>
              </a:rPr>
              <a:t>Cette délétion doit être confirmée par technique indépendante, de préférence par </a:t>
            </a:r>
            <a:r>
              <a:rPr lang="fr-FR" sz="1600">
                <a:latin typeface="Arial" panose="020B0604020202020204" pitchFamily="34" charset="0"/>
                <a:cs typeface="Arial" panose="020B0604020202020204" pitchFamily="34" charset="0"/>
              </a:rPr>
              <a:t>FISH</a:t>
            </a:r>
            <a:r>
              <a:rPr lang="fr-FR" sz="1600" smtClean="0">
                <a:latin typeface="Arial" panose="020B0604020202020204" pitchFamily="34" charset="0"/>
                <a:cs typeface="Arial" panose="020B0604020202020204" pitchFamily="34" charset="0"/>
              </a:rPr>
              <a:t>.</a:t>
            </a:r>
            <a:endParaRPr lang="fr-FR" sz="1600">
              <a:latin typeface="Arial" panose="020B0604020202020204" pitchFamily="34" charset="0"/>
              <a:cs typeface="Arial" panose="020B0604020202020204" pitchFamily="34" charset="0"/>
            </a:endParaRPr>
          </a:p>
          <a:p>
            <a:pPr marL="0" indent="0" algn="just">
              <a:lnSpc>
                <a:spcPct val="114000"/>
              </a:lnSpc>
              <a:buNone/>
              <a:defRPr/>
            </a:pPr>
            <a:r>
              <a:rPr lang="fr-FR" sz="1600">
                <a:latin typeface="Arial" panose="020B0604020202020204" pitchFamily="34" charset="0"/>
                <a:cs typeface="Arial" panose="020B0604020202020204" pitchFamily="34" charset="0"/>
              </a:rPr>
              <a:t>Ce résultat doit être rendu au cours d'une consultation de conseil génétique. Celle ci permettra notamment de rechercher un remaniement chromosomique parental par technique de FISH et de proposer un conseil génétique </a:t>
            </a:r>
            <a:r>
              <a:rPr lang="fr-FR" sz="1600">
                <a:latin typeface="Arial" panose="020B0604020202020204" pitchFamily="34" charset="0"/>
                <a:cs typeface="Arial" panose="020B0604020202020204" pitchFamily="34" charset="0"/>
              </a:rPr>
              <a:t>adapté</a:t>
            </a:r>
            <a:r>
              <a:rPr lang="fr-FR" sz="1600" smtClean="0">
                <a:latin typeface="Arial" panose="020B0604020202020204" pitchFamily="34" charset="0"/>
                <a:cs typeface="Arial" panose="020B0604020202020204" pitchFamily="34" charset="0"/>
              </a:rPr>
              <a:t>.</a:t>
            </a:r>
            <a:r>
              <a:rPr lang="fr-FR" sz="1600" b="1">
                <a:latin typeface="Arial" panose="020B0604020202020204" pitchFamily="34" charset="0"/>
                <a:cs typeface="Arial" panose="020B0604020202020204" pitchFamily="34" charset="0"/>
              </a:rPr>
              <a:t> </a:t>
            </a:r>
            <a:r>
              <a:rPr lang="fr-FR" sz="1600" b="1"/>
              <a:t>  </a:t>
            </a:r>
            <a:endParaRPr lang="fr-FR" altLang="fr-FR" sz="1600" b="1" dirty="0">
              <a:solidFill>
                <a:schemeClr val="accent4"/>
              </a:solidFill>
            </a:endParaRPr>
          </a:p>
        </p:txBody>
      </p:sp>
      <p:sp>
        <p:nvSpPr>
          <p:cNvPr id="6" name="Rectangle à coins arrondis 5"/>
          <p:cNvSpPr/>
          <p:nvPr/>
        </p:nvSpPr>
        <p:spPr>
          <a:xfrm>
            <a:off x="530677" y="1102183"/>
            <a:ext cx="11046280" cy="3322036"/>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4721264"/>
            <a:ext cx="1138058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cs typeface="Arial" panose="020B0604020202020204" pitchFamily="34" charset="0"/>
              </a:rPr>
              <a:t>Eléments principaux de la grille de lecture</a:t>
            </a:r>
          </a:p>
          <a:p>
            <a:pPr marL="180975" indent="0">
              <a:spcBef>
                <a:spcPct val="0"/>
              </a:spcBef>
              <a:tabLst>
                <a:tab pos="84138" algn="l"/>
              </a:tabLst>
              <a:defRPr/>
            </a:pPr>
            <a:r>
              <a:rPr lang="fr-FR" altLang="fr-FR" sz="1600" b="1" smtClean="0"/>
              <a:t>pénalisation si délétion classée probablement pathogène au lieu de pathogène</a:t>
            </a:r>
          </a:p>
          <a:p>
            <a:pPr marL="180975" indent="0">
              <a:spcBef>
                <a:spcPct val="0"/>
              </a:spcBef>
              <a:tabLst>
                <a:tab pos="84138" algn="l"/>
              </a:tabLst>
              <a:defRPr/>
            </a:pPr>
            <a:r>
              <a:rPr lang="fr-FR" altLang="fr-FR" sz="1600" b="1" smtClean="0"/>
              <a:t>Pénalisation si ISCN 2024 non utilisée ou non mentionnée</a:t>
            </a:r>
            <a:endParaRPr lang="fr-FR" altLang="fr-FR" sz="1600" b="1" smtClean="0"/>
          </a:p>
          <a:p>
            <a:pPr marL="180975" indent="0">
              <a:spcBef>
                <a:spcPct val="0"/>
              </a:spcBef>
              <a:tabLst>
                <a:tab pos="84138" algn="l"/>
              </a:tabLst>
              <a:defRPr/>
            </a:pPr>
            <a:r>
              <a:rPr lang="fr-FR" altLang="fr-FR" sz="1600" b="1" smtClean="0"/>
              <a:t>Pénalisation si NSD1 ou syndrome de Sotos non mentionnés</a:t>
            </a:r>
            <a:endParaRPr lang="fr-FR" altLang="fr-FR" sz="1600" b="1" dirty="0"/>
          </a:p>
          <a:p>
            <a:pPr marL="180975" indent="0">
              <a:spcBef>
                <a:spcPct val="0"/>
              </a:spcBef>
              <a:tabLst>
                <a:tab pos="84138" algn="l"/>
              </a:tabLst>
              <a:defRPr/>
            </a:pPr>
            <a:r>
              <a:rPr lang="fr-FR" altLang="fr-FR" sz="1600" b="1" smtClean="0"/>
              <a:t>pénalisation </a:t>
            </a:r>
            <a:r>
              <a:rPr lang="fr-FR" altLang="fr-FR" sz="1600" b="1" dirty="0"/>
              <a:t>si pas de corrélation avec </a:t>
            </a:r>
            <a:r>
              <a:rPr lang="fr-FR" altLang="fr-FR" sz="1600" b="1"/>
              <a:t>le </a:t>
            </a:r>
            <a:r>
              <a:rPr lang="fr-FR" altLang="fr-FR" sz="1600" b="1" smtClean="0"/>
              <a:t>phénotype</a:t>
            </a:r>
            <a:endParaRPr lang="fr-FR" altLang="fr-FR" sz="1600" b="1" dirty="0"/>
          </a:p>
          <a:p>
            <a:pPr marL="180975" indent="0">
              <a:spcBef>
                <a:spcPct val="0"/>
              </a:spcBef>
              <a:tabLst>
                <a:tab pos="84138" algn="l"/>
              </a:tabLst>
              <a:defRPr/>
            </a:pPr>
            <a:r>
              <a:rPr lang="fr-FR" altLang="fr-FR" sz="1600" b="1" dirty="0"/>
              <a:t>p</a:t>
            </a:r>
            <a:r>
              <a:rPr lang="fr-FR" altLang="fr-FR" sz="1600" b="1" smtClean="0"/>
              <a:t>énalisation </a:t>
            </a:r>
            <a:r>
              <a:rPr lang="fr-FR" altLang="fr-FR" sz="1600" b="1"/>
              <a:t>si </a:t>
            </a:r>
            <a:r>
              <a:rPr lang="fr-FR" altLang="fr-FR" sz="1600" b="1" smtClean="0"/>
              <a:t>FISH n’apparaît </a:t>
            </a:r>
            <a:r>
              <a:rPr lang="fr-FR" altLang="fr-FR" sz="1600" b="1" dirty="0"/>
              <a:t>pas comme technique de </a:t>
            </a:r>
            <a:r>
              <a:rPr lang="fr-FR" altLang="fr-FR" sz="1600" b="1"/>
              <a:t>vérification </a:t>
            </a:r>
            <a:r>
              <a:rPr lang="fr-FR" altLang="fr-FR" sz="1600" b="1" smtClean="0"/>
              <a:t>nécessaire</a:t>
            </a:r>
          </a:p>
          <a:p>
            <a:pPr marL="180975" indent="0">
              <a:spcBef>
                <a:spcPct val="0"/>
              </a:spcBef>
              <a:tabLst>
                <a:tab pos="84138" algn="l"/>
              </a:tabLst>
              <a:defRPr/>
            </a:pPr>
            <a:r>
              <a:rPr lang="fr-FR" altLang="fr-FR" sz="1600" b="1" smtClean="0"/>
              <a:t>Pénalisation si étude parentale non demandée</a:t>
            </a:r>
            <a:endParaRPr lang="fr-FR" altLang="fr-FR" sz="1600" b="1" dirty="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26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t>
            </a:r>
            <a:r>
              <a:rPr lang="fr-FR" b="1"/>
              <a:t>ACPA </a:t>
            </a:r>
            <a:r>
              <a:rPr lang="fr-FR" b="1" smtClean="0"/>
              <a:t>postnatal </a:t>
            </a:r>
            <a:r>
              <a:rPr lang="fr-FR" b="1" smtClean="0"/>
              <a:t>2025</a:t>
            </a:r>
            <a:endParaRPr lang="fr-FR" b="1" dirty="0"/>
          </a:p>
        </p:txBody>
      </p:sp>
      <p:sp>
        <p:nvSpPr>
          <p:cNvPr id="11" name="ZoneTexte 10"/>
          <p:cNvSpPr txBox="1"/>
          <p:nvPr/>
        </p:nvSpPr>
        <p:spPr>
          <a:xfrm>
            <a:off x="8249697" y="1045028"/>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307925" y="1229694"/>
            <a:ext cx="6475851"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a:t>
            </a:r>
            <a:r>
              <a:rPr lang="fr-FR" altLang="fr-FR" sz="1600" b="1"/>
              <a:t>: </a:t>
            </a:r>
            <a:endParaRPr lang="fr-FR" altLang="fr-FR" sz="1600" b="1" smtClean="0"/>
          </a:p>
          <a:p>
            <a:pPr marL="0" indent="0">
              <a:spcBef>
                <a:spcPct val="0"/>
              </a:spcBef>
              <a:buNone/>
            </a:pPr>
            <a:endParaRPr lang="fr-FR" altLang="fr-FR" sz="1600" b="1" dirty="0"/>
          </a:p>
          <a:p>
            <a:pPr>
              <a:spcBef>
                <a:spcPct val="0"/>
              </a:spcBef>
            </a:pPr>
            <a:r>
              <a:rPr lang="fr-FR" altLang="fr-FR" sz="1600" b="1" smtClean="0"/>
              <a:t>40 laboratoires inscrits, 37 réponses</a:t>
            </a:r>
          </a:p>
          <a:p>
            <a:pPr>
              <a:spcBef>
                <a:spcPct val="0"/>
              </a:spcBef>
            </a:pPr>
            <a:endParaRPr lang="fr-FR" altLang="fr-FR" sz="1600" b="1"/>
          </a:p>
          <a:p>
            <a:pPr>
              <a:spcBef>
                <a:spcPct val="0"/>
              </a:spcBef>
            </a:pPr>
            <a:r>
              <a:rPr lang="fr-FR" altLang="fr-FR" sz="1600" b="1" smtClean="0"/>
              <a:t>Pas </a:t>
            </a:r>
            <a:r>
              <a:rPr lang="fr-FR" altLang="fr-FR" sz="1600" b="1" smtClean="0"/>
              <a:t>de résultat </a:t>
            </a:r>
            <a:r>
              <a:rPr lang="fr-FR" altLang="fr-FR" sz="1600" b="1" dirty="0"/>
              <a:t>non conforme (Mention </a:t>
            </a:r>
            <a:r>
              <a:rPr lang="fr-FR" altLang="fr-FR" sz="1600" b="1"/>
              <a:t>EEQ </a:t>
            </a:r>
            <a:r>
              <a:rPr lang="fr-FR" altLang="fr-FR" sz="1600" b="1" smtClean="0"/>
              <a:t>conforme </a:t>
            </a:r>
            <a:r>
              <a:rPr lang="fr-FR" altLang="fr-FR" sz="1600" b="1"/>
              <a:t>précisée </a:t>
            </a:r>
            <a:r>
              <a:rPr lang="fr-FR" altLang="fr-FR" sz="1600" b="1" smtClean="0"/>
              <a:t>tous les </a:t>
            </a:r>
            <a:r>
              <a:rPr lang="fr-FR" altLang="fr-FR" sz="1600" b="1" dirty="0"/>
              <a:t>rapports de </a:t>
            </a:r>
            <a:r>
              <a:rPr lang="fr-FR" altLang="fr-FR" sz="1600" b="1"/>
              <a:t>synthèse</a:t>
            </a:r>
            <a:r>
              <a:rPr lang="fr-FR" altLang="fr-FR" sz="1600" b="1" smtClean="0"/>
              <a:t>): </a:t>
            </a:r>
            <a:endParaRPr lang="fr-FR" altLang="fr-FR" sz="1600" b="1" smtClean="0"/>
          </a:p>
          <a:p>
            <a:pPr marL="457200" lvl="1" indent="0">
              <a:spcBef>
                <a:spcPct val="0"/>
              </a:spcBef>
              <a:buNone/>
            </a:pPr>
            <a:endParaRPr lang="fr-FR" altLang="fr-FR" sz="1200" b="1" dirty="0"/>
          </a:p>
          <a:p>
            <a:pPr>
              <a:spcBef>
                <a:spcPct val="0"/>
              </a:spcBef>
            </a:pPr>
            <a:r>
              <a:rPr lang="fr-FR" altLang="fr-FR" sz="1600" b="1" smtClean="0"/>
              <a:t>Données administratives (nom prénom) parfois différentes de ceux précisés dans l’EEQ</a:t>
            </a:r>
          </a:p>
          <a:p>
            <a:pPr marL="0" indent="0">
              <a:spcBef>
                <a:spcPct val="0"/>
              </a:spcBef>
              <a:buNone/>
            </a:pPr>
            <a:r>
              <a:rPr lang="fr-FR" altLang="fr-FR" sz="1600" b="1"/>
              <a:t>	</a:t>
            </a:r>
            <a:r>
              <a:rPr lang="fr-FR" altLang="fr-FR" sz="1600" b="1" smtClean="0"/>
              <a:t>non pénalisé mais exigé sur les EEQ européens</a:t>
            </a:r>
          </a:p>
          <a:p>
            <a:pPr marL="0" indent="0">
              <a:spcBef>
                <a:spcPct val="0"/>
              </a:spcBef>
              <a:buNone/>
            </a:pPr>
            <a:r>
              <a:rPr lang="fr-FR" altLang="fr-FR" sz="1600" b="1"/>
              <a:t>	</a:t>
            </a:r>
            <a:r>
              <a:rPr lang="fr-FR" altLang="fr-FR" sz="1600" b="1" smtClean="0"/>
              <a:t>position précisée </a:t>
            </a:r>
            <a:r>
              <a:rPr lang="fr-FR" altLang="fr-FR" sz="1600" b="1" smtClean="0"/>
              <a:t>avant la session 2026 des EEQ ACLF</a:t>
            </a:r>
          </a:p>
          <a:p>
            <a:pPr marL="0" indent="0">
              <a:spcBef>
                <a:spcPct val="0"/>
              </a:spcBef>
              <a:buNone/>
            </a:pPr>
            <a:endParaRPr lang="fr-FR" altLang="fr-FR" sz="1600" b="1" smtClean="0"/>
          </a:p>
          <a:p>
            <a:pPr>
              <a:spcBef>
                <a:spcPct val="0"/>
              </a:spcBef>
            </a:pPr>
            <a:r>
              <a:rPr lang="fr-FR" sz="1600" b="1"/>
              <a:t>version ISCN utilisée non précisée</a:t>
            </a:r>
          </a:p>
          <a:p>
            <a:pPr>
              <a:spcBef>
                <a:spcPct val="0"/>
              </a:spcBef>
            </a:pPr>
            <a:endParaRPr lang="fr-FR" altLang="fr-FR" sz="1600" b="1"/>
          </a:p>
          <a:p>
            <a:pPr>
              <a:spcBef>
                <a:spcPct val="0"/>
              </a:spcBef>
            </a:pPr>
            <a:r>
              <a:rPr lang="fr-FR" altLang="fr-FR" sz="1600" b="1" smtClean="0"/>
              <a:t>droits </a:t>
            </a:r>
            <a:r>
              <a:rPr lang="fr-FR" altLang="fr-FR" sz="1600" b="1" dirty="0" smtClean="0"/>
              <a:t>de </a:t>
            </a:r>
            <a:r>
              <a:rPr lang="fr-FR" altLang="fr-FR" sz="1600" b="1" smtClean="0"/>
              <a:t>réponse à venir</a:t>
            </a:r>
            <a:endParaRPr lang="fr-FR" altLang="fr-FR" sz="1600" b="1" dirty="0"/>
          </a:p>
          <a:p>
            <a:pPr marL="0" indent="0">
              <a:spcBef>
                <a:spcPct val="0"/>
              </a:spcBef>
              <a:buNone/>
            </a:pPr>
            <a:endParaRPr lang="fr-FR" altLang="fr-FR" sz="1600" b="1" dirty="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aphicFrame>
        <p:nvGraphicFramePr>
          <p:cNvPr id="3" name="Tableau 2"/>
          <p:cNvGraphicFramePr>
            <a:graphicFrameLocks noGrp="1"/>
          </p:cNvGraphicFramePr>
          <p:nvPr>
            <p:extLst>
              <p:ext uri="{D42A27DB-BD31-4B8C-83A1-F6EECF244321}">
                <p14:modId xmlns:p14="http://schemas.microsoft.com/office/powerpoint/2010/main" val="1366961905"/>
              </p:ext>
            </p:extLst>
          </p:nvPr>
        </p:nvGraphicFramePr>
        <p:xfrm>
          <a:off x="7236684" y="4466684"/>
          <a:ext cx="3521529" cy="1337310"/>
        </p:xfrm>
        <a:graphic>
          <a:graphicData uri="http://schemas.openxmlformats.org/drawingml/2006/table">
            <a:tbl>
              <a:tblPr/>
              <a:tblGrid>
                <a:gridCol w="2017026">
                  <a:extLst>
                    <a:ext uri="{9D8B030D-6E8A-4147-A177-3AD203B41FA5}">
                      <a16:colId xmlns:a16="http://schemas.microsoft.com/office/drawing/2014/main" val="1931218135"/>
                    </a:ext>
                  </a:extLst>
                </a:gridCol>
                <a:gridCol w="1504503">
                  <a:extLst>
                    <a:ext uri="{9D8B030D-6E8A-4147-A177-3AD203B41FA5}">
                      <a16:colId xmlns:a16="http://schemas.microsoft.com/office/drawing/2014/main" val="1374823538"/>
                    </a:ext>
                  </a:extLst>
                </a:gridCol>
              </a:tblGrid>
              <a:tr h="190500">
                <a:tc>
                  <a:txBody>
                    <a:bodyPr/>
                    <a:lstStyle/>
                    <a:p>
                      <a:pPr algn="ctr" fontAlgn="b"/>
                      <a:r>
                        <a:rPr lang="fr-FR" sz="1400" b="1" i="0" u="none" strike="noStrike" dirty="0">
                          <a:solidFill>
                            <a:srgbClr val="000000"/>
                          </a:solidFill>
                          <a:effectLst/>
                          <a:latin typeface="Calibri" panose="020F0502020204030204" pitchFamily="34" charset="0"/>
                        </a:rPr>
                        <a:t>Groupe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tc>
                  <a:txBody>
                    <a:bodyPr/>
                    <a:lstStyle/>
                    <a:p>
                      <a:pPr algn="ctr" fontAlgn="b"/>
                      <a:r>
                        <a:rPr lang="fr-FR" sz="1400" b="1" i="0" u="none" strike="noStrike" dirty="0">
                          <a:solidFill>
                            <a:srgbClr val="000000"/>
                          </a:solidFill>
                          <a:effectLst/>
                          <a:latin typeface="Calibri" panose="020F0502020204030204" pitchFamily="34" charset="0"/>
                        </a:rPr>
                        <a:t>Moyenne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618705745"/>
                  </a:ext>
                </a:extLst>
              </a:tr>
              <a:tr h="190500">
                <a:tc>
                  <a:txBody>
                    <a:bodyPr/>
                    <a:lstStyle/>
                    <a:p>
                      <a:pPr algn="ctr" fontAlgn="b"/>
                      <a:r>
                        <a:rPr lang="fr-FR" sz="1400" b="0" i="0" u="none" strike="noStrike" dirty="0">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tc>
                  <a:txBody>
                    <a:bodyPr/>
                    <a:lstStyle/>
                    <a:p>
                      <a:pPr algn="ctr" fontAlgn="b"/>
                      <a:r>
                        <a:rPr lang="fr-FR" sz="1400" b="0" i="0" u="none" strike="noStrike" smtClean="0">
                          <a:solidFill>
                            <a:srgbClr val="000000"/>
                          </a:solidFill>
                          <a:effectLst/>
                          <a:latin typeface="Calibri" panose="020F0502020204030204" pitchFamily="34" charset="0"/>
                        </a:rPr>
                        <a:t>19,25</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2325932587"/>
                  </a:ext>
                </a:extLst>
              </a:tr>
              <a:tr h="190500">
                <a:tc>
                  <a:txBody>
                    <a:bodyPr/>
                    <a:lstStyle/>
                    <a:p>
                      <a:pPr algn="ctr" fontAlgn="b"/>
                      <a:r>
                        <a:rPr lang="fr-FR" sz="1400" b="0" i="0" u="none" strike="noStrike" dirty="0">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ctr" fontAlgn="b"/>
                      <a:r>
                        <a:rPr lang="fr-FR" sz="1400" b="0" i="0" u="none" strike="noStrike" smtClean="0">
                          <a:solidFill>
                            <a:srgbClr val="000000"/>
                          </a:solidFill>
                          <a:effectLst/>
                          <a:latin typeface="Calibri" panose="020F0502020204030204" pitchFamily="34" charset="0"/>
                        </a:rPr>
                        <a:t>19,86</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087350600"/>
                  </a:ext>
                </a:extLst>
              </a:tr>
              <a:tr h="190500">
                <a:tc>
                  <a:txBody>
                    <a:bodyPr/>
                    <a:lstStyle/>
                    <a:p>
                      <a:pPr algn="ctr" fontAlgn="b"/>
                      <a:r>
                        <a:rPr lang="fr-FR" sz="1400" b="0" i="0" u="none" strike="noStrike" dirty="0">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ctr" fontAlgn="b"/>
                      <a:r>
                        <a:rPr lang="fr-FR" sz="1400" b="0" i="0" u="none" strike="noStrike" smtClean="0">
                          <a:solidFill>
                            <a:srgbClr val="000000"/>
                          </a:solidFill>
                          <a:effectLst/>
                          <a:latin typeface="Calibri" panose="020F0502020204030204" pitchFamily="34" charset="0"/>
                        </a:rPr>
                        <a:t>19,33</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119109283"/>
                  </a:ext>
                </a:extLst>
              </a:tr>
              <a:tr h="190500">
                <a:tc>
                  <a:txBody>
                    <a:bodyPr/>
                    <a:lstStyle/>
                    <a:p>
                      <a:pPr algn="ctr" fontAlgn="b"/>
                      <a:r>
                        <a:rPr lang="fr-FR" sz="1400" b="0" i="0" u="none" strike="noStrike" dirty="0">
                          <a:solidFill>
                            <a:srgbClr val="000000"/>
                          </a:solidFill>
                          <a:effectLst/>
                          <a:latin typeface="Calibri" panose="020F0502020204030204" pitchFamily="34" charset="0"/>
                        </a:rPr>
                        <a:t>4</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tc>
                  <a:txBody>
                    <a:bodyPr/>
                    <a:lstStyle/>
                    <a:p>
                      <a:pPr algn="ctr" fontAlgn="b"/>
                      <a:r>
                        <a:rPr lang="fr-FR" sz="1400" b="0" i="0" u="none" strike="noStrike" smtClean="0">
                          <a:solidFill>
                            <a:srgbClr val="000000"/>
                          </a:solidFill>
                          <a:effectLst/>
                          <a:latin typeface="Calibri" panose="020F0502020204030204" pitchFamily="34" charset="0"/>
                        </a:rPr>
                        <a:t>19,52</a:t>
                      </a:r>
                      <a:endParaRPr lang="fr-FR"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3422267020"/>
                  </a:ext>
                </a:extLst>
              </a:tr>
              <a:tr h="190500">
                <a:tc>
                  <a:txBody>
                    <a:bodyPr/>
                    <a:lstStyle/>
                    <a:p>
                      <a:pPr algn="ctr" fontAlgn="b"/>
                      <a:r>
                        <a:rPr lang="fr-FR" sz="1400" b="1" i="0" u="none" strike="noStrike" dirty="0">
                          <a:solidFill>
                            <a:srgbClr val="000000"/>
                          </a:solidFill>
                          <a:effectLst/>
                          <a:latin typeface="Calibri" panose="020F0502020204030204" pitchFamily="34" charset="0"/>
                        </a:rPr>
                        <a:t>Ensemble des groupes</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tc>
                  <a:txBody>
                    <a:bodyPr/>
                    <a:lstStyle/>
                    <a:p>
                      <a:pPr algn="ctr" fontAlgn="b"/>
                      <a:r>
                        <a:rPr lang="fr-FR" sz="1400" b="1" i="0" u="none" strike="noStrike" smtClean="0">
                          <a:solidFill>
                            <a:srgbClr val="000000"/>
                          </a:solidFill>
                          <a:effectLst/>
                          <a:latin typeface="Calibri" panose="020F0502020204030204" pitchFamily="34" charset="0"/>
                        </a:rPr>
                        <a:t>19,49</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extLst>
                  <a:ext uri="{0D108BD9-81ED-4DB2-BD59-A6C34878D82A}">
                    <a16:rowId xmlns:a16="http://schemas.microsoft.com/office/drawing/2014/main" val="1513476293"/>
                  </a:ext>
                </a:extLst>
              </a:tr>
            </a:tbl>
          </a:graphicData>
        </a:graphic>
      </p:graphicFrame>
      <p:pic>
        <p:nvPicPr>
          <p:cNvPr id="4" name="Image 3"/>
          <p:cNvPicPr>
            <a:picLocks noChangeAspect="1"/>
          </p:cNvPicPr>
          <p:nvPr/>
        </p:nvPicPr>
        <p:blipFill>
          <a:blip r:embed="rId2"/>
          <a:stretch>
            <a:fillRect/>
          </a:stretch>
        </p:blipFill>
        <p:spPr>
          <a:xfrm>
            <a:off x="7130253" y="1717964"/>
            <a:ext cx="4892272" cy="2341242"/>
          </a:xfrm>
          <a:prstGeom prst="rect">
            <a:avLst/>
          </a:prstGeom>
        </p:spPr>
      </p:pic>
    </p:spTree>
    <p:extLst>
      <p:ext uri="{BB962C8B-B14F-4D97-AF65-F5344CB8AC3E}">
        <p14:creationId xmlns:p14="http://schemas.microsoft.com/office/powerpoint/2010/main" val="256754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4221" y="142643"/>
            <a:ext cx="12192000" cy="661306"/>
          </a:xfrm>
        </p:spPr>
        <p:txBody>
          <a:bodyPr>
            <a:normAutofit fontScale="90000"/>
          </a:bodyPr>
          <a:lstStyle/>
          <a:p>
            <a:pPr algn="ctr"/>
            <a:r>
              <a:rPr lang="fr-FR" b="1" dirty="0"/>
              <a:t>EEQ ACPA </a:t>
            </a:r>
            <a:r>
              <a:rPr lang="fr-FR" b="1"/>
              <a:t>prénatal </a:t>
            </a:r>
            <a:r>
              <a:rPr lang="fr-FR" b="1" smtClean="0"/>
              <a:t>2025</a:t>
            </a:r>
            <a:endParaRPr lang="fr-FR" b="1" dirty="0"/>
          </a:p>
        </p:txBody>
      </p:sp>
      <p:sp>
        <p:nvSpPr>
          <p:cNvPr id="3" name="Espace réservé du contenu 2"/>
          <p:cNvSpPr>
            <a:spLocks noGrp="1"/>
          </p:cNvSpPr>
          <p:nvPr>
            <p:ph idx="1"/>
          </p:nvPr>
        </p:nvSpPr>
        <p:spPr>
          <a:xfrm>
            <a:off x="538842" y="1066144"/>
            <a:ext cx="8257969" cy="4180113"/>
          </a:xfrm>
        </p:spPr>
        <p:txBody>
          <a:bodyPr>
            <a:noAutofit/>
          </a:bodyPr>
          <a:lstStyle/>
          <a:p>
            <a:pPr marL="0" indent="0">
              <a:buFontTx/>
              <a:buNone/>
            </a:pPr>
            <a:r>
              <a:rPr lang="fr-FR" altLang="fr-FR" sz="1600" b="1"/>
              <a:t>Mme Pam (Prénom) JEA… (Nom), née le 01/01/1980), est enceinte. Elle a bénéficié d’un dépistage combiné du 1</a:t>
            </a:r>
            <a:r>
              <a:rPr lang="fr-FR" altLang="fr-FR" sz="1600" b="1" baseline="30000"/>
              <a:t>er</a:t>
            </a:r>
            <a:r>
              <a:rPr lang="fr-FR" altLang="fr-FR" sz="1600" b="1"/>
              <a:t> trimestre qui ne l’a pas identifiée à risque de trisomie 21 fœtale.</a:t>
            </a:r>
          </a:p>
          <a:p>
            <a:pPr marL="0" indent="0">
              <a:buFontTx/>
              <a:buNone/>
            </a:pPr>
            <a:r>
              <a:rPr lang="fr-FR" altLang="fr-FR" sz="1600" b="1"/>
              <a:t>A l’échographie du 2</a:t>
            </a:r>
            <a:r>
              <a:rPr lang="fr-FR" altLang="fr-FR" sz="1600" b="1" baseline="30000"/>
              <a:t>e</a:t>
            </a:r>
            <a:r>
              <a:rPr lang="fr-FR" altLang="fr-FR" sz="1600" b="1"/>
              <a:t> trimestre réalisée au terme de 23 SA + 4j est noté une agénésie du corps calleux associé à un aspect de fente palatine.</a:t>
            </a:r>
          </a:p>
          <a:p>
            <a:pPr marL="0" indent="0">
              <a:buFontTx/>
              <a:buNone/>
            </a:pPr>
            <a:r>
              <a:rPr lang="fr-FR" altLang="fr-FR" sz="1600" b="1"/>
              <a:t>Le foetus est de sexe féminin.</a:t>
            </a:r>
          </a:p>
          <a:p>
            <a:pPr marL="0" indent="0">
              <a:buFontTx/>
              <a:buNone/>
            </a:pPr>
            <a:r>
              <a:rPr lang="fr-FR" altLang="fr-FR" sz="1600" b="1"/>
              <a:t>Une amniocentèse est réalisée à 25SA après avis du CPDP</a:t>
            </a:r>
          </a:p>
          <a:p>
            <a:pPr marL="0" indent="0">
              <a:buFontTx/>
              <a:buNone/>
            </a:pPr>
            <a:r>
              <a:rPr lang="fr-FR" altLang="fr-FR" sz="1600" b="1"/>
              <a:t>L’ADN a été extrait sur le liquide amniotique natif et une contamination maternelle a été exclue par analyse de marqueurs microsatellites (contamination maternelle non prise en compte dans l’expertise de l’EEQ).</a:t>
            </a:r>
          </a:p>
          <a:p>
            <a:pPr marL="0" indent="0">
              <a:buFontTx/>
              <a:buNone/>
            </a:pPr>
            <a:r>
              <a:rPr lang="fr-FR" altLang="fr-FR" sz="1600" b="1"/>
              <a:t>Prescripteur : Dr EEQ</a:t>
            </a:r>
          </a:p>
          <a:p>
            <a:pPr marL="0" indent="0">
              <a:buFontTx/>
              <a:buNone/>
            </a:pPr>
            <a:r>
              <a:rPr lang="fr-FR" altLang="fr-FR" sz="1600" b="1"/>
              <a:t>Le consentement et l’attestation de consultation sont disponibles</a:t>
            </a:r>
          </a:p>
          <a:p>
            <a:pPr marL="0" indent="0">
              <a:buFontTx/>
              <a:buNone/>
            </a:pPr>
            <a:r>
              <a:rPr lang="fr-FR" altLang="fr-FR" sz="1600" b="1"/>
              <a:t>Considérer la date de prélèvement du liquide amniotique comme la veille de la date de réception de l'ADN.</a:t>
            </a:r>
          </a:p>
        </p:txBody>
      </p:sp>
      <p:sp>
        <p:nvSpPr>
          <p:cNvPr id="4" name="Rectangle à coins arrondis 3"/>
          <p:cNvSpPr/>
          <p:nvPr/>
        </p:nvSpPr>
        <p:spPr>
          <a:xfrm>
            <a:off x="416380" y="934196"/>
            <a:ext cx="8395111" cy="3967034"/>
          </a:xfrm>
          <a:prstGeom prst="roundRect">
            <a:avLst>
              <a:gd name="adj" fmla="val 598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à coins arrondis 4"/>
          <p:cNvSpPr/>
          <p:nvPr/>
        </p:nvSpPr>
        <p:spPr>
          <a:xfrm>
            <a:off x="416380" y="5146237"/>
            <a:ext cx="6335485" cy="126546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481695" y="5260540"/>
            <a:ext cx="6270169" cy="1077218"/>
          </a:xfrm>
          <a:prstGeom prst="rect">
            <a:avLst/>
          </a:prstGeom>
          <a:noFill/>
        </p:spPr>
        <p:txBody>
          <a:bodyPr wrap="square" rtlCol="0">
            <a:spAutoFit/>
          </a:bodyPr>
          <a:lstStyle/>
          <a:p>
            <a:r>
              <a:rPr lang="fr-FR" sz="1600" b="1" dirty="0"/>
              <a:t>Devait être détectée : </a:t>
            </a:r>
          </a:p>
          <a:p>
            <a:pPr>
              <a:defRPr/>
            </a:pPr>
            <a:r>
              <a:rPr lang="fr-FR" altLang="fr-FR" sz="1600" b="1"/>
              <a:t>Délétion interstitielle hétérozygote d’environ 500-600kb en 17q21 impliquant les gènes MAPT et KANSL1 et responsable du syndrome de microdélétion 17q21 (Syndrome de Koolen de Vries)</a:t>
            </a:r>
          </a:p>
        </p:txBody>
      </p:sp>
      <p:sp>
        <p:nvSpPr>
          <p:cNvPr id="7" name="ZoneTexte 6"/>
          <p:cNvSpPr txBox="1"/>
          <p:nvPr/>
        </p:nvSpPr>
        <p:spPr>
          <a:xfrm>
            <a:off x="7049895" y="5615785"/>
            <a:ext cx="4618380" cy="584775"/>
          </a:xfrm>
          <a:prstGeom prst="rect">
            <a:avLst/>
          </a:prstGeom>
          <a:noFill/>
        </p:spPr>
        <p:txBody>
          <a:bodyPr wrap="none" rtlCol="0">
            <a:spAutoFit/>
          </a:bodyPr>
          <a:lstStyle/>
          <a:p>
            <a:r>
              <a:rPr lang="fr-FR" altLang="fr-FR" sz="1600" smtClean="0"/>
              <a:t>      </a:t>
            </a:r>
            <a:r>
              <a:rPr lang="fr-FR" altLang="fr-FR" sz="1600"/>
              <a:t>arr[GRCh37] 17q21.31(43,570,371_44,208,036)x1</a:t>
            </a:r>
          </a:p>
          <a:p>
            <a:r>
              <a:rPr lang="fr-FR" altLang="fr-FR" sz="1600"/>
              <a:t>ou arr[GRCh37</a:t>
            </a:r>
            <a:r>
              <a:rPr lang="fr-FR" altLang="fr-FR" sz="1600"/>
              <a:t>] </a:t>
            </a:r>
            <a:r>
              <a:rPr lang="fr-FR" altLang="fr-FR" sz="1600" smtClean="0"/>
              <a:t>17q21.31(43570371_44208036)x1</a:t>
            </a:r>
            <a:endParaRPr lang="fr-FR" altLang="fr-FR" sz="1600"/>
          </a:p>
        </p:txBody>
      </p:sp>
      <p:cxnSp>
        <p:nvCxnSpPr>
          <p:cNvPr id="9" name="Connecteur droit 8"/>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pSp>
        <p:nvGrpSpPr>
          <p:cNvPr id="11" name="Groupe 10"/>
          <p:cNvGrpSpPr/>
          <p:nvPr/>
        </p:nvGrpSpPr>
        <p:grpSpPr>
          <a:xfrm>
            <a:off x="9064048" y="919685"/>
            <a:ext cx="2979076" cy="4511336"/>
            <a:chOff x="9064048" y="919685"/>
            <a:chExt cx="2979076" cy="4511336"/>
          </a:xfrm>
        </p:grpSpPr>
        <p:pic>
          <p:nvPicPr>
            <p:cNvPr id="8" name="Image 1"/>
            <p:cNvPicPr>
              <a:picLocks noChangeAspect="1" noChangeArrowheads="1"/>
            </p:cNvPicPr>
            <p:nvPr/>
          </p:nvPicPr>
          <p:blipFill rotWithShape="1">
            <a:blip r:embed="rId2">
              <a:extLst>
                <a:ext uri="{28A0092B-C50C-407E-A947-70E740481C1C}">
                  <a14:useLocalDpi xmlns:a14="http://schemas.microsoft.com/office/drawing/2010/main" val="0"/>
                </a:ext>
              </a:extLst>
            </a:blip>
            <a:srcRect r="60836"/>
            <a:stretch/>
          </p:blipFill>
          <p:spPr bwMode="auto">
            <a:xfrm>
              <a:off x="9064048" y="934196"/>
              <a:ext cx="2834969" cy="449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10344727" y="919685"/>
              <a:ext cx="1698397" cy="2392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2029356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a:t>
            </a:r>
            <a:r>
              <a:rPr lang="fr-FR" b="1"/>
              <a:t>prénatal </a:t>
            </a:r>
            <a:r>
              <a:rPr lang="fr-FR" b="1" smtClean="0"/>
              <a:t>2025</a:t>
            </a:r>
            <a:endParaRPr lang="fr-FR" b="1" dirty="0"/>
          </a:p>
        </p:txBody>
      </p:sp>
      <p:sp>
        <p:nvSpPr>
          <p:cNvPr id="3" name="Espace réservé du contenu 2"/>
          <p:cNvSpPr>
            <a:spLocks noGrp="1"/>
          </p:cNvSpPr>
          <p:nvPr>
            <p:ph idx="1"/>
          </p:nvPr>
        </p:nvSpPr>
        <p:spPr>
          <a:xfrm>
            <a:off x="657224" y="1253221"/>
            <a:ext cx="10793186" cy="3537976"/>
          </a:xfrm>
        </p:spPr>
        <p:txBody>
          <a:bodyPr>
            <a:normAutofit/>
          </a:bodyPr>
          <a:lstStyle/>
          <a:p>
            <a:pPr marL="0" indent="0" algn="just">
              <a:lnSpc>
                <a:spcPct val="114000"/>
              </a:lnSpc>
              <a:buNone/>
              <a:defRPr/>
            </a:pPr>
            <a:r>
              <a:rPr lang="fr-FR" altLang="fr-FR" sz="1600" b="1" u="sng" dirty="0"/>
              <a:t>Proposition </a:t>
            </a:r>
            <a:r>
              <a:rPr lang="fr-FR" altLang="fr-FR" sz="1600" b="1" u="sng"/>
              <a:t>de </a:t>
            </a:r>
            <a:r>
              <a:rPr lang="fr-FR" altLang="fr-FR" sz="1600" b="1" u="sng" smtClean="0"/>
              <a:t>commentaire</a:t>
            </a:r>
          </a:p>
          <a:p>
            <a:pPr marL="0" indent="0" algn="just">
              <a:buFontTx/>
              <a:buNone/>
            </a:pPr>
            <a:r>
              <a:rPr lang="fr-FR" altLang="fr-FR" sz="1600"/>
              <a:t>Présence d’une délétion interstitielle et hétérozygote d’environ 500-600Kb de bras long de chromosome 17 (bande 17q21), emportant les gènes </a:t>
            </a:r>
            <a:r>
              <a:rPr lang="fr-FR" altLang="fr-FR" sz="1600" i="1"/>
              <a:t>MAPT</a:t>
            </a:r>
            <a:r>
              <a:rPr lang="fr-FR" altLang="fr-FR" sz="1600"/>
              <a:t> et </a:t>
            </a:r>
            <a:r>
              <a:rPr lang="fr-FR" altLang="fr-FR" sz="1600" i="1"/>
              <a:t>KANSL1</a:t>
            </a:r>
            <a:r>
              <a:rPr lang="fr-FR" altLang="fr-FR" sz="1600"/>
              <a:t>. L’haploinsuffisance du gène KANSL1 est responsable du syndrome de microdélétion 17q21 (syndrome de Koolen de Vries</a:t>
            </a:r>
            <a:r>
              <a:rPr lang="fr-FR" altLang="fr-FR" sz="1600"/>
              <a:t>) </a:t>
            </a:r>
            <a:endParaRPr lang="fr-FR" altLang="fr-FR" sz="1600"/>
          </a:p>
          <a:p>
            <a:pPr marL="0" indent="0" algn="just">
              <a:buFontTx/>
              <a:buNone/>
            </a:pPr>
            <a:r>
              <a:rPr lang="fr-FR" altLang="fr-FR" sz="1600"/>
              <a:t>Ainsi, la CGH array a permis d'identifier une délétion interstitielle hétérozygote d’environ 500Kb - 600Kb en 17q21 pathogène et compatible avec le phénotype fœtal.</a:t>
            </a:r>
          </a:p>
          <a:p>
            <a:pPr marL="0" indent="0" algn="just">
              <a:lnSpc>
                <a:spcPct val="150000"/>
              </a:lnSpc>
              <a:buFontTx/>
              <a:buNone/>
            </a:pPr>
            <a:r>
              <a:rPr lang="fr-FR" altLang="fr-FR" sz="1600"/>
              <a:t>Cette délétion doit être confirmée par technique indépendante, de préférence par FISH. </a:t>
            </a:r>
          </a:p>
          <a:p>
            <a:pPr marL="0" indent="0" algn="just">
              <a:lnSpc>
                <a:spcPct val="150000"/>
              </a:lnSpc>
              <a:buFontTx/>
              <a:buNone/>
            </a:pPr>
            <a:r>
              <a:rPr lang="fr-FR" altLang="fr-FR" sz="1600"/>
              <a:t>Ce résultat doit être rendu au cours d'une consultation de conseil génétique. Celle ci permettra notamment de rechercher un remaniement chromosomique parental par technique de FISH et de proposer un conseil génétique adapté.</a:t>
            </a:r>
          </a:p>
        </p:txBody>
      </p:sp>
      <p:sp>
        <p:nvSpPr>
          <p:cNvPr id="6" name="Rectangle à coins arrondis 5"/>
          <p:cNvSpPr/>
          <p:nvPr/>
        </p:nvSpPr>
        <p:spPr>
          <a:xfrm>
            <a:off x="530677" y="1102182"/>
            <a:ext cx="11046280" cy="3349745"/>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4602966"/>
            <a:ext cx="10980967" cy="208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latin typeface="+mn-lt"/>
              </a:rPr>
              <a:t>Eléments principaux de la grille de lecture</a:t>
            </a:r>
          </a:p>
          <a:p>
            <a:pPr>
              <a:spcBef>
                <a:spcPts val="1000"/>
              </a:spcBef>
            </a:pPr>
            <a:r>
              <a:rPr lang="fr-FR" altLang="fr-FR" sz="1600" b="1" dirty="0">
                <a:latin typeface="+mn-lt"/>
              </a:rPr>
              <a:t>Pénalisation s’il n’y a pas à la fois la mention de la classification des CNV (avec ou sans mention du N° de classe) et corrélation avec </a:t>
            </a:r>
            <a:r>
              <a:rPr lang="fr-FR" altLang="fr-FR" sz="1600" b="1">
                <a:latin typeface="+mn-lt"/>
              </a:rPr>
              <a:t>le </a:t>
            </a:r>
            <a:r>
              <a:rPr lang="fr-FR" altLang="fr-FR" sz="1600" b="1" smtClean="0">
                <a:latin typeface="+mn-lt"/>
              </a:rPr>
              <a:t>phénotype</a:t>
            </a:r>
          </a:p>
          <a:p>
            <a:pPr>
              <a:spcBef>
                <a:spcPts val="1000"/>
              </a:spcBef>
            </a:pPr>
            <a:r>
              <a:rPr lang="fr-FR" altLang="fr-FR" sz="1600"/>
              <a:t>Pas de pénalisation si </a:t>
            </a:r>
            <a:r>
              <a:rPr lang="fr-FR" altLang="fr-FR" sz="1600" smtClean="0"/>
              <a:t>des gènes ne sont pas cités mais que le </a:t>
            </a:r>
            <a:r>
              <a:rPr lang="fr-FR" altLang="fr-FR" sz="1600"/>
              <a:t>nom du syndrome ou le numéro Omim est </a:t>
            </a:r>
            <a:r>
              <a:rPr lang="fr-FR" altLang="fr-FR" sz="1600" smtClean="0"/>
              <a:t>précisé</a:t>
            </a:r>
            <a:endParaRPr lang="fr-FR" altLang="fr-FR" sz="1600" b="1" dirty="0">
              <a:latin typeface="+mn-lt"/>
            </a:endParaRPr>
          </a:p>
          <a:p>
            <a:pPr>
              <a:spcBef>
                <a:spcPts val="1000"/>
              </a:spcBef>
            </a:pPr>
            <a:r>
              <a:rPr lang="fr-FR" altLang="fr-FR" sz="1600" b="1" dirty="0">
                <a:latin typeface="+mn-lt"/>
              </a:rPr>
              <a:t>Pénalisation si la FISH n’apparaît pas comme technique de vérification nécessaire</a:t>
            </a:r>
          </a:p>
          <a:p>
            <a:pPr>
              <a:spcBef>
                <a:spcPts val="1000"/>
              </a:spcBef>
            </a:pPr>
            <a:r>
              <a:rPr lang="fr-FR" altLang="fr-FR" sz="1600" b="1" dirty="0">
                <a:latin typeface="+mn-lt"/>
              </a:rPr>
              <a:t>Pénalisation si pas de demande d’enquête familiale et de conseil génétique</a:t>
            </a:r>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906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t>
            </a:r>
            <a:r>
              <a:rPr lang="fr-FR" b="1"/>
              <a:t>ACPA </a:t>
            </a:r>
            <a:r>
              <a:rPr lang="fr-FR" b="1" smtClean="0"/>
              <a:t>prénatal </a:t>
            </a:r>
            <a:r>
              <a:rPr lang="fr-FR" b="1" smtClean="0"/>
              <a:t>2025</a:t>
            </a:r>
            <a:endParaRPr lang="fr-FR" b="1" dirty="0"/>
          </a:p>
        </p:txBody>
      </p:sp>
      <p:sp>
        <p:nvSpPr>
          <p:cNvPr id="11" name="ZoneTexte 10"/>
          <p:cNvSpPr txBox="1"/>
          <p:nvPr/>
        </p:nvSpPr>
        <p:spPr>
          <a:xfrm>
            <a:off x="8695296" y="1113110"/>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164916" y="1472940"/>
            <a:ext cx="6449244" cy="2579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a:t>
            </a:r>
            <a:r>
              <a:rPr lang="fr-FR" altLang="fr-FR" sz="1600" b="1"/>
              <a:t>: </a:t>
            </a:r>
            <a:endParaRPr lang="fr-FR" altLang="fr-FR" sz="1600" b="1" smtClean="0"/>
          </a:p>
          <a:p>
            <a:pPr marL="0" indent="0">
              <a:spcBef>
                <a:spcPct val="0"/>
              </a:spcBef>
              <a:buNone/>
            </a:pPr>
            <a:r>
              <a:rPr lang="fr-FR" altLang="fr-FR" sz="1600" b="1" smtClean="0"/>
              <a:t>36 laboratoires inscrits, 35 réponses</a:t>
            </a:r>
            <a:endParaRPr lang="fr-FR" altLang="fr-FR" sz="1600" b="1" dirty="0"/>
          </a:p>
          <a:p>
            <a:r>
              <a:rPr lang="fr-FR" sz="1600" b="1" smtClean="0"/>
              <a:t>Pas de </a:t>
            </a:r>
            <a:r>
              <a:rPr lang="fr-FR" sz="1600" b="1" dirty="0"/>
              <a:t>résultat non </a:t>
            </a:r>
            <a:r>
              <a:rPr lang="fr-FR" sz="1600" b="1"/>
              <a:t>conforme </a:t>
            </a:r>
            <a:endParaRPr lang="fr-FR" sz="1600" b="1"/>
          </a:p>
          <a:p>
            <a:r>
              <a:rPr lang="fr-FR" sz="1600" b="1" smtClean="0"/>
              <a:t>0 </a:t>
            </a:r>
            <a:r>
              <a:rPr lang="fr-FR" sz="1600" b="1"/>
              <a:t>résultat </a:t>
            </a:r>
            <a:r>
              <a:rPr lang="fr-FR" sz="1600" b="1" smtClean="0"/>
              <a:t>critique</a:t>
            </a:r>
            <a:r>
              <a:rPr lang="fr-FR" sz="1600" smtClean="0"/>
              <a:t> (</a:t>
            </a:r>
            <a:r>
              <a:rPr lang="fr-FR" sz="1600" b="1" smtClean="0"/>
              <a:t>anomalie </a:t>
            </a:r>
            <a:r>
              <a:rPr lang="fr-FR" sz="1600" b="1"/>
              <a:t>non </a:t>
            </a:r>
            <a:r>
              <a:rPr lang="fr-FR" sz="1600" b="1" smtClean="0"/>
              <a:t>identifiée</a:t>
            </a:r>
            <a:r>
              <a:rPr lang="fr-FR" sz="1600" b="1" smtClean="0"/>
              <a:t>)</a:t>
            </a:r>
          </a:p>
          <a:p>
            <a:r>
              <a:rPr lang="fr-FR" sz="1600" b="1" smtClean="0"/>
              <a:t>2 erreurs mineures de formule</a:t>
            </a:r>
          </a:p>
          <a:p>
            <a:r>
              <a:rPr lang="fr-FR" sz="1600" b="1" smtClean="0"/>
              <a:t>version ISCN utilisée non précisée</a:t>
            </a:r>
            <a:endParaRPr lang="fr-FR" sz="1600" b="1" smtClean="0"/>
          </a:p>
          <a:p>
            <a:endParaRPr lang="fr-FR" sz="1200" dirty="0" smtClean="0"/>
          </a:p>
          <a:p>
            <a:r>
              <a:rPr lang="fr-FR" altLang="fr-FR" sz="1600" b="1" smtClean="0">
                <a:solidFill>
                  <a:schemeClr val="accent2"/>
                </a:solidFill>
              </a:rPr>
              <a:t>droits </a:t>
            </a:r>
            <a:r>
              <a:rPr lang="fr-FR" altLang="fr-FR" sz="1600" b="1" dirty="0">
                <a:solidFill>
                  <a:schemeClr val="accent2"/>
                </a:solidFill>
              </a:rPr>
              <a:t>de </a:t>
            </a:r>
            <a:r>
              <a:rPr lang="fr-FR" altLang="fr-FR" sz="1600" b="1">
                <a:solidFill>
                  <a:schemeClr val="accent2"/>
                </a:solidFill>
              </a:rPr>
              <a:t>réponse </a:t>
            </a:r>
            <a:r>
              <a:rPr lang="fr-FR" altLang="fr-FR" sz="1600" b="1" smtClean="0">
                <a:solidFill>
                  <a:schemeClr val="accent2"/>
                </a:solidFill>
              </a:rPr>
              <a:t>à venir</a:t>
            </a:r>
            <a:endParaRPr lang="fr-FR" altLang="fr-FR" sz="1600" b="1" dirty="0">
              <a:solidFill>
                <a:schemeClr val="accent2"/>
              </a:solidFill>
            </a:endParaRPr>
          </a:p>
          <a:p>
            <a:pPr marL="0" indent="0">
              <a:buNone/>
            </a:pPr>
            <a:endParaRPr lang="fr-FR" sz="1600" b="1" dirty="0" smtClean="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graphicFrame>
        <p:nvGraphicFramePr>
          <p:cNvPr id="3" name="Tableau 2"/>
          <p:cNvGraphicFramePr>
            <a:graphicFrameLocks noGrp="1"/>
          </p:cNvGraphicFramePr>
          <p:nvPr>
            <p:extLst>
              <p:ext uri="{D42A27DB-BD31-4B8C-83A1-F6EECF244321}">
                <p14:modId xmlns:p14="http://schemas.microsoft.com/office/powerpoint/2010/main" val="2408515177"/>
              </p:ext>
            </p:extLst>
          </p:nvPr>
        </p:nvGraphicFramePr>
        <p:xfrm>
          <a:off x="7609767" y="4385604"/>
          <a:ext cx="3895344" cy="1520190"/>
        </p:xfrm>
        <a:graphic>
          <a:graphicData uri="http://schemas.openxmlformats.org/drawingml/2006/table">
            <a:tbl>
              <a:tblPr/>
              <a:tblGrid>
                <a:gridCol w="2133972">
                  <a:extLst>
                    <a:ext uri="{9D8B030D-6E8A-4147-A177-3AD203B41FA5}">
                      <a16:colId xmlns:a16="http://schemas.microsoft.com/office/drawing/2014/main" val="1453538707"/>
                    </a:ext>
                  </a:extLst>
                </a:gridCol>
                <a:gridCol w="1761372">
                  <a:extLst>
                    <a:ext uri="{9D8B030D-6E8A-4147-A177-3AD203B41FA5}">
                      <a16:colId xmlns:a16="http://schemas.microsoft.com/office/drawing/2014/main" val="3951238811"/>
                    </a:ext>
                  </a:extLst>
                </a:gridCol>
              </a:tblGrid>
              <a:tr h="190500">
                <a:tc>
                  <a:txBody>
                    <a:bodyPr/>
                    <a:lstStyle/>
                    <a:p>
                      <a:pPr algn="ctr" fontAlgn="b"/>
                      <a:r>
                        <a:rPr lang="fr-FR" sz="1600" b="1" i="0" u="none" strike="noStrike" dirty="0">
                          <a:solidFill>
                            <a:srgbClr val="000000"/>
                          </a:solidFill>
                          <a:effectLst/>
                          <a:latin typeface="Calibri" panose="020F0502020204030204" pitchFamily="34" charset="0"/>
                        </a:rPr>
                        <a:t>Groupe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tc>
                  <a:txBody>
                    <a:bodyPr/>
                    <a:lstStyle/>
                    <a:p>
                      <a:pPr algn="ctr" fontAlgn="b"/>
                      <a:r>
                        <a:rPr lang="fr-FR" sz="1600" b="1" i="0" u="none" strike="noStrike">
                          <a:solidFill>
                            <a:srgbClr val="000000"/>
                          </a:solidFill>
                          <a:effectLst/>
                          <a:latin typeface="Calibri" panose="020F0502020204030204" pitchFamily="34" charset="0"/>
                        </a:rPr>
                        <a:t>Moyenne</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293517391"/>
                  </a:ext>
                </a:extLst>
              </a:tr>
              <a:tr h="190500">
                <a:tc>
                  <a:txBody>
                    <a:bodyPr/>
                    <a:lstStyle/>
                    <a:p>
                      <a:pPr algn="ctr" fontAlgn="b"/>
                      <a:r>
                        <a:rPr lang="fr-FR" sz="16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tc>
                  <a:txBody>
                    <a:bodyPr/>
                    <a:lstStyle/>
                    <a:p>
                      <a:pPr algn="ctr" fontAlgn="b"/>
                      <a:r>
                        <a:rPr lang="fr-FR" sz="1400" b="1" i="0" u="none" strike="noStrike" smtClean="0">
                          <a:solidFill>
                            <a:srgbClr val="000000"/>
                          </a:solidFill>
                          <a:effectLst/>
                          <a:latin typeface="Calibri" panose="020F0502020204030204" pitchFamily="34" charset="0"/>
                        </a:rPr>
                        <a:t>19,53</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3020122457"/>
                  </a:ext>
                </a:extLst>
              </a:tr>
              <a:tr h="190500">
                <a:tc>
                  <a:txBody>
                    <a:bodyPr/>
                    <a:lstStyle/>
                    <a:p>
                      <a:pPr algn="ctr" fontAlgn="b"/>
                      <a:r>
                        <a:rPr lang="fr-FR" sz="16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ctr" fontAlgn="b"/>
                      <a:r>
                        <a:rPr lang="fr-FR" sz="1400" b="1" i="0" u="none" strike="noStrike" smtClean="0">
                          <a:solidFill>
                            <a:srgbClr val="000000"/>
                          </a:solidFill>
                          <a:effectLst/>
                          <a:latin typeface="Calibri" panose="020F0502020204030204" pitchFamily="34" charset="0"/>
                        </a:rPr>
                        <a:t>19,56</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625526322"/>
                  </a:ext>
                </a:extLst>
              </a:tr>
              <a:tr h="190500">
                <a:tc>
                  <a:txBody>
                    <a:bodyPr/>
                    <a:lstStyle/>
                    <a:p>
                      <a:pPr algn="ctr" fontAlgn="b"/>
                      <a:r>
                        <a:rPr lang="fr-FR" sz="16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ctr" fontAlgn="b"/>
                      <a:r>
                        <a:rPr lang="fr-FR" sz="1400" b="1" i="0" u="none" strike="noStrike" smtClean="0">
                          <a:solidFill>
                            <a:srgbClr val="000000"/>
                          </a:solidFill>
                          <a:effectLst/>
                          <a:latin typeface="Calibri" panose="020F0502020204030204" pitchFamily="34" charset="0"/>
                        </a:rPr>
                        <a:t>19,28</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782686660"/>
                  </a:ext>
                </a:extLst>
              </a:tr>
              <a:tr h="190500">
                <a:tc>
                  <a:txBody>
                    <a:bodyPr/>
                    <a:lstStyle/>
                    <a:p>
                      <a:pPr algn="ctr" fontAlgn="b"/>
                      <a:r>
                        <a:rPr lang="fr-FR" sz="1600" b="0" i="0" u="none" strike="noStrike">
                          <a:solidFill>
                            <a:srgbClr val="000000"/>
                          </a:solidFill>
                          <a:effectLst/>
                          <a:latin typeface="Calibri" panose="020F0502020204030204" pitchFamily="34" charset="0"/>
                        </a:rPr>
                        <a:t>4</a:t>
                      </a: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tc>
                  <a:txBody>
                    <a:bodyPr/>
                    <a:lstStyle/>
                    <a:p>
                      <a:pPr algn="ctr" fontAlgn="b"/>
                      <a:r>
                        <a:rPr lang="fr-FR" sz="1400" b="1" i="0" u="none" strike="noStrike" smtClean="0">
                          <a:solidFill>
                            <a:srgbClr val="000000"/>
                          </a:solidFill>
                          <a:effectLst/>
                          <a:latin typeface="Calibri" panose="020F0502020204030204" pitchFamily="34" charset="0"/>
                        </a:rPr>
                        <a:t>19,55</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3134442363"/>
                  </a:ext>
                </a:extLst>
              </a:tr>
              <a:tr h="190500">
                <a:tc>
                  <a:txBody>
                    <a:bodyPr/>
                    <a:lstStyle/>
                    <a:p>
                      <a:pPr algn="ctr" fontAlgn="b"/>
                      <a:r>
                        <a:rPr lang="fr-FR" sz="1600" b="1" i="0" u="none" strike="noStrike">
                          <a:solidFill>
                            <a:srgbClr val="000000"/>
                          </a:solidFill>
                          <a:effectLst/>
                          <a:latin typeface="Calibri" panose="020F0502020204030204" pitchFamily="34" charset="0"/>
                        </a:rPr>
                        <a:t>Ensemble des groupes</a:t>
                      </a: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tc>
                  <a:txBody>
                    <a:bodyPr/>
                    <a:lstStyle/>
                    <a:p>
                      <a:pPr algn="ctr" fontAlgn="b"/>
                      <a:r>
                        <a:rPr lang="fr-FR" sz="1400" b="1" i="0" u="none" strike="noStrike" smtClean="0">
                          <a:solidFill>
                            <a:srgbClr val="000000"/>
                          </a:solidFill>
                          <a:effectLst/>
                          <a:latin typeface="Calibri" panose="020F0502020204030204" pitchFamily="34" charset="0"/>
                        </a:rPr>
                        <a:t>19,48</a:t>
                      </a:r>
                      <a:endParaRPr lang="fr-FR" sz="1400" b="1"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solidFill>
                      <a:srgbClr val="DDEBF7"/>
                    </a:solidFill>
                  </a:tcPr>
                </a:tc>
                <a:extLst>
                  <a:ext uri="{0D108BD9-81ED-4DB2-BD59-A6C34878D82A}">
                    <a16:rowId xmlns:a16="http://schemas.microsoft.com/office/drawing/2014/main" val="1670614642"/>
                  </a:ext>
                </a:extLst>
              </a:tr>
            </a:tbl>
          </a:graphicData>
        </a:graphic>
      </p:graphicFrame>
      <p:pic>
        <p:nvPicPr>
          <p:cNvPr id="5" name="Image 4"/>
          <p:cNvPicPr>
            <a:picLocks noChangeAspect="1"/>
          </p:cNvPicPr>
          <p:nvPr/>
        </p:nvPicPr>
        <p:blipFill>
          <a:blip r:embed="rId2"/>
          <a:stretch>
            <a:fillRect/>
          </a:stretch>
        </p:blipFill>
        <p:spPr>
          <a:xfrm>
            <a:off x="6580183" y="1647954"/>
            <a:ext cx="5327901" cy="2194373"/>
          </a:xfrm>
          <a:prstGeom prst="rect">
            <a:avLst/>
          </a:prstGeom>
        </p:spPr>
      </p:pic>
    </p:spTree>
    <p:extLst>
      <p:ext uri="{BB962C8B-B14F-4D97-AF65-F5344CB8AC3E}">
        <p14:creationId xmlns:p14="http://schemas.microsoft.com/office/powerpoint/2010/main" val="2997781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a:extLst>
              <a:ext uri="{FF2B5EF4-FFF2-40B4-BE49-F238E27FC236}">
                <a16:creationId xmlns:a16="http://schemas.microsoft.com/office/drawing/2014/main" id="{F3F1D55B-D44A-1A44-9850-648FF1C93D19}"/>
              </a:ext>
            </a:extLst>
          </p:cNvPr>
          <p:cNvSpPr/>
          <p:nvPr/>
        </p:nvSpPr>
        <p:spPr>
          <a:xfrm>
            <a:off x="932202" y="269690"/>
            <a:ext cx="10364449" cy="2458387"/>
          </a:xfrm>
          <a:prstGeom prst="roundRect">
            <a:avLst/>
          </a:prstGeom>
          <a:solidFill>
            <a:schemeClr val="accent1">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contenu 2">
            <a:extLst>
              <a:ext uri="{FF2B5EF4-FFF2-40B4-BE49-F238E27FC236}">
                <a16:creationId xmlns:a16="http://schemas.microsoft.com/office/drawing/2014/main" id="{787C2571-A420-C149-985F-486D017E6DAD}"/>
              </a:ext>
            </a:extLst>
          </p:cNvPr>
          <p:cNvSpPr>
            <a:spLocks noGrp="1"/>
          </p:cNvSpPr>
          <p:nvPr>
            <p:ph idx="1"/>
          </p:nvPr>
        </p:nvSpPr>
        <p:spPr>
          <a:xfrm>
            <a:off x="781051" y="696910"/>
            <a:ext cx="10515600" cy="1603948"/>
          </a:xfrm>
        </p:spPr>
        <p:txBody>
          <a:bodyPr/>
          <a:lstStyle/>
          <a:p>
            <a:pPr marL="0" indent="0" algn="ctr">
              <a:buNone/>
            </a:pPr>
            <a:r>
              <a:rPr lang="fr-FR" dirty="0"/>
              <a:t>Un grand merci à tous les experts et superviseurs</a:t>
            </a:r>
          </a:p>
          <a:p>
            <a:pPr marL="0" indent="0" algn="ctr">
              <a:buNone/>
            </a:pPr>
            <a:endParaRPr lang="fr-FR" dirty="0"/>
          </a:p>
          <a:p>
            <a:pPr marL="0" indent="0" algn="ctr">
              <a:buNone/>
            </a:pPr>
            <a:r>
              <a:rPr lang="fr-FR" dirty="0"/>
              <a:t>Envoyez nous des propositions de cas pour le prochain EEQ !</a:t>
            </a:r>
          </a:p>
        </p:txBody>
      </p:sp>
      <p:sp>
        <p:nvSpPr>
          <p:cNvPr id="8" name="ZoneTexte 7"/>
          <p:cNvSpPr txBox="1"/>
          <p:nvPr/>
        </p:nvSpPr>
        <p:spPr>
          <a:xfrm>
            <a:off x="2689985" y="3215163"/>
            <a:ext cx="2278188" cy="2585323"/>
          </a:xfrm>
          <a:prstGeom prst="rect">
            <a:avLst/>
          </a:prstGeom>
          <a:noFill/>
        </p:spPr>
        <p:txBody>
          <a:bodyPr wrap="none" rtlCol="0">
            <a:spAutoFit/>
          </a:bodyPr>
          <a:lstStyle/>
          <a:p>
            <a:pPr algn="ctr"/>
            <a:r>
              <a:rPr lang="fr-FR" b="1" u="sng" dirty="0" smtClean="0"/>
              <a:t>Experts</a:t>
            </a:r>
            <a:r>
              <a:rPr lang="fr-FR" b="1" dirty="0" smtClean="0"/>
              <a:t> </a:t>
            </a:r>
          </a:p>
          <a:p>
            <a:pPr algn="ctr"/>
            <a:r>
              <a:rPr lang="fr-FR" b="1" smtClean="0"/>
              <a:t>Aurélie </a:t>
            </a:r>
            <a:r>
              <a:rPr lang="fr-FR" b="1" dirty="0" err="1" smtClean="0"/>
              <a:t>Coussement</a:t>
            </a:r>
            <a:endParaRPr lang="fr-FR" b="1" dirty="0" smtClean="0"/>
          </a:p>
          <a:p>
            <a:pPr algn="ctr"/>
            <a:r>
              <a:rPr lang="fr-FR" b="1" smtClean="0"/>
              <a:t>Chantal </a:t>
            </a:r>
            <a:r>
              <a:rPr lang="fr-FR" b="1"/>
              <a:t>Missirian</a:t>
            </a:r>
          </a:p>
          <a:p>
            <a:pPr algn="ctr"/>
            <a:r>
              <a:rPr lang="fr-FR" b="1" smtClean="0"/>
              <a:t>Céline </a:t>
            </a:r>
            <a:r>
              <a:rPr lang="fr-FR" b="1" smtClean="0"/>
              <a:t>Richard Pebrel</a:t>
            </a:r>
          </a:p>
          <a:p>
            <a:pPr algn="ctr"/>
            <a:r>
              <a:rPr lang="fr-FR" b="1" smtClean="0"/>
              <a:t>Valentine </a:t>
            </a:r>
            <a:r>
              <a:rPr lang="fr-FR" b="1" smtClean="0"/>
              <a:t>Marquet</a:t>
            </a:r>
          </a:p>
          <a:p>
            <a:pPr algn="ctr"/>
            <a:r>
              <a:rPr lang="fr-FR" b="1"/>
              <a:t>Véronique Satre</a:t>
            </a:r>
          </a:p>
          <a:p>
            <a:pPr algn="ctr"/>
            <a:r>
              <a:rPr lang="fr-FR" b="1" smtClean="0"/>
              <a:t>Caroline Schenk</a:t>
            </a:r>
          </a:p>
          <a:p>
            <a:pPr algn="ctr"/>
            <a:r>
              <a:rPr lang="fr-FR" b="1" smtClean="0"/>
              <a:t>Anna </a:t>
            </a:r>
            <a:r>
              <a:rPr lang="fr-FR" b="1"/>
              <a:t>Suchet Dechaud</a:t>
            </a:r>
          </a:p>
          <a:p>
            <a:pPr algn="ctr"/>
            <a:r>
              <a:rPr lang="fr-FR" b="1"/>
              <a:t>Lucie </a:t>
            </a:r>
            <a:r>
              <a:rPr lang="fr-FR" b="1" smtClean="0"/>
              <a:t>Tosca</a:t>
            </a:r>
            <a:endParaRPr lang="fr-FR" b="1"/>
          </a:p>
        </p:txBody>
      </p:sp>
      <p:sp>
        <p:nvSpPr>
          <p:cNvPr id="9" name="ZoneTexte 8"/>
          <p:cNvSpPr txBox="1"/>
          <p:nvPr/>
        </p:nvSpPr>
        <p:spPr>
          <a:xfrm>
            <a:off x="6526586" y="3215163"/>
            <a:ext cx="2125838" cy="1477328"/>
          </a:xfrm>
          <a:prstGeom prst="rect">
            <a:avLst/>
          </a:prstGeom>
          <a:noFill/>
        </p:spPr>
        <p:txBody>
          <a:bodyPr wrap="none" rtlCol="0">
            <a:spAutoFit/>
          </a:bodyPr>
          <a:lstStyle/>
          <a:p>
            <a:pPr algn="ctr"/>
            <a:r>
              <a:rPr lang="fr-FR" b="1" u="sng" dirty="0" smtClean="0"/>
              <a:t>Superviseurs</a:t>
            </a:r>
            <a:r>
              <a:rPr lang="fr-FR" b="1" dirty="0" smtClean="0"/>
              <a:t> </a:t>
            </a:r>
          </a:p>
          <a:p>
            <a:pPr algn="ctr"/>
            <a:r>
              <a:rPr lang="fr-FR" b="1" smtClean="0"/>
              <a:t>Martine </a:t>
            </a:r>
            <a:r>
              <a:rPr lang="fr-FR" b="1" dirty="0" smtClean="0"/>
              <a:t>Doco </a:t>
            </a:r>
            <a:r>
              <a:rPr lang="fr-FR" b="1" dirty="0" err="1" smtClean="0"/>
              <a:t>Fenzy</a:t>
            </a:r>
            <a:endParaRPr lang="fr-FR" b="1" dirty="0" smtClean="0"/>
          </a:p>
          <a:p>
            <a:pPr algn="ctr"/>
            <a:r>
              <a:rPr lang="fr-FR" b="1"/>
              <a:t>Jean Michel Dupont</a:t>
            </a:r>
          </a:p>
          <a:p>
            <a:pPr algn="ctr"/>
            <a:r>
              <a:rPr lang="fr-FR" b="1" smtClean="0"/>
              <a:t>Guillaume Jedraszak</a:t>
            </a:r>
          </a:p>
          <a:p>
            <a:pPr algn="ctr"/>
            <a:r>
              <a:rPr lang="fr-FR" b="1"/>
              <a:t>Erika </a:t>
            </a:r>
            <a:r>
              <a:rPr lang="fr-FR" b="1" smtClean="0"/>
              <a:t>Launay</a:t>
            </a:r>
            <a:endParaRPr lang="fr-FR" b="1"/>
          </a:p>
        </p:txBody>
      </p:sp>
    </p:spTree>
    <p:extLst>
      <p:ext uri="{BB962C8B-B14F-4D97-AF65-F5344CB8AC3E}">
        <p14:creationId xmlns:p14="http://schemas.microsoft.com/office/powerpoint/2010/main" val="27434795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1083</TotalTime>
  <Words>1043</Words>
  <Application>Microsoft Office PowerPoint</Application>
  <PresentationFormat>Grand écran</PresentationFormat>
  <Paragraphs>150</Paragraphs>
  <Slides>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9</vt:i4>
      </vt:variant>
    </vt:vector>
  </HeadingPairs>
  <TitlesOfParts>
    <vt:vector size="14" baseType="lpstr">
      <vt:lpstr>Arial</vt:lpstr>
      <vt:lpstr>Calibri</vt:lpstr>
      <vt:lpstr>Calibri Light</vt:lpstr>
      <vt:lpstr>Times New Roman</vt:lpstr>
      <vt:lpstr>Thème Office</vt:lpstr>
      <vt:lpstr>Synthèse des EEQ ACPA 2025</vt:lpstr>
      <vt:lpstr>Et aux laboratoires participants</vt:lpstr>
      <vt:lpstr>EEQ ACPA postnatal 2025</vt:lpstr>
      <vt:lpstr>EEQ ACPA postnatal 2025</vt:lpstr>
      <vt:lpstr>EEQ ACPA postnatal 2025</vt:lpstr>
      <vt:lpstr>EEQ ACPA prénatal 2025</vt:lpstr>
      <vt:lpstr>EEQ ACPA prénatal 2025</vt:lpstr>
      <vt:lpstr>EEQ ACPA prénatal 2025</vt:lpstr>
      <vt:lpstr>Présentation PowerPoint</vt:lpstr>
    </vt:vector>
  </TitlesOfParts>
  <Company>CHU de Rouen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Synthèse des EEQ ACPA</dc:title>
  <dc:creator>CHAMBON, Pascal</dc:creator>
  <cp:lastModifiedBy>CHAMBON, Pascal</cp:lastModifiedBy>
  <cp:revision>87</cp:revision>
  <dcterms:created xsi:type="dcterms:W3CDTF">2022-11-25T08:48:12Z</dcterms:created>
  <dcterms:modified xsi:type="dcterms:W3CDTF">2025-11-26T00:30:06Z</dcterms:modified>
</cp:coreProperties>
</file>