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647FC8-B916-489F-9BA6-77ABDAECCE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06C7463-A555-4121-848C-F27B7A3F75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0B5F86-99B0-47D5-9690-4913510967A8}"/>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5" name="Espace réservé du pied de page 4">
            <a:extLst>
              <a:ext uri="{FF2B5EF4-FFF2-40B4-BE49-F238E27FC236}">
                <a16:creationId xmlns:a16="http://schemas.microsoft.com/office/drawing/2014/main" id="{BE95B49A-FDAD-460C-BCA4-D7A76A28345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BDC72C-8C9B-4BF7-8F86-368D82173941}"/>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3703278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1F75F3-9B5E-43CD-9264-5E209B50A3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95168D8-8035-4715-8EB8-E8A74AEFEF76}"/>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25441F-BCEF-4F3E-B058-581E37D44702}"/>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5" name="Espace réservé du pied de page 4">
            <a:extLst>
              <a:ext uri="{FF2B5EF4-FFF2-40B4-BE49-F238E27FC236}">
                <a16:creationId xmlns:a16="http://schemas.microsoft.com/office/drawing/2014/main" id="{5E1BD2B4-CB75-4E6D-A2A0-CE979B165D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93D186-729B-43E3-A67E-AC5F8D6E92C8}"/>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3934803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222853-D036-4179-BE80-B4106FF5BCE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C06E5C0-5E19-4FE2-BFF8-6CABF4106C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6A6728B2-C272-4EF3-9644-78AD93CE8FF0}"/>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5" name="Espace réservé du pied de page 4">
            <a:extLst>
              <a:ext uri="{FF2B5EF4-FFF2-40B4-BE49-F238E27FC236}">
                <a16:creationId xmlns:a16="http://schemas.microsoft.com/office/drawing/2014/main" id="{A4DE3D8A-0DBB-4DF0-9362-DF46CAF532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EDE90B-8E59-4E9A-B30C-076AAD0C981E}"/>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160461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210C73-5B25-496F-8FA5-A627E14752C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4A8648-6670-4EB0-9349-F513DB7960F7}"/>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D9201DE-AE2C-45E4-9DA2-94F4FE982490}"/>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782E81-E70F-4CA9-B7EA-08B32FF9209D}"/>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6" name="Espace réservé du pied de page 5">
            <a:extLst>
              <a:ext uri="{FF2B5EF4-FFF2-40B4-BE49-F238E27FC236}">
                <a16:creationId xmlns:a16="http://schemas.microsoft.com/office/drawing/2014/main" id="{21FD3E7E-C296-4375-BA97-BFF2C4F2D9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ACD57B8-2BEF-4C71-9B31-BAC3C3733C2F}"/>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1891319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098157-8010-4B76-B8FD-4AFE22FFA9D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087D089-15C4-4E94-AB91-DA9F260C5C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6997D40F-5B69-4E21-9EE6-4DE8DFE0F32C}"/>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D013AEA-B7F0-410F-8D91-2438F06552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C5CA3D48-9A25-4183-94C7-0911D26C41DA}"/>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C888707-32C7-4D66-A648-3A2F1A05703D}"/>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8" name="Espace réservé du pied de page 7">
            <a:extLst>
              <a:ext uri="{FF2B5EF4-FFF2-40B4-BE49-F238E27FC236}">
                <a16:creationId xmlns:a16="http://schemas.microsoft.com/office/drawing/2014/main" id="{21446E9F-841B-494D-A00B-5626E1422E1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60B8450-1679-46D8-890D-BF1B3EFEF7E9}"/>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405637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B3B647-8D83-418B-811B-4D576220245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7171B12-6B78-4AD5-A4B0-17F33D1CEF40}"/>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4" name="Espace réservé du pied de page 3">
            <a:extLst>
              <a:ext uri="{FF2B5EF4-FFF2-40B4-BE49-F238E27FC236}">
                <a16:creationId xmlns:a16="http://schemas.microsoft.com/office/drawing/2014/main" id="{B9EE9DE6-7588-4DA3-898B-A1C1281A3E2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A02D000-14D5-46B7-9D6F-103016C8C701}"/>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418375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8231E0F-4147-42C4-B83F-64D3D42D74F1}"/>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3" name="Espace réservé du pied de page 2">
            <a:extLst>
              <a:ext uri="{FF2B5EF4-FFF2-40B4-BE49-F238E27FC236}">
                <a16:creationId xmlns:a16="http://schemas.microsoft.com/office/drawing/2014/main" id="{E2C2DD21-48C2-4EEC-B539-6A2BD189B36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8B51E72-BD40-43BE-ADFC-D7A82B1E6252}"/>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1978950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A70E39-809E-4121-A293-77C5A56C39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EABFB31-E0C3-43E7-9F51-ECF7A0B927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1959102-47D5-4DE8-926E-AEF35FA398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D8B714D0-A15E-4939-ABC7-1F673EAA6261}"/>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6" name="Espace réservé du pied de page 5">
            <a:extLst>
              <a:ext uri="{FF2B5EF4-FFF2-40B4-BE49-F238E27FC236}">
                <a16:creationId xmlns:a16="http://schemas.microsoft.com/office/drawing/2014/main" id="{DCB47D3E-566C-47BB-9B80-AF64AE2637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ED761AE-82EA-453A-906B-C9B251E2E8B6}"/>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3951667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006C6D-4656-4C08-ABA0-0264E2603C5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A838FFE-61E1-448B-8DD5-D26D81D4E2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5C3F309-8358-4F57-84D0-945A40F031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E961C215-4482-4A06-A5EF-0BA94DB0FB54}"/>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6" name="Espace réservé du pied de page 5">
            <a:extLst>
              <a:ext uri="{FF2B5EF4-FFF2-40B4-BE49-F238E27FC236}">
                <a16:creationId xmlns:a16="http://schemas.microsoft.com/office/drawing/2014/main" id="{42136E35-8789-45FF-AD1E-C28E872681B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62E90D5-93BE-48F4-BD13-4A604913D810}"/>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2211677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670821-CD95-435F-8ED0-EE8C56C1733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05F8394-28DB-4B67-99F2-4398A2575268}"/>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C6DFB65-806E-4259-B305-76DC53E9D383}"/>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5" name="Espace réservé du pied de page 4">
            <a:extLst>
              <a:ext uri="{FF2B5EF4-FFF2-40B4-BE49-F238E27FC236}">
                <a16:creationId xmlns:a16="http://schemas.microsoft.com/office/drawing/2014/main" id="{DB7EDDEB-308C-4AF0-8FD6-5E44FA2BCC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DE122D-9ACF-4B30-B051-74F3EC7162AD}"/>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1071599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0211A50-1D3C-440F-ACCD-86C06BF9207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F2D8E01-9C0A-4C3E-B366-443F32EE5788}"/>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7FF3F9-A792-4B97-8C75-394A01E5AAAE}"/>
              </a:ext>
            </a:extLst>
          </p:cNvPr>
          <p:cNvSpPr>
            <a:spLocks noGrp="1"/>
          </p:cNvSpPr>
          <p:nvPr>
            <p:ph type="dt" sz="half" idx="10"/>
          </p:nvPr>
        </p:nvSpPr>
        <p:spPr/>
        <p:txBody>
          <a:bodyPr/>
          <a:lstStyle/>
          <a:p>
            <a:fld id="{146660CA-EC42-473E-AC64-90ABD253D9DC}" type="datetimeFigureOut">
              <a:rPr lang="fr-FR" smtClean="0"/>
              <a:t>27/09/2025</a:t>
            </a:fld>
            <a:endParaRPr lang="fr-FR"/>
          </a:p>
        </p:txBody>
      </p:sp>
      <p:sp>
        <p:nvSpPr>
          <p:cNvPr id="5" name="Espace réservé du pied de page 4">
            <a:extLst>
              <a:ext uri="{FF2B5EF4-FFF2-40B4-BE49-F238E27FC236}">
                <a16:creationId xmlns:a16="http://schemas.microsoft.com/office/drawing/2014/main" id="{D0F366D4-8AF9-4EEC-88B6-4683DB0A35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E0AB37-30AF-495E-851B-6292D521F7BB}"/>
              </a:ext>
            </a:extLst>
          </p:cNvPr>
          <p:cNvSpPr>
            <a:spLocks noGrp="1"/>
          </p:cNvSpPr>
          <p:nvPr>
            <p:ph type="sldNum" sz="quarter" idx="12"/>
          </p:nvPr>
        </p:nvSpPr>
        <p:spPr/>
        <p:txBody>
          <a:bodyPr/>
          <a:lstStyle/>
          <a:p>
            <a:fld id="{6C65791C-62FC-41D1-A95C-5D980AAA4FFB}" type="slidenum">
              <a:rPr lang="fr-FR" smtClean="0"/>
              <a:t>‹N°›</a:t>
            </a:fld>
            <a:endParaRPr lang="fr-FR"/>
          </a:p>
        </p:txBody>
      </p:sp>
    </p:spTree>
    <p:extLst>
      <p:ext uri="{BB962C8B-B14F-4D97-AF65-F5344CB8AC3E}">
        <p14:creationId xmlns:p14="http://schemas.microsoft.com/office/powerpoint/2010/main" val="828005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D7E8E7D-16D6-4D56-8C3E-CD429E78E2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C34CFD9-235B-49A7-AEBD-1F6A43793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2A2138-0C9A-48DB-979C-A733000C09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6660CA-EC42-473E-AC64-90ABD253D9DC}" type="datetimeFigureOut">
              <a:rPr lang="fr-FR" smtClean="0"/>
              <a:t>27/09/2025</a:t>
            </a:fld>
            <a:endParaRPr lang="fr-FR"/>
          </a:p>
        </p:txBody>
      </p:sp>
      <p:sp>
        <p:nvSpPr>
          <p:cNvPr id="5" name="Espace réservé du pied de page 4">
            <a:extLst>
              <a:ext uri="{FF2B5EF4-FFF2-40B4-BE49-F238E27FC236}">
                <a16:creationId xmlns:a16="http://schemas.microsoft.com/office/drawing/2014/main" id="{70F27222-1733-4ED9-9898-F185915C26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4123D23-A7A8-4FF9-8A0B-A9275BB98C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65791C-62FC-41D1-A95C-5D980AAA4FFB}" type="slidenum">
              <a:rPr lang="fr-FR" smtClean="0"/>
              <a:t>‹N°›</a:t>
            </a:fld>
            <a:endParaRPr lang="fr-FR"/>
          </a:p>
        </p:txBody>
      </p:sp>
    </p:spTree>
    <p:extLst>
      <p:ext uri="{BB962C8B-B14F-4D97-AF65-F5344CB8AC3E}">
        <p14:creationId xmlns:p14="http://schemas.microsoft.com/office/powerpoint/2010/main" val="1235828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379EC1-2E52-4BAF-80BF-C46D1C3AC90C}"/>
              </a:ext>
            </a:extLst>
          </p:cNvPr>
          <p:cNvSpPr>
            <a:spLocks noGrp="1"/>
          </p:cNvSpPr>
          <p:nvPr>
            <p:ph type="ctrTitle"/>
          </p:nvPr>
        </p:nvSpPr>
        <p:spPr>
          <a:xfrm>
            <a:off x="986672" y="268665"/>
            <a:ext cx="9144000" cy="964414"/>
          </a:xfrm>
        </p:spPr>
        <p:txBody>
          <a:bodyPr/>
          <a:lstStyle/>
          <a:p>
            <a:r>
              <a:rPr lang="fr-FR" dirty="0"/>
              <a:t>Enquête de satisfaction 2024</a:t>
            </a:r>
          </a:p>
        </p:txBody>
      </p:sp>
      <p:sp>
        <p:nvSpPr>
          <p:cNvPr id="3" name="Sous-titre 2">
            <a:extLst>
              <a:ext uri="{FF2B5EF4-FFF2-40B4-BE49-F238E27FC236}">
                <a16:creationId xmlns:a16="http://schemas.microsoft.com/office/drawing/2014/main" id="{3AAE9134-8408-4364-BD4C-56EA8CAD7C98}"/>
              </a:ext>
            </a:extLst>
          </p:cNvPr>
          <p:cNvSpPr>
            <a:spLocks noGrp="1"/>
          </p:cNvSpPr>
          <p:nvPr>
            <p:ph type="subTitle" idx="1"/>
          </p:nvPr>
        </p:nvSpPr>
        <p:spPr/>
        <p:txBody>
          <a:bodyPr/>
          <a:lstStyle/>
          <a:p>
            <a:endParaRPr lang="fr-FR"/>
          </a:p>
        </p:txBody>
      </p:sp>
      <p:pic>
        <p:nvPicPr>
          <p:cNvPr id="6" name="Image 5">
            <a:extLst>
              <a:ext uri="{FF2B5EF4-FFF2-40B4-BE49-F238E27FC236}">
                <a16:creationId xmlns:a16="http://schemas.microsoft.com/office/drawing/2014/main" id="{16800ED5-9154-44A8-A193-EE6B3512F769}"/>
              </a:ext>
            </a:extLst>
          </p:cNvPr>
          <p:cNvPicPr>
            <a:picLocks noChangeAspect="1"/>
          </p:cNvPicPr>
          <p:nvPr/>
        </p:nvPicPr>
        <p:blipFill>
          <a:blip r:embed="rId2"/>
          <a:stretch>
            <a:fillRect/>
          </a:stretch>
        </p:blipFill>
        <p:spPr>
          <a:xfrm>
            <a:off x="1819326" y="1514474"/>
            <a:ext cx="6867474" cy="5074861"/>
          </a:xfrm>
          <a:prstGeom prst="rect">
            <a:avLst/>
          </a:prstGeom>
        </p:spPr>
      </p:pic>
    </p:spTree>
    <p:extLst>
      <p:ext uri="{BB962C8B-B14F-4D97-AF65-F5344CB8AC3E}">
        <p14:creationId xmlns:p14="http://schemas.microsoft.com/office/powerpoint/2010/main" val="478836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CBEF9F-A260-4FE8-AEEA-D9FD984D7A7F}"/>
              </a:ext>
            </a:extLst>
          </p:cNvPr>
          <p:cNvSpPr>
            <a:spLocks noGrp="1"/>
          </p:cNvSpPr>
          <p:nvPr>
            <p:ph type="title"/>
          </p:nvPr>
        </p:nvSpPr>
        <p:spPr/>
        <p:txBody>
          <a:bodyPr/>
          <a:lstStyle/>
          <a:p>
            <a:r>
              <a:rPr lang="fr-FR" b="1" dirty="0"/>
              <a:t>Autres </a:t>
            </a:r>
            <a:r>
              <a:rPr lang="fr-FR" b="1" dirty="0" err="1"/>
              <a:t>EEQs</a:t>
            </a:r>
            <a:br>
              <a:rPr lang="fr-FR" dirty="0"/>
            </a:br>
            <a:endParaRPr lang="fr-FR" dirty="0"/>
          </a:p>
        </p:txBody>
      </p:sp>
      <p:sp>
        <p:nvSpPr>
          <p:cNvPr id="3" name="Espace réservé du contenu 2">
            <a:extLst>
              <a:ext uri="{FF2B5EF4-FFF2-40B4-BE49-F238E27FC236}">
                <a16:creationId xmlns:a16="http://schemas.microsoft.com/office/drawing/2014/main" id="{0A0AF4E0-0FA5-4EAB-A7D2-18945D88FCE1}"/>
              </a:ext>
            </a:extLst>
          </p:cNvPr>
          <p:cNvSpPr>
            <a:spLocks noGrp="1"/>
          </p:cNvSpPr>
          <p:nvPr>
            <p:ph idx="1"/>
          </p:nvPr>
        </p:nvSpPr>
        <p:spPr/>
        <p:txBody>
          <a:bodyPr>
            <a:normAutofit fontScale="47500" lnSpcReduction="20000"/>
          </a:bodyPr>
          <a:lstStyle/>
          <a:p>
            <a:r>
              <a:rPr lang="fr-FR" b="1" dirty="0"/>
              <a:t>RAISON : </a:t>
            </a:r>
            <a:r>
              <a:rPr lang="fr-FR" dirty="0"/>
              <a:t>Pas de couverture</a:t>
            </a:r>
          </a:p>
          <a:p>
            <a:pPr marL="0" indent="0">
              <a:buNone/>
            </a:pPr>
            <a:r>
              <a:rPr lang="fr-FR" dirty="0"/>
              <a:t>- de toutes les techniques utilisées en cytogénétique hématologique (entre autres FISH sur matériel paraffiné, FISH/autres techniques sur plasmocytes)</a:t>
            </a:r>
          </a:p>
          <a:p>
            <a:pPr marL="0" indent="0">
              <a:buNone/>
            </a:pPr>
            <a:r>
              <a:rPr lang="fr-FR" dirty="0"/>
              <a:t>- de toutes les pathologies (un effort a été fait; néanmoins chaque pathologie est couverte trop rarement pour satisfaire aux obligations des organismes d'accréditation)</a:t>
            </a:r>
          </a:p>
          <a:p>
            <a:pPr marL="0" indent="0">
              <a:buNone/>
            </a:pPr>
            <a:r>
              <a:rPr lang="fr-FR" dirty="0"/>
              <a:t>- EQ </a:t>
            </a:r>
            <a:r>
              <a:rPr lang="fr-FR" dirty="0" err="1"/>
              <a:t>europen</a:t>
            </a:r>
            <a:r>
              <a:rPr lang="fr-FR" dirty="0"/>
              <a:t> </a:t>
            </a:r>
            <a:r>
              <a:rPr lang="fr-FR" dirty="0" err="1"/>
              <a:t>GenQA</a:t>
            </a:r>
            <a:r>
              <a:rPr lang="fr-FR" dirty="0"/>
              <a:t> de DPI FISH car non couvert par les EEQ ACLF</a:t>
            </a:r>
          </a:p>
          <a:p>
            <a:pPr marL="0" indent="0">
              <a:buNone/>
            </a:pPr>
            <a:r>
              <a:rPr lang="fr-FR" dirty="0"/>
              <a:t>- EEQ </a:t>
            </a:r>
            <a:r>
              <a:rPr lang="fr-FR" dirty="0" err="1"/>
              <a:t>Europen</a:t>
            </a:r>
            <a:r>
              <a:rPr lang="fr-FR" dirty="0"/>
              <a:t> de </a:t>
            </a:r>
            <a:r>
              <a:rPr lang="fr-FR" dirty="0" err="1"/>
              <a:t>detection</a:t>
            </a:r>
            <a:r>
              <a:rPr lang="fr-FR" dirty="0"/>
              <a:t> de CNV </a:t>
            </a:r>
            <a:r>
              <a:rPr lang="fr-FR" dirty="0" err="1"/>
              <a:t>GenQA</a:t>
            </a:r>
            <a:r>
              <a:rPr lang="fr-FR" dirty="0"/>
              <a:t> car nous étions inscrits, avons reçu les ADN et analysé les ACPA mais avons loupé d'une journée la date limite de soumission du 20 aout</a:t>
            </a:r>
          </a:p>
          <a:p>
            <a:pPr marL="0" indent="0">
              <a:buNone/>
            </a:pPr>
            <a:r>
              <a:rPr lang="fr-FR" dirty="0"/>
              <a:t>- EEQ </a:t>
            </a:r>
            <a:r>
              <a:rPr lang="fr-FR" dirty="0" err="1"/>
              <a:t>Bionano</a:t>
            </a:r>
            <a:endParaRPr lang="fr-FR" dirty="0"/>
          </a:p>
          <a:p>
            <a:pPr marL="0" indent="0">
              <a:buNone/>
            </a:pPr>
            <a:r>
              <a:rPr lang="fr-FR" dirty="0"/>
              <a:t>- EMQN NIPT en complément de celui de l'ACLF</a:t>
            </a:r>
          </a:p>
          <a:p>
            <a:pPr marL="0" indent="0">
              <a:buNone/>
            </a:pPr>
            <a:r>
              <a:rPr lang="fr-FR" dirty="0"/>
              <a:t>- Oui EQA DPNI avant la mise en place de celui-ci par l'ACLF</a:t>
            </a:r>
          </a:p>
          <a:p>
            <a:pPr marL="0" indent="0">
              <a:buNone/>
            </a:pPr>
            <a:r>
              <a:rPr lang="fr-FR" dirty="0"/>
              <a:t>- </a:t>
            </a:r>
            <a:r>
              <a:rPr lang="fr-FR" dirty="0" err="1"/>
              <a:t>GenQA</a:t>
            </a:r>
            <a:r>
              <a:rPr lang="fr-FR" dirty="0"/>
              <a:t> pour CGH-</a:t>
            </a:r>
            <a:r>
              <a:rPr lang="fr-FR" dirty="0" err="1"/>
              <a:t>array</a:t>
            </a:r>
            <a:r>
              <a:rPr lang="fr-FR" dirty="0"/>
              <a:t> : pour le </a:t>
            </a:r>
            <a:r>
              <a:rPr lang="fr-FR" dirty="0" err="1"/>
              <a:t>commentraire</a:t>
            </a:r>
            <a:r>
              <a:rPr lang="fr-FR" dirty="0"/>
              <a:t> détaillé sur les erreurs relatives à l'ISCN et la critique documentée des interprétations proposées par les différents labo</a:t>
            </a:r>
          </a:p>
          <a:p>
            <a:pPr marL="0" indent="0">
              <a:buNone/>
            </a:pPr>
            <a:r>
              <a:rPr lang="fr-FR" dirty="0"/>
              <a:t>- </a:t>
            </a:r>
            <a:r>
              <a:rPr lang="fr-FR" dirty="0" err="1"/>
              <a:t>GenQA</a:t>
            </a:r>
            <a:r>
              <a:rPr lang="fr-FR" dirty="0"/>
              <a:t> pour caryotype :  idem</a:t>
            </a:r>
          </a:p>
          <a:p>
            <a:pPr marL="0" indent="0">
              <a:buNone/>
            </a:pPr>
            <a:r>
              <a:rPr lang="fr-FR" dirty="0"/>
              <a:t>- </a:t>
            </a:r>
            <a:r>
              <a:rPr lang="fr-FR" dirty="0" err="1"/>
              <a:t>GenQA</a:t>
            </a:r>
            <a:r>
              <a:rPr lang="fr-FR" dirty="0"/>
              <a:t> pour fast FISH et QF-PCR : pas de EEQ disponible à l'ACLF</a:t>
            </a:r>
          </a:p>
          <a:p>
            <a:pPr marL="0" indent="0">
              <a:buNone/>
            </a:pPr>
            <a:r>
              <a:rPr lang="fr-FR" dirty="0"/>
              <a:t>- GENQA: Rapid </a:t>
            </a:r>
            <a:r>
              <a:rPr lang="fr-FR" dirty="0" err="1"/>
              <a:t>prenatal</a:t>
            </a:r>
            <a:r>
              <a:rPr lang="fr-FR" dirty="0"/>
              <a:t> </a:t>
            </a:r>
            <a:r>
              <a:rPr lang="fr-FR" dirty="0" err="1"/>
              <a:t>testing</a:t>
            </a:r>
            <a:r>
              <a:rPr lang="fr-FR" dirty="0"/>
              <a:t> for </a:t>
            </a:r>
            <a:r>
              <a:rPr lang="fr-FR" dirty="0" err="1"/>
              <a:t>common</a:t>
            </a:r>
            <a:r>
              <a:rPr lang="fr-FR" dirty="0"/>
              <a:t> </a:t>
            </a:r>
            <a:r>
              <a:rPr lang="fr-FR" dirty="0" err="1"/>
              <a:t>aneuploidies</a:t>
            </a:r>
            <a:r>
              <a:rPr lang="fr-FR" dirty="0"/>
              <a:t>: contrôle qualité pour la </a:t>
            </a:r>
            <a:r>
              <a:rPr lang="fr-FR" dirty="0" err="1"/>
              <a:t>technqiue</a:t>
            </a:r>
            <a:r>
              <a:rPr lang="fr-FR" dirty="0"/>
              <a:t> QF PCR non disponible auprès du fournisseur ACLF, </a:t>
            </a:r>
          </a:p>
          <a:p>
            <a:endParaRPr lang="fr-FR" dirty="0"/>
          </a:p>
          <a:p>
            <a:r>
              <a:rPr lang="fr-FR" dirty="0"/>
              <a:t>NB Modifier la question, on peut faire les EEQ de l'ACLF et d'autres (</a:t>
            </a:r>
            <a:r>
              <a:rPr lang="fr-FR" dirty="0" err="1"/>
              <a:t>GenQA</a:t>
            </a:r>
            <a:r>
              <a:rPr lang="fr-FR" dirty="0"/>
              <a:t>), en hémato plusieurs centres dont nous participons à l'EEQ de l'ACLF et à un du GENQA pour varier les pathologies</a:t>
            </a:r>
          </a:p>
          <a:p>
            <a:endParaRPr lang="fr-FR" dirty="0"/>
          </a:p>
        </p:txBody>
      </p:sp>
    </p:spTree>
    <p:extLst>
      <p:ext uri="{BB962C8B-B14F-4D97-AF65-F5344CB8AC3E}">
        <p14:creationId xmlns:p14="http://schemas.microsoft.com/office/powerpoint/2010/main" val="2582681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5CAEC7-4E87-48DA-ABEC-61E74B889C70}"/>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3402C4A6-1BF5-49B6-B9F6-B3F6297DD128}"/>
              </a:ext>
            </a:extLst>
          </p:cNvPr>
          <p:cNvSpPr>
            <a:spLocks noGrp="1"/>
          </p:cNvSpPr>
          <p:nvPr>
            <p:ph idx="1"/>
          </p:nvPr>
        </p:nvSpPr>
        <p:spPr/>
        <p:txBody>
          <a:bodyPr>
            <a:normAutofit fontScale="77500" lnSpcReduction="20000"/>
          </a:bodyPr>
          <a:lstStyle/>
          <a:p>
            <a:pPr marL="0" indent="0">
              <a:buNone/>
            </a:pPr>
            <a:r>
              <a:rPr lang="fr-FR" b="1" dirty="0"/>
              <a:t>Remarques </a:t>
            </a:r>
            <a:endParaRPr lang="fr-FR" dirty="0"/>
          </a:p>
          <a:p>
            <a:r>
              <a:rPr lang="fr-FR" dirty="0"/>
              <a:t>Remarque: le </a:t>
            </a:r>
            <a:r>
              <a:rPr lang="fr-FR" dirty="0" err="1"/>
              <a:t>canavas</a:t>
            </a:r>
            <a:r>
              <a:rPr lang="fr-FR" dirty="0"/>
              <a:t> de "réponse" proposé (en particulier en ce qui concerne le descriptif textuel des anomalies) ne reflète PAS DU TOUT la routine (avec réponse très courte </a:t>
            </a:r>
            <a:r>
              <a:rPr lang="fr-FR" dirty="0" err="1"/>
              <a:t>courte</a:t>
            </a:r>
            <a:r>
              <a:rPr lang="fr-FR" dirty="0"/>
              <a:t> lisible par le clinicien)</a:t>
            </a:r>
          </a:p>
          <a:p>
            <a:r>
              <a:rPr lang="fr-FR" dirty="0"/>
              <a:t>Les images sont parfois trop grandes pour une intégration sans modification de celles-ci.</a:t>
            </a:r>
          </a:p>
          <a:p>
            <a:r>
              <a:rPr lang="fr-FR" dirty="0"/>
              <a:t>Problème de liste de collaborateurs n'appartenant pas à notre CHU. Non encore résolu.</a:t>
            </a:r>
          </a:p>
          <a:p>
            <a:pPr marL="0" indent="0">
              <a:buNone/>
            </a:pPr>
            <a:r>
              <a:rPr lang="fr-FR" dirty="0"/>
              <a:t> </a:t>
            </a:r>
          </a:p>
          <a:p>
            <a:pPr marL="0" indent="0">
              <a:buNone/>
            </a:pPr>
            <a:r>
              <a:rPr lang="fr-FR" b="1" dirty="0"/>
              <a:t>Réclamations : </a:t>
            </a:r>
            <a:endParaRPr lang="fr-FR" dirty="0"/>
          </a:p>
          <a:p>
            <a:r>
              <a:rPr lang="fr-FR" dirty="0"/>
              <a:t>Droit de réponse non pris en compte</a:t>
            </a:r>
          </a:p>
          <a:p>
            <a:r>
              <a:rPr lang="fr-FR" dirty="0"/>
              <a:t>droit de réponse en 06/02/2025  sur EEQ caryotype sang constitutionnel  </a:t>
            </a:r>
          </a:p>
          <a:p>
            <a:r>
              <a:rPr lang="fr-FR" dirty="0"/>
              <a:t>nous n'avons pas reçu les résultats de l'EEQ de DPNI fin 2024</a:t>
            </a:r>
          </a:p>
          <a:p>
            <a:endParaRPr lang="fr-FR" dirty="0"/>
          </a:p>
        </p:txBody>
      </p:sp>
    </p:spTree>
    <p:extLst>
      <p:ext uri="{BB962C8B-B14F-4D97-AF65-F5344CB8AC3E}">
        <p14:creationId xmlns:p14="http://schemas.microsoft.com/office/powerpoint/2010/main" val="2530324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7897BB-6A19-4180-9AAE-A8C91ABC83ED}"/>
              </a:ext>
            </a:extLst>
          </p:cNvPr>
          <p:cNvSpPr>
            <a:spLocks noGrp="1"/>
          </p:cNvSpPr>
          <p:nvPr>
            <p:ph type="title"/>
          </p:nvPr>
        </p:nvSpPr>
        <p:spPr/>
        <p:txBody>
          <a:bodyPr/>
          <a:lstStyle/>
          <a:p>
            <a:r>
              <a:rPr lang="fr-FR" b="1" dirty="0"/>
              <a:t>Propositions</a:t>
            </a:r>
            <a:br>
              <a:rPr lang="fr-FR" dirty="0"/>
            </a:br>
            <a:endParaRPr lang="fr-FR" dirty="0"/>
          </a:p>
        </p:txBody>
      </p:sp>
      <p:sp>
        <p:nvSpPr>
          <p:cNvPr id="3" name="Espace réservé du contenu 2">
            <a:extLst>
              <a:ext uri="{FF2B5EF4-FFF2-40B4-BE49-F238E27FC236}">
                <a16:creationId xmlns:a16="http://schemas.microsoft.com/office/drawing/2014/main" id="{30C5B221-ABEC-4AB0-8B14-AEB83BD67566}"/>
              </a:ext>
            </a:extLst>
          </p:cNvPr>
          <p:cNvSpPr>
            <a:spLocks noGrp="1"/>
          </p:cNvSpPr>
          <p:nvPr>
            <p:ph idx="1"/>
          </p:nvPr>
        </p:nvSpPr>
        <p:spPr>
          <a:xfrm>
            <a:off x="838200" y="1156322"/>
            <a:ext cx="10515600" cy="4351338"/>
          </a:xfrm>
        </p:spPr>
        <p:txBody>
          <a:bodyPr>
            <a:normAutofit fontScale="55000" lnSpcReduction="20000"/>
          </a:bodyPr>
          <a:lstStyle/>
          <a:p>
            <a:pPr marL="0" indent="0">
              <a:buNone/>
            </a:pPr>
            <a:endParaRPr lang="fr-FR" dirty="0"/>
          </a:p>
          <a:p>
            <a:r>
              <a:rPr lang="fr-FR" dirty="0"/>
              <a:t>Prévoir les EEQ en dehors des périodes de vacances scolaires.</a:t>
            </a:r>
          </a:p>
          <a:p>
            <a:r>
              <a:rPr lang="fr-FR" dirty="0"/>
              <a:t>Prévoir l'enquête à une date plus proche des </a:t>
            </a:r>
            <a:r>
              <a:rPr lang="fr-FR" dirty="0" err="1"/>
              <a:t>EEQs</a:t>
            </a:r>
            <a:r>
              <a:rPr lang="fr-FR" dirty="0"/>
              <a:t>. On ne se souvient pas en septembre si c'est cette année que l'on a contacté le webmaster, si l'on a recherché des documents sur le site....</a:t>
            </a:r>
          </a:p>
          <a:p>
            <a:r>
              <a:rPr lang="fr-FR" dirty="0"/>
              <a:t>Les dates de soumission des EEQ d'ACPA, l'été est plus compliqué. Pourquoi ne pas revenir en avril-mai comme ce fut le cas.</a:t>
            </a:r>
          </a:p>
          <a:p>
            <a:r>
              <a:rPr lang="fr-FR" dirty="0"/>
              <a:t>Dans les énoncés des EEQ, il n'est pas précisé ce qui constitue </a:t>
            </a:r>
            <a:r>
              <a:rPr lang="fr-FR" b="1" dirty="0"/>
              <a:t>le nom de ce qui constitue le prénom </a:t>
            </a:r>
            <a:r>
              <a:rPr lang="fr-FR" dirty="0"/>
              <a:t>du patient EEQ. Une présentation normée des données identifiantes serait le bienvenue</a:t>
            </a:r>
          </a:p>
          <a:p>
            <a:r>
              <a:rPr lang="fr-FR" dirty="0"/>
              <a:t>Les grilles d'évaluation et les commentaires relatifs aux résolutions des caryotypes, pour lesquels nous </a:t>
            </a:r>
            <a:r>
              <a:rPr lang="fr-FR" dirty="0" err="1"/>
              <a:t>exercons</a:t>
            </a:r>
            <a:r>
              <a:rPr lang="fr-FR" dirty="0"/>
              <a:t> souvent un droit de réponse, devraient reposer sur une fourchette de résolution et non sur une résolution unique. Il ne s'agit que d'une évaluation de la résolution et pas d'un chiffre exact</a:t>
            </a:r>
          </a:p>
          <a:p>
            <a:r>
              <a:rPr lang="fr-FR" dirty="0"/>
              <a:t>Concernant l'EEQ ACPA, dont nous avons </a:t>
            </a:r>
            <a:r>
              <a:rPr lang="fr-FR" b="1" dirty="0"/>
              <a:t>loupé la date de soumission</a:t>
            </a:r>
            <a:r>
              <a:rPr lang="fr-FR" dirty="0"/>
              <a:t>, notre cellule qualité nous a demandé de faire une non-conformité fournisseur du fait de </a:t>
            </a:r>
            <a:r>
              <a:rPr lang="fr-FR" b="1" dirty="0"/>
              <a:t>l'absence de mail de rappel.</a:t>
            </a:r>
            <a:r>
              <a:rPr lang="fr-FR" dirty="0"/>
              <a:t> </a:t>
            </a:r>
          </a:p>
          <a:p>
            <a:r>
              <a:rPr lang="fr-FR" dirty="0"/>
              <a:t>Parfois plusieurs erratums envoyés par mail concernant les infos cliniques ce qui entrainent des loupés d'informations et des erreurs au moment de réaliser les comptes-rendus. Il serait agréable d'avoir une nouvelle fiche d'information complète ("annule et remplace")</a:t>
            </a:r>
          </a:p>
          <a:p>
            <a:r>
              <a:rPr lang="fr-FR" dirty="0"/>
              <a:t>Mettre en place un </a:t>
            </a:r>
            <a:r>
              <a:rPr lang="fr-FR" dirty="0" err="1"/>
              <a:t>controle</a:t>
            </a:r>
            <a:r>
              <a:rPr lang="fr-FR" dirty="0"/>
              <a:t> qualité pour la QF-PCR en prénatal</a:t>
            </a:r>
          </a:p>
          <a:p>
            <a:endParaRPr lang="fr-FR" dirty="0"/>
          </a:p>
        </p:txBody>
      </p:sp>
    </p:spTree>
    <p:extLst>
      <p:ext uri="{BB962C8B-B14F-4D97-AF65-F5344CB8AC3E}">
        <p14:creationId xmlns:p14="http://schemas.microsoft.com/office/powerpoint/2010/main" val="182393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18AC39-3B99-4F01-AA7E-A3E019A90AE3}"/>
              </a:ext>
            </a:extLst>
          </p:cNvPr>
          <p:cNvSpPr>
            <a:spLocks noGrp="1"/>
          </p:cNvSpPr>
          <p:nvPr>
            <p:ph type="title"/>
          </p:nvPr>
        </p:nvSpPr>
        <p:spPr/>
        <p:txBody>
          <a:bodyPr/>
          <a:lstStyle/>
          <a:p>
            <a:r>
              <a:rPr lang="fr-FR" b="1" dirty="0"/>
              <a:t>Les plus </a:t>
            </a:r>
            <a:br>
              <a:rPr lang="fr-FR" dirty="0"/>
            </a:br>
            <a:endParaRPr lang="fr-FR" dirty="0"/>
          </a:p>
        </p:txBody>
      </p:sp>
      <p:sp>
        <p:nvSpPr>
          <p:cNvPr id="3" name="Espace réservé du contenu 2">
            <a:extLst>
              <a:ext uri="{FF2B5EF4-FFF2-40B4-BE49-F238E27FC236}">
                <a16:creationId xmlns:a16="http://schemas.microsoft.com/office/drawing/2014/main" id="{46F5233C-2B36-4DA9-A2AF-2E82ED052F2D}"/>
              </a:ext>
            </a:extLst>
          </p:cNvPr>
          <p:cNvSpPr>
            <a:spLocks noGrp="1"/>
          </p:cNvSpPr>
          <p:nvPr>
            <p:ph idx="1"/>
          </p:nvPr>
        </p:nvSpPr>
        <p:spPr>
          <a:xfrm>
            <a:off x="827988" y="1027906"/>
            <a:ext cx="10515600" cy="4351338"/>
          </a:xfrm>
        </p:spPr>
        <p:txBody>
          <a:bodyPr>
            <a:normAutofit fontScale="92500" lnSpcReduction="20000"/>
          </a:bodyPr>
          <a:lstStyle/>
          <a:p>
            <a:pPr marL="0" indent="0">
              <a:buNone/>
            </a:pPr>
            <a:endParaRPr lang="fr-FR" dirty="0"/>
          </a:p>
          <a:p>
            <a:pPr marL="0" indent="0">
              <a:buNone/>
            </a:pPr>
            <a:endParaRPr lang="fr-FR" dirty="0"/>
          </a:p>
          <a:p>
            <a:r>
              <a:rPr lang="fr-FR" dirty="0"/>
              <a:t>la cartographie optique du génome en hématologie sera la bienvenue !</a:t>
            </a:r>
          </a:p>
          <a:p>
            <a:r>
              <a:rPr lang="fr-FR" dirty="0"/>
              <a:t>Programme d'EEQ satisfaisant à maintenir à tout prix</a:t>
            </a:r>
          </a:p>
          <a:p>
            <a:r>
              <a:rPr lang="fr-FR" dirty="0"/>
              <a:t>les plus des EEQ de l'ACLF : </a:t>
            </a:r>
          </a:p>
          <a:p>
            <a:pPr marL="0" indent="0">
              <a:buNone/>
            </a:pPr>
            <a:r>
              <a:rPr lang="fr-FR" dirty="0"/>
              <a:t>- correspond à la réalité de la </a:t>
            </a:r>
            <a:r>
              <a:rPr lang="fr-FR" dirty="0" err="1"/>
              <a:t>cytogénétqiue</a:t>
            </a:r>
            <a:endParaRPr lang="fr-FR" dirty="0"/>
          </a:p>
          <a:p>
            <a:r>
              <a:rPr lang="fr-FR" dirty="0"/>
              <a:t>1) proposer des EEQ rétrospectifs: pour évaluation de la qualité  sur une année (exigeant - on joue le jeu -mais bien !)</a:t>
            </a:r>
          </a:p>
          <a:p>
            <a:r>
              <a:rPr lang="fr-FR" dirty="0"/>
              <a:t>2) juger la résolution des métaphases (caryotype) avec double </a:t>
            </a:r>
            <a:r>
              <a:rPr lang="fr-FR" dirty="0" err="1"/>
              <a:t>banding</a:t>
            </a:r>
            <a:endParaRPr lang="fr-FR" dirty="0"/>
          </a:p>
          <a:p>
            <a:r>
              <a:rPr lang="fr-FR" dirty="0"/>
              <a:t>3) les diagnostics : plus "difficiles" que ceux de </a:t>
            </a:r>
            <a:r>
              <a:rPr lang="fr-FR" dirty="0" err="1"/>
              <a:t>GenQA</a:t>
            </a:r>
            <a:endParaRPr lang="fr-FR" dirty="0"/>
          </a:p>
          <a:p>
            <a:r>
              <a:rPr lang="fr-FR" dirty="0"/>
              <a:t>4) sans oublier que c'est en français</a:t>
            </a:r>
          </a:p>
          <a:p>
            <a:endParaRPr lang="fr-FR" dirty="0"/>
          </a:p>
        </p:txBody>
      </p:sp>
      <p:sp>
        <p:nvSpPr>
          <p:cNvPr id="4" name="ZoneTexte 3">
            <a:extLst>
              <a:ext uri="{FF2B5EF4-FFF2-40B4-BE49-F238E27FC236}">
                <a16:creationId xmlns:a16="http://schemas.microsoft.com/office/drawing/2014/main" id="{7631AEA7-7E2E-4A06-B8CE-EAC1F2A369D5}"/>
              </a:ext>
            </a:extLst>
          </p:cNvPr>
          <p:cNvSpPr txBox="1"/>
          <p:nvPr/>
        </p:nvSpPr>
        <p:spPr>
          <a:xfrm>
            <a:off x="1008668" y="5693790"/>
            <a:ext cx="3084434" cy="369332"/>
          </a:xfrm>
          <a:prstGeom prst="rect">
            <a:avLst/>
          </a:prstGeom>
          <a:noFill/>
        </p:spPr>
        <p:txBody>
          <a:bodyPr wrap="none" rtlCol="0">
            <a:spAutoFit/>
          </a:bodyPr>
          <a:lstStyle/>
          <a:p>
            <a:r>
              <a:rPr lang="fr-FR" dirty="0"/>
              <a:t>Toujours très satisfaisant Merci</a:t>
            </a:r>
          </a:p>
        </p:txBody>
      </p:sp>
    </p:spTree>
    <p:extLst>
      <p:ext uri="{BB962C8B-B14F-4D97-AF65-F5344CB8AC3E}">
        <p14:creationId xmlns:p14="http://schemas.microsoft.com/office/powerpoint/2010/main" val="2340089885"/>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702</Words>
  <Application>Microsoft Office PowerPoint</Application>
  <PresentationFormat>Grand écran</PresentationFormat>
  <Paragraphs>47</Paragraphs>
  <Slides>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5</vt:i4>
      </vt:variant>
    </vt:vector>
  </HeadingPairs>
  <TitlesOfParts>
    <vt:vector size="9" baseType="lpstr">
      <vt:lpstr>Arial</vt:lpstr>
      <vt:lpstr>Calibri</vt:lpstr>
      <vt:lpstr>Calibri Light</vt:lpstr>
      <vt:lpstr>Thème Office</vt:lpstr>
      <vt:lpstr>Enquête de satisfaction 2024</vt:lpstr>
      <vt:lpstr>Autres EEQs </vt:lpstr>
      <vt:lpstr>Présentation PowerPoint</vt:lpstr>
      <vt:lpstr>Propositions </vt:lpstr>
      <vt:lpstr>Les plus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Martine DOCO</dc:creator>
  <cp:lastModifiedBy>Martine DOCO</cp:lastModifiedBy>
  <cp:revision>4</cp:revision>
  <dcterms:created xsi:type="dcterms:W3CDTF">2025-09-27T11:54:10Z</dcterms:created>
  <dcterms:modified xsi:type="dcterms:W3CDTF">2025-09-27T16:36:37Z</dcterms:modified>
</cp:coreProperties>
</file>