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0" r:id="rId5"/>
    <p:sldId id="258" r:id="rId6"/>
    <p:sldId id="262" r:id="rId7"/>
    <p:sldId id="263" r:id="rId8"/>
    <p:sldId id="271" r:id="rId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3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14" y="43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ascal.Chambon\AppData\Local\Temp\bd73f8d7-8bad-4da6-937b-a08b71b2ef51_EEQ%20ACPA%202023.zip.f51\EEQ_ACPA_2023_Prospectif_Sang_prospectif_constitutionnel.csv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ascal.Chambon\AppData\Local\Temp\9a33f696-7234-4918-8a24-9811bc3a8dec_EEQ%20ACPA%202023.zip.dec\EEQ_ACPA_2023_Prospectif_PLA_Constitutionnel_prenatal.csv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[EEQ_ACPA_2023_Prospectif_Sang_prospectif_constitutionnel.csv]EEQ_ACPA_2023_Prospectif_Sang_p!Tableau croisé dynamique7</c:name>
    <c:fmtId val="3"/>
  </c:pivotSource>
  <c:chart>
    <c:autoTitleDeleted val="1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</c:pivotFmts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EEQ_ACPA_2023_Prospectif_Sang_p!$S$33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EEQ_ACPA_2023_Prospectif_Sang_p!$R$34:$R$55</c:f>
              <c:strCache>
                <c:ptCount val="21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</c:strCache>
            </c:strRef>
          </c:cat>
          <c:val>
            <c:numRef>
              <c:f>EEQ_ACPA_2023_Prospectif_Sang_p!$S$34:$S$55</c:f>
              <c:numCache>
                <c:formatCode>General</c:formatCode>
                <c:ptCount val="2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1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2</c:v>
                </c:pt>
                <c:pt idx="19">
                  <c:v>3</c:v>
                </c:pt>
                <c:pt idx="20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6A-4D78-B0F4-FBFD35764A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34691216"/>
        <c:axId val="1534707024"/>
      </c:barChart>
      <c:catAx>
        <c:axId val="1534691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534707024"/>
        <c:crosses val="autoZero"/>
        <c:auto val="1"/>
        <c:lblAlgn val="ctr"/>
        <c:lblOffset val="100"/>
        <c:noMultiLvlLbl val="0"/>
      </c:catAx>
      <c:valAx>
        <c:axId val="1534707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534691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Visible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[EEQ_ACPA_2023_Prospectif_PLA_Constitutionnel_prenatal.csv]EEQ_ACPA_2023_Prospectif_PLA_Co!Tableau croisé dynamique5</c:name>
    <c:fmtId val="3"/>
  </c:pivotSource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4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5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6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7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  <c:pivotFmt>
        <c:idx val="8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</c:pivotFmt>
    </c:pivotFmts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EEQ_ACPA_2023_Prospectif_PLA_Co!$BM$18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EEQ_ACPA_2023_Prospectif_PLA_Co!$BL$19:$BL$22</c:f>
              <c:strCache>
                <c:ptCount val="3"/>
                <c:pt idx="0">
                  <c:v>18</c:v>
                </c:pt>
                <c:pt idx="1">
                  <c:v>19</c:v>
                </c:pt>
                <c:pt idx="2">
                  <c:v>20</c:v>
                </c:pt>
              </c:strCache>
            </c:strRef>
          </c:cat>
          <c:val>
            <c:numRef>
              <c:f>EEQ_ACPA_2023_Prospectif_PLA_Co!$BM$19:$BM$22</c:f>
              <c:numCache>
                <c:formatCode>General</c:formatCode>
                <c:ptCount val="3"/>
                <c:pt idx="0">
                  <c:v>5</c:v>
                </c:pt>
                <c:pt idx="1">
                  <c:v>21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A58-40D5-87EC-1DC97946E4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23235184"/>
        <c:axId val="1523232272"/>
      </c:barChart>
      <c:catAx>
        <c:axId val="1523235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523232272"/>
        <c:crosses val="autoZero"/>
        <c:auto val="1"/>
        <c:lblAlgn val="ctr"/>
        <c:lblOffset val="100"/>
        <c:noMultiLvlLbl val="0"/>
      </c:catAx>
      <c:valAx>
        <c:axId val="1523232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5232351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Visible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D09E-6AC7-4A0D-92CB-4846272F24C0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01C14-C5C3-4AA2-B4DE-398986AF3C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440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D09E-6AC7-4A0D-92CB-4846272F24C0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01C14-C5C3-4AA2-B4DE-398986AF3C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723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D09E-6AC7-4A0D-92CB-4846272F24C0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01C14-C5C3-4AA2-B4DE-398986AF3C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836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D09E-6AC7-4A0D-92CB-4846272F24C0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01C14-C5C3-4AA2-B4DE-398986AF3C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651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D09E-6AC7-4A0D-92CB-4846272F24C0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01C14-C5C3-4AA2-B4DE-398986AF3C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1538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D09E-6AC7-4A0D-92CB-4846272F24C0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01C14-C5C3-4AA2-B4DE-398986AF3C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960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D09E-6AC7-4A0D-92CB-4846272F24C0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01C14-C5C3-4AA2-B4DE-398986AF3C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569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D09E-6AC7-4A0D-92CB-4846272F24C0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01C14-C5C3-4AA2-B4DE-398986AF3C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639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D09E-6AC7-4A0D-92CB-4846272F24C0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01C14-C5C3-4AA2-B4DE-398986AF3C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657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D09E-6AC7-4A0D-92CB-4846272F24C0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01C14-C5C3-4AA2-B4DE-398986AF3C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4199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FD09E-6AC7-4A0D-92CB-4846272F24C0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01C14-C5C3-4AA2-B4DE-398986AF3C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272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CFD09E-6AC7-4A0D-92CB-4846272F24C0}" type="datetimeFigureOut">
              <a:rPr lang="fr-FR" smtClean="0"/>
              <a:t>28/11/2023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01C14-C5C3-4AA2-B4DE-398986AF3C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6133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36820" y="767906"/>
            <a:ext cx="10118360" cy="2340864"/>
          </a:xfrm>
          <a:prstGeom prst="roundRect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-541337"/>
            <a:ext cx="9144000" cy="2387600"/>
          </a:xfrm>
        </p:spPr>
        <p:txBody>
          <a:bodyPr/>
          <a:lstStyle/>
          <a:p>
            <a:r>
              <a:rPr lang="fr-FR" dirty="0"/>
              <a:t>Synthèse des EEQ ACPA </a:t>
            </a:r>
            <a:r>
              <a:rPr lang="fr-FR" dirty="0" smtClean="0"/>
              <a:t>2023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1938338"/>
            <a:ext cx="9144000" cy="1655762"/>
          </a:xfrm>
        </p:spPr>
        <p:txBody>
          <a:bodyPr/>
          <a:lstStyle/>
          <a:p>
            <a:r>
              <a:rPr lang="fr-FR" dirty="0"/>
              <a:t>Pascal </a:t>
            </a:r>
            <a:r>
              <a:rPr lang="fr-FR" dirty="0" err="1"/>
              <a:t>Chambon,</a:t>
            </a:r>
            <a:r>
              <a:rPr lang="fr-FR" dirty="0"/>
              <a:t> </a:t>
            </a:r>
            <a:endParaRPr lang="fr-FR" dirty="0" smtClean="0"/>
          </a:p>
          <a:p>
            <a:r>
              <a:rPr lang="fr-FR" dirty="0" smtClean="0"/>
              <a:t>Un </a:t>
            </a:r>
            <a:r>
              <a:rPr lang="fr-FR" dirty="0"/>
              <a:t>grand merci aux experts et aux superviseurs !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2541204" y="3868564"/>
            <a:ext cx="267406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u="sng" dirty="0" smtClean="0"/>
              <a:t>Experts</a:t>
            </a:r>
            <a:r>
              <a:rPr lang="fr-FR" b="1" dirty="0" smtClean="0"/>
              <a:t> </a:t>
            </a:r>
          </a:p>
          <a:p>
            <a:pPr algn="ctr"/>
            <a:r>
              <a:rPr lang="fr-FR" b="1" dirty="0" smtClean="0"/>
              <a:t>Sandra </a:t>
            </a:r>
            <a:r>
              <a:rPr lang="fr-FR" b="1" dirty="0" err="1" smtClean="0"/>
              <a:t>Chantot</a:t>
            </a:r>
            <a:r>
              <a:rPr lang="fr-FR" b="1" dirty="0" smtClean="0"/>
              <a:t> </a:t>
            </a:r>
            <a:r>
              <a:rPr lang="fr-FR" b="1" dirty="0" err="1" smtClean="0"/>
              <a:t>Bastaraud</a:t>
            </a:r>
            <a:endParaRPr lang="fr-FR" b="1" dirty="0" smtClean="0"/>
          </a:p>
          <a:p>
            <a:pPr algn="ctr"/>
            <a:r>
              <a:rPr lang="fr-FR" b="1" dirty="0" smtClean="0"/>
              <a:t>Aurélie </a:t>
            </a:r>
            <a:r>
              <a:rPr lang="fr-FR" b="1" dirty="0" err="1" smtClean="0"/>
              <a:t>Coussement</a:t>
            </a:r>
            <a:endParaRPr lang="fr-FR" b="1" dirty="0" smtClean="0"/>
          </a:p>
          <a:p>
            <a:pPr algn="ctr"/>
            <a:r>
              <a:rPr lang="fr-FR" b="1" dirty="0" smtClean="0"/>
              <a:t>Vincent </a:t>
            </a:r>
            <a:r>
              <a:rPr lang="fr-FR" b="1" dirty="0" err="1" smtClean="0"/>
              <a:t>Gatinois</a:t>
            </a:r>
            <a:endParaRPr lang="fr-FR" b="1" dirty="0" smtClean="0"/>
          </a:p>
          <a:p>
            <a:pPr algn="ctr"/>
            <a:r>
              <a:rPr lang="fr-FR" b="1" dirty="0" smtClean="0"/>
              <a:t>Guillaume </a:t>
            </a:r>
            <a:r>
              <a:rPr lang="fr-FR" b="1" dirty="0" err="1" smtClean="0"/>
              <a:t>Jedraszak</a:t>
            </a:r>
            <a:endParaRPr lang="fr-FR" b="1" dirty="0" smtClean="0"/>
          </a:p>
          <a:p>
            <a:pPr algn="ctr"/>
            <a:r>
              <a:rPr lang="fr-FR" b="1" dirty="0" smtClean="0"/>
              <a:t>Erika Launay</a:t>
            </a:r>
          </a:p>
          <a:p>
            <a:pPr algn="ctr"/>
            <a:r>
              <a:rPr lang="fr-FR" b="1" dirty="0" smtClean="0"/>
              <a:t>Eva </a:t>
            </a:r>
            <a:r>
              <a:rPr lang="fr-FR" b="1" dirty="0" err="1" smtClean="0"/>
              <a:t>Pipiras</a:t>
            </a:r>
            <a:endParaRPr lang="fr-FR" b="1" dirty="0" smtClean="0"/>
          </a:p>
          <a:p>
            <a:pPr algn="ctr"/>
            <a:r>
              <a:rPr lang="fr-FR" b="1" dirty="0" smtClean="0"/>
              <a:t>Morgane </a:t>
            </a:r>
            <a:r>
              <a:rPr lang="fr-FR" b="1" dirty="0" err="1" smtClean="0"/>
              <a:t>Plutino</a:t>
            </a:r>
            <a:endParaRPr lang="fr-FR" b="1" dirty="0" smtClean="0"/>
          </a:p>
          <a:p>
            <a:pPr algn="ctr"/>
            <a:r>
              <a:rPr lang="fr-FR" b="1" dirty="0" smtClean="0"/>
              <a:t>Véronique Satre</a:t>
            </a:r>
            <a:endParaRPr lang="fr-FR" b="1" dirty="0"/>
          </a:p>
        </p:txBody>
      </p:sp>
      <p:sp>
        <p:nvSpPr>
          <p:cNvPr id="7" name="ZoneTexte 6"/>
          <p:cNvSpPr txBox="1"/>
          <p:nvPr/>
        </p:nvSpPr>
        <p:spPr>
          <a:xfrm>
            <a:off x="6553923" y="3868563"/>
            <a:ext cx="209082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u="sng" dirty="0" smtClean="0"/>
              <a:t>Superviseurs</a:t>
            </a:r>
            <a:r>
              <a:rPr lang="fr-FR" b="1" dirty="0" smtClean="0"/>
              <a:t> </a:t>
            </a:r>
          </a:p>
          <a:p>
            <a:pPr algn="ctr"/>
            <a:r>
              <a:rPr lang="fr-FR" b="1" dirty="0" smtClean="0"/>
              <a:t>Jean Michel Dupont</a:t>
            </a:r>
          </a:p>
          <a:p>
            <a:pPr algn="ctr"/>
            <a:r>
              <a:rPr lang="fr-FR" b="1" dirty="0" smtClean="0"/>
              <a:t>Martine Doco </a:t>
            </a:r>
            <a:r>
              <a:rPr lang="fr-FR" b="1" dirty="0" err="1" smtClean="0"/>
              <a:t>Fenzy</a:t>
            </a:r>
            <a:endParaRPr lang="fr-FR" b="1" dirty="0" smtClean="0"/>
          </a:p>
          <a:p>
            <a:pPr algn="ctr"/>
            <a:r>
              <a:rPr lang="fr-FR" b="1" dirty="0" smtClean="0"/>
              <a:t>Cédric Le </a:t>
            </a:r>
            <a:r>
              <a:rPr lang="fr-FR" b="1" dirty="0" err="1" smtClean="0"/>
              <a:t>Caignec</a:t>
            </a:r>
            <a:endParaRPr lang="fr-FR" b="1" dirty="0" smtClean="0"/>
          </a:p>
          <a:p>
            <a:pPr algn="ctr"/>
            <a:r>
              <a:rPr lang="fr-FR" b="1" dirty="0" smtClean="0"/>
              <a:t>Chantal </a:t>
            </a:r>
            <a:r>
              <a:rPr lang="fr-FR" b="1" dirty="0" err="1" smtClean="0"/>
              <a:t>Missirian</a:t>
            </a:r>
            <a:endParaRPr lang="fr-FR" b="1" dirty="0" smtClean="0"/>
          </a:p>
          <a:p>
            <a:pPr algn="ctr"/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1676240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676" y="159830"/>
            <a:ext cx="10515600" cy="661306"/>
          </a:xfrm>
        </p:spPr>
        <p:txBody>
          <a:bodyPr>
            <a:normAutofit fontScale="90000"/>
          </a:bodyPr>
          <a:lstStyle/>
          <a:p>
            <a:pPr algn="ctr"/>
            <a:r>
              <a:rPr lang="fr-FR" b="1" dirty="0"/>
              <a:t>EEQ ACPA postnatal </a:t>
            </a:r>
            <a:r>
              <a:rPr lang="fr-FR" b="1" dirty="0" smtClean="0"/>
              <a:t>2023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36814" y="1404261"/>
            <a:ext cx="7767598" cy="22778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1600" b="1" dirty="0" smtClean="0">
                <a:solidFill>
                  <a:schemeClr val="accent1"/>
                </a:solidFill>
              </a:rPr>
              <a:t>Garçon de 3 ans avec </a:t>
            </a:r>
            <a:r>
              <a:rPr lang="fr-FR" sz="1600" b="1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hypotonie néonatale marquée </a:t>
            </a:r>
            <a:r>
              <a:rPr lang="fr-FR" sz="1600" b="1" dirty="0" smtClean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et torticolis</a:t>
            </a:r>
          </a:p>
          <a:p>
            <a:pPr marL="0" indent="0">
              <a:buNone/>
            </a:pPr>
            <a:r>
              <a:rPr lang="fr-FR" sz="1600" b="1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hypotonie modérée plutôt axiale, sans amyotrophie, associée à un retard moteur. La marche n'est pas acquise à 2 ans</a:t>
            </a:r>
            <a:endParaRPr lang="fr-FR" sz="1600" b="1" dirty="0" smtClean="0">
              <a:solidFill>
                <a:schemeClr val="accent1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fr-FR" sz="1600" b="1" dirty="0">
                <a:solidFill>
                  <a:schemeClr val="accent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Sur le plan cutané, il a des tâches couleur café au lait atypiques, non circonscrites au niveau des membres inférieurs (pieds et remontent jusqu’au genou).</a:t>
            </a:r>
            <a:endParaRPr lang="fr-FR" sz="1600" b="1" dirty="0">
              <a:solidFill>
                <a:schemeClr val="accent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fr-FR" sz="1600" dirty="0" smtClean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à coins arrondis 5"/>
          <p:cNvSpPr/>
          <p:nvPr/>
        </p:nvSpPr>
        <p:spPr>
          <a:xfrm>
            <a:off x="530677" y="1102183"/>
            <a:ext cx="8008205" cy="199064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à coins arrondis 8"/>
          <p:cNvSpPr/>
          <p:nvPr/>
        </p:nvSpPr>
        <p:spPr>
          <a:xfrm>
            <a:off x="530676" y="3213848"/>
            <a:ext cx="8008206" cy="99508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636814" y="3250638"/>
            <a:ext cx="77675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/>
              <a:t>Devait être détectée : </a:t>
            </a:r>
            <a:endParaRPr lang="fr-FR" sz="1600" b="1" dirty="0" smtClean="0"/>
          </a:p>
          <a:p>
            <a:r>
              <a:rPr lang="fr-FR" sz="1600" dirty="0"/>
              <a:t>Un gain de l’ensemble du chromosome 14 en faveur d’une trisomie 14 en mosaïque dans la proportion d’environ 30% de l’ADN analysé</a:t>
            </a:r>
          </a:p>
          <a:p>
            <a:endParaRPr lang="fr-FR" sz="1600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838519" y="4473902"/>
            <a:ext cx="598426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altLang="fr-FR" dirty="0" smtClean="0"/>
              <a:t>Formules acceptées</a:t>
            </a:r>
          </a:p>
          <a:p>
            <a:r>
              <a:rPr lang="fr-FR" altLang="fr-FR" b="1" dirty="0" err="1" smtClean="0"/>
              <a:t>arr</a:t>
            </a:r>
            <a:r>
              <a:rPr lang="fr-FR" altLang="fr-FR" b="1" dirty="0" smtClean="0"/>
              <a:t>(14)x3[0.3</a:t>
            </a:r>
            <a:r>
              <a:rPr lang="fr-FR" altLang="fr-FR" b="1" dirty="0"/>
              <a:t>] ou </a:t>
            </a:r>
            <a:r>
              <a:rPr lang="fr-FR" altLang="fr-FR" b="1" dirty="0" err="1"/>
              <a:t>arr</a:t>
            </a:r>
            <a:r>
              <a:rPr lang="fr-FR" altLang="fr-FR" b="1" dirty="0"/>
              <a:t>(14)x2~3</a:t>
            </a:r>
          </a:p>
          <a:p>
            <a:r>
              <a:rPr lang="fr-FR" altLang="fr-FR" b="1" dirty="0" err="1"/>
              <a:t>arr</a:t>
            </a:r>
            <a:r>
              <a:rPr lang="fr-FR" altLang="fr-FR" b="1" dirty="0"/>
              <a:t>[GRCh37] 14q11.2q32.33(20472548_106906960)x2~3 </a:t>
            </a:r>
          </a:p>
          <a:p>
            <a:r>
              <a:rPr lang="fr-FR" altLang="fr-FR" b="1" dirty="0" err="1"/>
              <a:t>arr</a:t>
            </a:r>
            <a:r>
              <a:rPr lang="fr-FR" altLang="fr-FR" b="1" dirty="0"/>
              <a:t>[GRCh37] 14q11.2q32.33(20472548_106906960)x3</a:t>
            </a:r>
            <a:r>
              <a:rPr lang="fr-FR" altLang="fr-FR" dirty="0"/>
              <a:t>[0.3]</a:t>
            </a:r>
          </a:p>
          <a:p>
            <a:r>
              <a:rPr lang="fr-FR" altLang="fr-FR" b="1" dirty="0" err="1"/>
              <a:t>arr</a:t>
            </a:r>
            <a:r>
              <a:rPr lang="fr-FR" altLang="fr-FR" b="1" dirty="0"/>
              <a:t>[GRCh37] 14q11.2q32.33(20,472,548_106,906,960)x2~3</a:t>
            </a:r>
          </a:p>
          <a:p>
            <a:r>
              <a:rPr lang="fr-FR" altLang="fr-FR" b="1" dirty="0" err="1"/>
              <a:t>arr</a:t>
            </a:r>
            <a:r>
              <a:rPr lang="fr-FR" altLang="fr-FR" b="1" dirty="0"/>
              <a:t>[GRCh37] 14q11.2q32.33(20,472,548_106,906,960)x3</a:t>
            </a:r>
            <a:r>
              <a:rPr lang="fr-FR" altLang="fr-FR" dirty="0"/>
              <a:t>[0.3]</a:t>
            </a:r>
          </a:p>
        </p:txBody>
      </p:sp>
      <p:cxnSp>
        <p:nvCxnSpPr>
          <p:cNvPr id="5" name="Connecteur droit 4"/>
          <p:cNvCxnSpPr/>
          <p:nvPr/>
        </p:nvCxnSpPr>
        <p:spPr>
          <a:xfrm>
            <a:off x="0" y="821136"/>
            <a:ext cx="12192000" cy="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 8" descr="2023-03-31 11_28_07-Serie 653 28-03-2023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42" r="67282"/>
          <a:stretch/>
        </p:blipFill>
        <p:spPr bwMode="auto">
          <a:xfrm>
            <a:off x="9325052" y="1051801"/>
            <a:ext cx="1721224" cy="4542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5054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676" y="159830"/>
            <a:ext cx="10515600" cy="661306"/>
          </a:xfrm>
        </p:spPr>
        <p:txBody>
          <a:bodyPr>
            <a:normAutofit fontScale="90000"/>
          </a:bodyPr>
          <a:lstStyle/>
          <a:p>
            <a:pPr algn="ctr"/>
            <a:r>
              <a:rPr lang="fr-FR" b="1" dirty="0"/>
              <a:t>EEQ ACPA postnatal </a:t>
            </a:r>
            <a:r>
              <a:rPr lang="fr-FR" b="1" dirty="0" smtClean="0"/>
              <a:t>2023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57224" y="1253221"/>
            <a:ext cx="10793186" cy="353797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14000"/>
              </a:lnSpc>
              <a:buNone/>
              <a:defRPr/>
            </a:pPr>
            <a:r>
              <a:rPr lang="fr-FR" altLang="fr-FR" sz="1600" b="1" u="sng" dirty="0"/>
              <a:t>Proposition de commentaire</a:t>
            </a:r>
          </a:p>
          <a:p>
            <a:pPr marL="0" indent="0" algn="just">
              <a:lnSpc>
                <a:spcPct val="114000"/>
              </a:lnSpc>
              <a:buNone/>
              <a:defRPr/>
            </a:pPr>
            <a:r>
              <a:rPr lang="fr-FR" altLang="fr-FR" sz="1600" b="1" dirty="0"/>
              <a:t>L'analyse chromosomique par puce ADN (ACPA) met en évidence</a:t>
            </a:r>
            <a:r>
              <a:rPr lang="fr-FR" sz="1600" b="1" dirty="0"/>
              <a:t> un gain de l’ensemble du chromosome 14 en faveur d’une trisomie 14 en mosaïque dans la proportion d’environ 30% de l’ADN analysé. </a:t>
            </a:r>
            <a:endParaRPr lang="fr-FR" altLang="fr-FR" sz="1600" b="1" dirty="0"/>
          </a:p>
          <a:p>
            <a:pPr marL="0" indent="0" algn="just">
              <a:lnSpc>
                <a:spcPct val="114000"/>
              </a:lnSpc>
              <a:buNone/>
              <a:defRPr/>
            </a:pPr>
            <a:endParaRPr lang="fr-FR" altLang="fr-FR" sz="1600" b="1" dirty="0"/>
          </a:p>
          <a:p>
            <a:pPr marL="0" indent="0" algn="just">
              <a:lnSpc>
                <a:spcPct val="114000"/>
              </a:lnSpc>
              <a:buNone/>
              <a:defRPr/>
            </a:pPr>
            <a:r>
              <a:rPr lang="fr-FR" altLang="fr-FR" sz="1600" b="1" dirty="0"/>
              <a:t>Cette trisomie 14 en mosaïque est responsable du tableau clinique que présente votre patient. Elle doit être confirmée par une analyse du caryotype (exigé), FISH (optionnelle).</a:t>
            </a:r>
          </a:p>
          <a:p>
            <a:pPr marL="0" indent="0" algn="just">
              <a:lnSpc>
                <a:spcPct val="114000"/>
              </a:lnSpc>
              <a:buNone/>
              <a:defRPr/>
            </a:pPr>
            <a:endParaRPr lang="fr-FR" altLang="fr-FR" sz="1600" b="1" dirty="0"/>
          </a:p>
          <a:p>
            <a:pPr marL="0" indent="0" algn="just">
              <a:lnSpc>
                <a:spcPct val="114000"/>
              </a:lnSpc>
              <a:buNone/>
              <a:defRPr/>
            </a:pPr>
            <a:r>
              <a:rPr lang="fr-FR" altLang="fr-FR" sz="1600" b="1" dirty="0" smtClean="0"/>
              <a:t>Ce résultat nécessite une </a:t>
            </a:r>
            <a:r>
              <a:rPr lang="fr-FR" altLang="fr-FR" sz="1600" b="1" dirty="0"/>
              <a:t>consultation de </a:t>
            </a:r>
            <a:r>
              <a:rPr lang="fr-FR" altLang="fr-FR" sz="1600" b="1" dirty="0" smtClean="0"/>
              <a:t>génétique.</a:t>
            </a:r>
            <a:endParaRPr lang="fr-FR" altLang="fr-FR" sz="1600" b="1" dirty="0"/>
          </a:p>
        </p:txBody>
      </p:sp>
      <p:sp>
        <p:nvSpPr>
          <p:cNvPr id="6" name="Rectangle à coins arrondis 5"/>
          <p:cNvSpPr/>
          <p:nvPr/>
        </p:nvSpPr>
        <p:spPr>
          <a:xfrm>
            <a:off x="530677" y="1102182"/>
            <a:ext cx="11046280" cy="3689015"/>
          </a:xfrm>
          <a:prstGeom prst="roundRect">
            <a:avLst>
              <a:gd name="adj" fmla="val 670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"/>
          <p:cNvSpPr txBox="1">
            <a:spLocks noChangeArrowheads="1"/>
          </p:cNvSpPr>
          <p:nvPr/>
        </p:nvSpPr>
        <p:spPr bwMode="auto">
          <a:xfrm>
            <a:off x="530676" y="4791198"/>
            <a:ext cx="10980967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fr-FR" altLang="fr-FR" sz="1600" b="1" u="sng" dirty="0">
                <a:latin typeface="+mn-lt"/>
              </a:rPr>
              <a:t>Eléments principaux de la grille de lecture</a:t>
            </a:r>
          </a:p>
          <a:p>
            <a:pPr indent="0">
              <a:spcBef>
                <a:spcPct val="0"/>
              </a:spcBef>
              <a:defRPr/>
            </a:pPr>
            <a:r>
              <a:rPr lang="fr-FR" altLang="fr-FR" sz="1600" dirty="0"/>
              <a:t>Pénalisation si la mosaïque n’est pas suspectée. Valeur cible de la proportion de la mosaïque non évaluée.</a:t>
            </a:r>
          </a:p>
          <a:p>
            <a:pPr indent="0">
              <a:spcBef>
                <a:spcPct val="0"/>
              </a:spcBef>
              <a:defRPr/>
            </a:pPr>
            <a:endParaRPr lang="fr-FR" altLang="fr-FR" sz="1600" dirty="0"/>
          </a:p>
          <a:p>
            <a:pPr indent="0">
              <a:spcBef>
                <a:spcPct val="0"/>
              </a:spcBef>
              <a:defRPr/>
            </a:pPr>
            <a:r>
              <a:rPr lang="fr-FR" altLang="fr-FR" sz="1600" dirty="0"/>
              <a:t>Pas de pénalisation s’il n’y a pas la mention de la classification des CNV (avec ou sans mention du N° de classe)</a:t>
            </a:r>
          </a:p>
          <a:p>
            <a:pPr indent="0">
              <a:spcBef>
                <a:spcPct val="0"/>
              </a:spcBef>
              <a:defRPr/>
            </a:pPr>
            <a:endParaRPr lang="fr-FR" altLang="fr-FR" sz="1600" dirty="0"/>
          </a:p>
          <a:p>
            <a:pPr indent="0">
              <a:spcBef>
                <a:spcPct val="0"/>
              </a:spcBef>
              <a:defRPr/>
            </a:pPr>
            <a:r>
              <a:rPr lang="fr-FR" altLang="fr-FR" sz="1600" dirty="0"/>
              <a:t>Pénalisation si pas de corrélation avec le phénotype</a:t>
            </a:r>
          </a:p>
          <a:p>
            <a:pPr indent="0">
              <a:spcBef>
                <a:spcPct val="0"/>
              </a:spcBef>
              <a:defRPr/>
            </a:pPr>
            <a:endParaRPr lang="fr-FR" altLang="fr-FR" sz="1600" dirty="0"/>
          </a:p>
          <a:p>
            <a:pPr indent="0">
              <a:spcBef>
                <a:spcPct val="0"/>
              </a:spcBef>
              <a:defRPr/>
            </a:pPr>
            <a:r>
              <a:rPr lang="fr-FR" altLang="fr-FR" sz="1600" dirty="0"/>
              <a:t>Pénalisation si le caryotype n’apparaît pas comme technique de vérification nécessaire</a:t>
            </a:r>
          </a:p>
        </p:txBody>
      </p:sp>
      <p:cxnSp>
        <p:nvCxnSpPr>
          <p:cNvPr id="7" name="Connecteur droit 6"/>
          <p:cNvCxnSpPr/>
          <p:nvPr/>
        </p:nvCxnSpPr>
        <p:spPr>
          <a:xfrm>
            <a:off x="0" y="821136"/>
            <a:ext cx="12192000" cy="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626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676" y="159830"/>
            <a:ext cx="10515600" cy="661306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/>
              <a:t>EEQ ACPA postnatal </a:t>
            </a:r>
            <a:r>
              <a:rPr lang="fr-FR" dirty="0" smtClean="0"/>
              <a:t>2023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2340216" y="999508"/>
            <a:ext cx="2193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Répartition des notes</a:t>
            </a:r>
          </a:p>
        </p:txBody>
      </p:sp>
      <p:sp>
        <p:nvSpPr>
          <p:cNvPr id="12" name="ZoneTexte 1"/>
          <p:cNvSpPr txBox="1">
            <a:spLocks noChangeArrowheads="1"/>
          </p:cNvSpPr>
          <p:nvPr/>
        </p:nvSpPr>
        <p:spPr bwMode="auto">
          <a:xfrm>
            <a:off x="530676" y="3963144"/>
            <a:ext cx="10450288" cy="176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fr-FR" altLang="fr-FR" sz="1600" b="1" dirty="0"/>
              <a:t>Commentaires : </a:t>
            </a:r>
          </a:p>
          <a:p>
            <a:r>
              <a:rPr lang="fr-FR" sz="1600" b="1" dirty="0"/>
              <a:t>1 résultat non conforme (Mention EEQ conforme / non conforme précisée les rapports de synthèse)</a:t>
            </a:r>
            <a:endParaRPr lang="fr-FR" sz="1600" dirty="0"/>
          </a:p>
          <a:p>
            <a:r>
              <a:rPr lang="fr-FR" sz="1600" b="1" dirty="0"/>
              <a:t>1 résultat critique</a:t>
            </a:r>
            <a:r>
              <a:rPr lang="fr-FR" sz="1600" dirty="0"/>
              <a:t>, </a:t>
            </a:r>
            <a:r>
              <a:rPr lang="fr-FR" sz="1600" b="1" dirty="0"/>
              <a:t>anomalie non identifiée par 1 </a:t>
            </a:r>
            <a:r>
              <a:rPr lang="fr-FR" sz="1600" b="1" dirty="0" smtClean="0"/>
              <a:t>laboratoire (pas d’élément permettant d’identifier la cause de la non détection)</a:t>
            </a:r>
          </a:p>
          <a:p>
            <a:r>
              <a:rPr lang="fr-FR" altLang="fr-FR" sz="1600" b="1" dirty="0" smtClean="0"/>
              <a:t>2 </a:t>
            </a:r>
            <a:r>
              <a:rPr lang="fr-FR" altLang="fr-FR" sz="1600" b="1" dirty="0"/>
              <a:t>droits de réponse en cours de traitement</a:t>
            </a:r>
          </a:p>
          <a:p>
            <a:pPr marL="0" indent="0">
              <a:buNone/>
            </a:pPr>
            <a:endParaRPr lang="fr-FR" sz="1600" b="1" dirty="0" smtClean="0"/>
          </a:p>
        </p:txBody>
      </p:sp>
      <p:cxnSp>
        <p:nvCxnSpPr>
          <p:cNvPr id="7" name="Connecteur droit 6"/>
          <p:cNvCxnSpPr/>
          <p:nvPr/>
        </p:nvCxnSpPr>
        <p:spPr>
          <a:xfrm>
            <a:off x="0" y="821136"/>
            <a:ext cx="12192000" cy="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969850"/>
              </p:ext>
            </p:extLst>
          </p:nvPr>
        </p:nvGraphicFramePr>
        <p:xfrm>
          <a:off x="6391656" y="1632044"/>
          <a:ext cx="3895344" cy="1520190"/>
        </p:xfrm>
        <a:graphic>
          <a:graphicData uri="http://schemas.openxmlformats.org/drawingml/2006/table">
            <a:tbl>
              <a:tblPr/>
              <a:tblGrid>
                <a:gridCol w="2133972">
                  <a:extLst>
                    <a:ext uri="{9D8B030D-6E8A-4147-A177-3AD203B41FA5}">
                      <a16:colId xmlns:a16="http://schemas.microsoft.com/office/drawing/2014/main" val="1453538707"/>
                    </a:ext>
                  </a:extLst>
                </a:gridCol>
                <a:gridCol w="1761372">
                  <a:extLst>
                    <a:ext uri="{9D8B030D-6E8A-4147-A177-3AD203B41FA5}">
                      <a16:colId xmlns:a16="http://schemas.microsoft.com/office/drawing/2014/main" val="3951238811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Groupe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Moyenne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351739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2012245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552632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8268666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444236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Ensemble des groupes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0614642"/>
                  </a:ext>
                </a:extLst>
              </a:tr>
            </a:tbl>
          </a:graphicData>
        </a:graphic>
      </p:graphicFrame>
      <p:graphicFrame>
        <p:nvGraphicFramePr>
          <p:cNvPr id="8" name="Graphique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3643302"/>
              </p:ext>
            </p:extLst>
          </p:nvPr>
        </p:nvGraphicFramePr>
        <p:xfrm>
          <a:off x="838486" y="1414739"/>
          <a:ext cx="3767984" cy="2502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7781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661306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/>
              <a:t>EEQ ACPA prénatal </a:t>
            </a:r>
            <a:r>
              <a:rPr lang="fr-FR" dirty="0" smtClean="0"/>
              <a:t>2023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8843" y="1195448"/>
            <a:ext cx="6172200" cy="4180113"/>
          </a:xfrm>
        </p:spPr>
        <p:txBody>
          <a:bodyPr>
            <a:noAutofit/>
          </a:bodyPr>
          <a:lstStyle/>
          <a:p>
            <a:pPr marL="0" indent="0">
              <a:buFontTx/>
              <a:buNone/>
            </a:pPr>
            <a:r>
              <a:rPr lang="fr-FR" altLang="fr-FR" sz="1600" b="1" dirty="0" smtClean="0"/>
              <a:t>Patiente de 37 ans. </a:t>
            </a:r>
          </a:p>
          <a:p>
            <a:pPr marL="0" indent="0">
              <a:buFontTx/>
              <a:buNone/>
            </a:pPr>
            <a:r>
              <a:rPr lang="fr-FR" altLang="fr-FR" sz="1600" b="1" dirty="0" smtClean="0"/>
              <a:t>DPNI sans anomalie 13-18-21 à </a:t>
            </a:r>
            <a:r>
              <a:rPr lang="fr-FR" altLang="fr-FR" sz="1600" b="1" dirty="0"/>
              <a:t>13 SA en raison d'un dépistage combiné du 1er trimestre à risque (1/146) </a:t>
            </a:r>
            <a:endParaRPr lang="fr-FR" altLang="fr-FR" sz="1600" b="1" dirty="0" smtClean="0"/>
          </a:p>
          <a:p>
            <a:pPr marL="0" indent="0">
              <a:buFontTx/>
              <a:buNone/>
            </a:pPr>
            <a:r>
              <a:rPr lang="fr-FR" altLang="fr-FR" sz="1600" b="1" dirty="0" smtClean="0"/>
              <a:t>A </a:t>
            </a:r>
            <a:r>
              <a:rPr lang="fr-FR" altLang="fr-FR" sz="1600" b="1" dirty="0"/>
              <a:t>28 SA, </a:t>
            </a:r>
            <a:r>
              <a:rPr lang="fr-FR" altLang="fr-FR" sz="1600" b="1" dirty="0" smtClean="0"/>
              <a:t>amniocentèse en raison de la découverte </a:t>
            </a:r>
            <a:r>
              <a:rPr lang="fr-FR" altLang="fr-FR" sz="1600" b="1" dirty="0"/>
              <a:t>d'un RCIU au 3e percentile </a:t>
            </a:r>
            <a:endParaRPr lang="fr-FR" altLang="fr-FR" sz="1600" b="1" dirty="0" smtClean="0"/>
          </a:p>
          <a:p>
            <a:pPr marL="0" indent="0">
              <a:buFontTx/>
              <a:buNone/>
            </a:pPr>
            <a:r>
              <a:rPr lang="fr-FR" altLang="fr-FR" sz="1600" b="1" dirty="0" smtClean="0"/>
              <a:t>Aucun </a:t>
            </a:r>
            <a:r>
              <a:rPr lang="fr-FR" altLang="fr-FR" sz="1600" b="1" dirty="0"/>
              <a:t>antécédent familial ou </a:t>
            </a:r>
            <a:r>
              <a:rPr lang="fr-FR" altLang="fr-FR" sz="1600" b="1" dirty="0" smtClean="0"/>
              <a:t>personnel. Aucun </a:t>
            </a:r>
            <a:r>
              <a:rPr lang="fr-FR" altLang="fr-FR" sz="1600" b="1" dirty="0"/>
              <a:t>autre évènement notable </a:t>
            </a:r>
            <a:r>
              <a:rPr lang="fr-FR" altLang="fr-FR" sz="1600" b="1" dirty="0" smtClean="0"/>
              <a:t>pendant </a:t>
            </a:r>
            <a:r>
              <a:rPr lang="fr-FR" altLang="fr-FR" sz="1600" b="1" dirty="0"/>
              <a:t>cette grossesse.</a:t>
            </a:r>
          </a:p>
          <a:p>
            <a:pPr marL="0" indent="0">
              <a:buFontTx/>
              <a:buNone/>
            </a:pPr>
            <a:r>
              <a:rPr lang="fr-FR" altLang="fr-FR" sz="1600" b="1" dirty="0"/>
              <a:t>Le </a:t>
            </a:r>
            <a:r>
              <a:rPr lang="fr-FR" altLang="fr-FR" sz="1600" b="1" dirty="0" smtClean="0"/>
              <a:t>fœtus </a:t>
            </a:r>
            <a:r>
              <a:rPr lang="fr-FR" altLang="fr-FR" sz="1600" b="1" dirty="0"/>
              <a:t>est de sexe masculin.</a:t>
            </a:r>
          </a:p>
          <a:p>
            <a:pPr marL="0" indent="0">
              <a:buFontTx/>
              <a:buNone/>
            </a:pPr>
            <a:r>
              <a:rPr lang="fr-FR" altLang="fr-FR" sz="1600" b="1" dirty="0"/>
              <a:t>Le liquide amniotique est reçu en quantité suffisante et non teinté. L'extraction d'ADN est réalisée sur prélèvement natif et une culture cellulaire est réalisée en parallèle.</a:t>
            </a:r>
          </a:p>
          <a:p>
            <a:pPr marL="0" indent="0">
              <a:buFontTx/>
              <a:buNone/>
            </a:pPr>
            <a:r>
              <a:rPr lang="fr-FR" altLang="fr-FR" sz="1600" b="1" dirty="0"/>
              <a:t>Il n'a pas été recherché de contamination par du matériel maternel.</a:t>
            </a:r>
          </a:p>
        </p:txBody>
      </p:sp>
      <p:sp>
        <p:nvSpPr>
          <p:cNvPr id="4" name="Rectangle à coins arrondis 3"/>
          <p:cNvSpPr/>
          <p:nvPr/>
        </p:nvSpPr>
        <p:spPr>
          <a:xfrm>
            <a:off x="416380" y="1045028"/>
            <a:ext cx="6417127" cy="3895343"/>
          </a:xfrm>
          <a:prstGeom prst="roundRect">
            <a:avLst>
              <a:gd name="adj" fmla="val 598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416380" y="5146237"/>
            <a:ext cx="6335485" cy="126546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481695" y="5260540"/>
            <a:ext cx="6270169" cy="781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dirty="0"/>
              <a:t>Devait être détectée : </a:t>
            </a:r>
          </a:p>
          <a:p>
            <a:pPr marL="342900" indent="-342900">
              <a:lnSpc>
                <a:spcPct val="90000"/>
              </a:lnSpc>
              <a:buFontTx/>
              <a:buChar char="-"/>
              <a:defRPr/>
            </a:pPr>
            <a:r>
              <a:rPr lang="fr-FR" sz="1600" b="1" dirty="0"/>
              <a:t>Une délétion interstitielle hétérozygote de 4,5 Mb en 16q23.3q24.2 pathogène</a:t>
            </a:r>
            <a:endParaRPr lang="fr-FR" altLang="fr-FR" sz="1600" b="1" i="1" dirty="0">
              <a:solidFill>
                <a:srgbClr val="FF000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049895" y="5615785"/>
            <a:ext cx="49389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altLang="fr-FR" sz="1600" dirty="0" smtClean="0"/>
              <a:t>      </a:t>
            </a:r>
            <a:r>
              <a:rPr lang="fr-FR" altLang="fr-FR" sz="1600" dirty="0" err="1" smtClean="0"/>
              <a:t>arr</a:t>
            </a:r>
            <a:r>
              <a:rPr lang="fr-FR" altLang="fr-FR" sz="1600" dirty="0" smtClean="0"/>
              <a:t>[GRCh37</a:t>
            </a:r>
            <a:r>
              <a:rPr lang="fr-FR" altLang="fr-FR" sz="1600" dirty="0"/>
              <a:t>] 16q23.3q24.2(82,950,213_87,415,717)x1</a:t>
            </a:r>
          </a:p>
          <a:p>
            <a:r>
              <a:rPr lang="fr-FR" altLang="fr-FR" sz="1600" dirty="0"/>
              <a:t>o</a:t>
            </a:r>
            <a:r>
              <a:rPr lang="fr-FR" altLang="fr-FR" sz="1600" dirty="0" smtClean="0"/>
              <a:t>u </a:t>
            </a:r>
            <a:r>
              <a:rPr lang="fr-FR" altLang="fr-FR" sz="1600" dirty="0" err="1" smtClean="0"/>
              <a:t>arr</a:t>
            </a:r>
            <a:r>
              <a:rPr lang="fr-FR" altLang="fr-FR" sz="1600" dirty="0" smtClean="0"/>
              <a:t>[GRCh37</a:t>
            </a:r>
            <a:r>
              <a:rPr lang="fr-FR" altLang="fr-FR" sz="1600" dirty="0"/>
              <a:t>] 16q23.3q24.2(82950213_87415717)x1</a:t>
            </a:r>
          </a:p>
        </p:txBody>
      </p:sp>
      <p:cxnSp>
        <p:nvCxnSpPr>
          <p:cNvPr id="9" name="Connecteur droit 8"/>
          <p:cNvCxnSpPr/>
          <p:nvPr/>
        </p:nvCxnSpPr>
        <p:spPr>
          <a:xfrm>
            <a:off x="0" y="821136"/>
            <a:ext cx="12192000" cy="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Image 19" descr="2023-05-04 14_00_42-Agilent Genomic Workbench 7.0 - [ CGH ]_ Serie 660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71" r="40619"/>
          <a:stretch/>
        </p:blipFill>
        <p:spPr bwMode="auto">
          <a:xfrm>
            <a:off x="7637928" y="1108346"/>
            <a:ext cx="3926541" cy="4347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9356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676" y="159830"/>
            <a:ext cx="10515600" cy="661306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/>
              <a:t>EEQ ACPA prénatal </a:t>
            </a:r>
            <a:r>
              <a:rPr lang="fr-FR" dirty="0" smtClean="0"/>
              <a:t>2023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57224" y="1253221"/>
            <a:ext cx="10793186" cy="3537976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lnSpc>
                <a:spcPct val="114000"/>
              </a:lnSpc>
              <a:buNone/>
              <a:defRPr/>
            </a:pPr>
            <a:r>
              <a:rPr lang="fr-FR" altLang="fr-FR" sz="1600" b="1" u="sng" dirty="0"/>
              <a:t>Proposition de commentaire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fr-FR" altLang="fr-FR" sz="1600" dirty="0"/>
              <a:t>L'analyse chromosomique par puce ADN (ACPA) met en évidence une délétion interstitielle et hétérozygote de 4,5 Mb sur le bras long d'un chromosome 16 en 16q23.3q24.2.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fr-FR" altLang="fr-FR" sz="1600" dirty="0"/>
              <a:t>Les délétions interstitielles de 16q24.1-q24.2 sont associées à des dysplasies capillaires alvéolaires, des malformations rénales congénitales, des troubles du neurodéveloppement avec déficience intellectuelle et des anomalies congénitales (</a:t>
            </a:r>
            <a:r>
              <a:rPr lang="fr-FR" altLang="fr-FR" sz="1600" dirty="0" err="1"/>
              <a:t>Stankiewicz</a:t>
            </a:r>
            <a:r>
              <a:rPr lang="fr-FR" altLang="fr-FR" sz="1600" dirty="0"/>
              <a:t> et al AJHG 2009, Michelson et al AJMG 2022). Parmi les gènes impliqués et contribuant au phénotype, les variations nucléotidiques ou structurales délétères de </a:t>
            </a:r>
            <a:r>
              <a:rPr lang="fr-FR" altLang="fr-FR" sz="1600" i="1" dirty="0"/>
              <a:t>FOXC2</a:t>
            </a:r>
            <a:r>
              <a:rPr lang="fr-FR" altLang="fr-FR" sz="1600" dirty="0"/>
              <a:t> sont associées au syndrome </a:t>
            </a:r>
            <a:r>
              <a:rPr lang="fr-FR" altLang="fr-FR" sz="1600" dirty="0" err="1"/>
              <a:t>lymphoedème-distichiasis</a:t>
            </a:r>
            <a:r>
              <a:rPr lang="fr-FR" altLang="fr-FR" sz="1600" dirty="0"/>
              <a:t> (</a:t>
            </a:r>
            <a:r>
              <a:rPr lang="fr-FR" altLang="fr-FR" sz="1600" dirty="0" err="1"/>
              <a:t>Lymphedema-Distichiasis</a:t>
            </a:r>
            <a:r>
              <a:rPr lang="fr-FR" altLang="fr-FR" sz="1600" dirty="0"/>
              <a:t> syndrome, LDS ; OMIM # 153400) de transmission autosomique dominante. Le gène </a:t>
            </a:r>
            <a:r>
              <a:rPr lang="fr-FR" altLang="fr-FR" sz="1600" i="1" dirty="0"/>
              <a:t>FOXF1</a:t>
            </a:r>
            <a:r>
              <a:rPr lang="fr-FR" altLang="fr-FR" sz="1600" dirty="0"/>
              <a:t>, également </a:t>
            </a:r>
            <a:r>
              <a:rPr lang="fr-FR" altLang="fr-FR" sz="1600" dirty="0" err="1"/>
              <a:t>délété</a:t>
            </a:r>
            <a:r>
              <a:rPr lang="fr-FR" altLang="fr-FR" sz="1600" dirty="0"/>
              <a:t>, est quant à lui associé à des dysplasies capillaires alvéolaires avec malposition des veines pulmonaires (</a:t>
            </a:r>
            <a:r>
              <a:rPr lang="fr-FR" altLang="fr-FR" sz="1600" i="1" dirty="0" err="1"/>
              <a:t>Alveolar</a:t>
            </a:r>
            <a:r>
              <a:rPr lang="fr-FR" altLang="fr-FR" sz="1600" i="1" dirty="0"/>
              <a:t> </a:t>
            </a:r>
            <a:r>
              <a:rPr lang="fr-FR" altLang="fr-FR" sz="1600" i="1" dirty="0" err="1"/>
              <a:t>capillary</a:t>
            </a:r>
            <a:r>
              <a:rPr lang="fr-FR" altLang="fr-FR" sz="1600" i="1" dirty="0"/>
              <a:t> </a:t>
            </a:r>
            <a:r>
              <a:rPr lang="fr-FR" altLang="fr-FR" sz="1600" i="1" dirty="0" err="1"/>
              <a:t>dysplasia</a:t>
            </a:r>
            <a:r>
              <a:rPr lang="fr-FR" altLang="fr-FR" sz="1600" i="1" dirty="0"/>
              <a:t> </a:t>
            </a:r>
            <a:r>
              <a:rPr lang="fr-FR" altLang="fr-FR" sz="1600" i="1" dirty="0" err="1"/>
              <a:t>with</a:t>
            </a:r>
            <a:r>
              <a:rPr lang="fr-FR" altLang="fr-FR" sz="1600" i="1" dirty="0"/>
              <a:t> </a:t>
            </a:r>
            <a:r>
              <a:rPr lang="fr-FR" altLang="fr-FR" sz="1600" i="1" dirty="0" err="1"/>
              <a:t>misalignment</a:t>
            </a:r>
            <a:r>
              <a:rPr lang="fr-FR" altLang="fr-FR" sz="1600" i="1" dirty="0"/>
              <a:t> of </a:t>
            </a:r>
            <a:r>
              <a:rPr lang="fr-FR" altLang="fr-FR" sz="1600" i="1" dirty="0" err="1"/>
              <a:t>pulmonary</a:t>
            </a:r>
            <a:r>
              <a:rPr lang="fr-FR" altLang="fr-FR" sz="1600" i="1" dirty="0"/>
              <a:t> </a:t>
            </a:r>
            <a:r>
              <a:rPr lang="fr-FR" altLang="fr-FR" sz="1600" i="1" dirty="0" err="1"/>
              <a:t>veins</a:t>
            </a:r>
            <a:r>
              <a:rPr lang="fr-FR" altLang="fr-FR" sz="1600" i="1" dirty="0"/>
              <a:t>, </a:t>
            </a:r>
            <a:r>
              <a:rPr lang="fr-FR" altLang="fr-FR" sz="1600" dirty="0"/>
              <a:t>ACDMPV, OMIM #265380) (</a:t>
            </a:r>
            <a:r>
              <a:rPr lang="fr-FR" altLang="fr-FR" sz="1600" dirty="0" err="1"/>
              <a:t>Stankiewicz</a:t>
            </a:r>
            <a:r>
              <a:rPr lang="fr-FR" altLang="fr-FR" sz="1600" dirty="0"/>
              <a:t> et al AJHG 2029).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fr-FR" altLang="fr-FR" sz="1600" dirty="0"/>
              <a:t>Compte tenu des différentes malformations décrites dans la littérature, un suivi échographique de référence et une présentation en CPDPN selon la demande du couple pourraient être proposés.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fr-FR" altLang="fr-FR" sz="1600" dirty="0"/>
              <a:t>Ainsi, la CGH </a:t>
            </a:r>
            <a:r>
              <a:rPr lang="fr-FR" altLang="fr-FR" sz="1600" dirty="0" err="1"/>
              <a:t>array</a:t>
            </a:r>
            <a:r>
              <a:rPr lang="fr-FR" altLang="fr-FR" sz="1600" dirty="0"/>
              <a:t> a permis d'identifier une délétion interstitielle hétérozygote de 4,46 Mb potentiellement à l'origine du RCIU </a:t>
            </a:r>
            <a:r>
              <a:rPr lang="fr-FR" altLang="fr-FR" sz="1600" dirty="0" err="1"/>
              <a:t>foetal</a:t>
            </a:r>
            <a:r>
              <a:rPr lang="fr-FR" altLang="fr-FR" sz="1600" dirty="0"/>
              <a:t>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fr-FR" altLang="fr-FR" sz="1600" dirty="0"/>
              <a:t>Cette délétion doit être confirmée par technique de FISH.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fr-FR" altLang="fr-FR" sz="1600" dirty="0"/>
              <a:t>Ce résultat </a:t>
            </a:r>
            <a:r>
              <a:rPr lang="fr-FR" altLang="fr-FR" sz="1600" dirty="0" smtClean="0"/>
              <a:t>nécessite une consultation de </a:t>
            </a:r>
            <a:r>
              <a:rPr lang="fr-FR" altLang="fr-FR" sz="1600" dirty="0"/>
              <a:t>génétique. Celle ci permettra notamment de rechercher un remaniement chromosomique parental par technique de FISH et de proposer un conseil génétique adapté</a:t>
            </a:r>
            <a:r>
              <a:rPr lang="fr-FR" altLang="fr-FR" sz="1600" dirty="0" smtClean="0"/>
              <a:t>.</a:t>
            </a:r>
            <a:endParaRPr lang="fr-FR" altLang="fr-FR" sz="1600" dirty="0"/>
          </a:p>
        </p:txBody>
      </p:sp>
      <p:sp>
        <p:nvSpPr>
          <p:cNvPr id="6" name="Rectangle à coins arrondis 5"/>
          <p:cNvSpPr/>
          <p:nvPr/>
        </p:nvSpPr>
        <p:spPr>
          <a:xfrm>
            <a:off x="530677" y="1102182"/>
            <a:ext cx="11046280" cy="3689015"/>
          </a:xfrm>
          <a:prstGeom prst="roundRect">
            <a:avLst>
              <a:gd name="adj" fmla="val 670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"/>
          <p:cNvSpPr txBox="1">
            <a:spLocks noChangeArrowheads="1"/>
          </p:cNvSpPr>
          <p:nvPr/>
        </p:nvSpPr>
        <p:spPr bwMode="auto">
          <a:xfrm>
            <a:off x="530676" y="4791198"/>
            <a:ext cx="10980967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fr-FR" altLang="fr-FR" sz="1600" b="1" u="sng" dirty="0">
                <a:latin typeface="+mn-lt"/>
              </a:rPr>
              <a:t>Eléments principaux de la grille de lecture</a:t>
            </a:r>
          </a:p>
          <a:p>
            <a:pPr>
              <a:spcBef>
                <a:spcPts val="1000"/>
              </a:spcBef>
            </a:pPr>
            <a:r>
              <a:rPr lang="fr-FR" altLang="fr-FR" sz="1600" b="1" dirty="0">
                <a:latin typeface="+mn-lt"/>
              </a:rPr>
              <a:t>Pénalisation s’il n’y a pas à la fois la mention de la classification des CNV (avec ou sans mention du N° de classe) et corrélation avec le phénotype</a:t>
            </a:r>
          </a:p>
          <a:p>
            <a:pPr>
              <a:spcBef>
                <a:spcPts val="1000"/>
              </a:spcBef>
            </a:pPr>
            <a:r>
              <a:rPr lang="fr-FR" altLang="fr-FR" sz="1600" b="1" dirty="0">
                <a:latin typeface="+mn-lt"/>
              </a:rPr>
              <a:t>Pénalisation si la FISH n’apparaît pas comme technique de vérification nécessaire</a:t>
            </a:r>
          </a:p>
          <a:p>
            <a:pPr>
              <a:spcBef>
                <a:spcPts val="1000"/>
              </a:spcBef>
            </a:pPr>
            <a:r>
              <a:rPr lang="fr-FR" altLang="fr-FR" sz="1600" b="1" dirty="0">
                <a:latin typeface="+mn-lt"/>
              </a:rPr>
              <a:t>Pénalisation si pas de demande d’enquête familiale et de conseil génétique</a:t>
            </a:r>
          </a:p>
        </p:txBody>
      </p:sp>
      <p:cxnSp>
        <p:nvCxnSpPr>
          <p:cNvPr id="7" name="Connecteur droit 6"/>
          <p:cNvCxnSpPr/>
          <p:nvPr/>
        </p:nvCxnSpPr>
        <p:spPr>
          <a:xfrm>
            <a:off x="0" y="821136"/>
            <a:ext cx="12192000" cy="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5906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676" y="159830"/>
            <a:ext cx="10515600" cy="661306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/>
              <a:t>EEQ ACPA prénatal </a:t>
            </a:r>
            <a:r>
              <a:rPr lang="fr-FR" dirty="0" smtClean="0"/>
              <a:t>2023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2340216" y="999508"/>
            <a:ext cx="2193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Répartition des notes</a:t>
            </a:r>
          </a:p>
        </p:txBody>
      </p:sp>
      <p:sp>
        <p:nvSpPr>
          <p:cNvPr id="12" name="ZoneTexte 1"/>
          <p:cNvSpPr txBox="1">
            <a:spLocks noChangeArrowheads="1"/>
          </p:cNvSpPr>
          <p:nvPr/>
        </p:nvSpPr>
        <p:spPr bwMode="auto">
          <a:xfrm>
            <a:off x="530676" y="4335932"/>
            <a:ext cx="1045028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fr-FR" altLang="fr-FR" sz="1600" b="1" dirty="0"/>
              <a:t>Commentaires : </a:t>
            </a:r>
          </a:p>
          <a:p>
            <a:pPr>
              <a:spcBef>
                <a:spcPct val="0"/>
              </a:spcBef>
            </a:pPr>
            <a:r>
              <a:rPr lang="fr-FR" altLang="fr-FR" sz="1600" b="1" dirty="0"/>
              <a:t>Pas de résultat non conforme (Mention EEQ conforme précisée les rapports de synthèse)</a:t>
            </a:r>
          </a:p>
          <a:p>
            <a:pPr>
              <a:spcBef>
                <a:spcPct val="0"/>
              </a:spcBef>
            </a:pPr>
            <a:r>
              <a:rPr lang="fr-FR" altLang="fr-FR" sz="1600" b="1" dirty="0"/>
              <a:t>Pas de résultat </a:t>
            </a:r>
            <a:r>
              <a:rPr lang="fr-FR" altLang="fr-FR" sz="1600" b="1" dirty="0" smtClean="0"/>
              <a:t>critique</a:t>
            </a:r>
          </a:p>
          <a:p>
            <a:pPr>
              <a:spcBef>
                <a:spcPct val="0"/>
              </a:spcBef>
            </a:pPr>
            <a:r>
              <a:rPr lang="fr-FR" altLang="fr-FR" sz="1600" b="1" dirty="0" smtClean="0"/>
              <a:t>3 droits de réponse en cours de traitement</a:t>
            </a:r>
            <a:endParaRPr lang="fr-FR" altLang="fr-FR" sz="1600" b="1" dirty="0"/>
          </a:p>
          <a:p>
            <a:pPr marL="0" indent="0">
              <a:spcBef>
                <a:spcPct val="0"/>
              </a:spcBef>
              <a:buNone/>
            </a:pPr>
            <a:endParaRPr lang="fr-FR" altLang="fr-FR" sz="1600" b="1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0" y="821136"/>
            <a:ext cx="12192000" cy="0"/>
          </a:xfrm>
          <a:prstGeom prst="line">
            <a:avLst/>
          </a:prstGeom>
          <a:ln w="381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1452942"/>
              </p:ext>
            </p:extLst>
          </p:nvPr>
        </p:nvGraphicFramePr>
        <p:xfrm>
          <a:off x="7100206" y="1723484"/>
          <a:ext cx="3521529" cy="1337310"/>
        </p:xfrm>
        <a:graphic>
          <a:graphicData uri="http://schemas.openxmlformats.org/drawingml/2006/table">
            <a:tbl>
              <a:tblPr/>
              <a:tblGrid>
                <a:gridCol w="2017026">
                  <a:extLst>
                    <a:ext uri="{9D8B030D-6E8A-4147-A177-3AD203B41FA5}">
                      <a16:colId xmlns:a16="http://schemas.microsoft.com/office/drawing/2014/main" val="1931218135"/>
                    </a:ext>
                  </a:extLst>
                </a:gridCol>
                <a:gridCol w="1504503">
                  <a:extLst>
                    <a:ext uri="{9D8B030D-6E8A-4147-A177-3AD203B41FA5}">
                      <a16:colId xmlns:a16="http://schemas.microsoft.com/office/drawing/2014/main" val="1374823538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Groupe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Moyenne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870574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593258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735060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910928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2226702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Ensemble des groupes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BC2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3476293"/>
                  </a:ext>
                </a:extLst>
              </a:tr>
            </a:tbl>
          </a:graphicData>
        </a:graphic>
      </p:graphicFrame>
      <p:graphicFrame>
        <p:nvGraphicFramePr>
          <p:cNvPr id="8" name="Graphique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5845080"/>
              </p:ext>
            </p:extLst>
          </p:nvPr>
        </p:nvGraphicFramePr>
        <p:xfrm>
          <a:off x="1216476" y="1368840"/>
          <a:ext cx="3935188" cy="24193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675468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>
            <a:extLst>
              <a:ext uri="{FF2B5EF4-FFF2-40B4-BE49-F238E27FC236}">
                <a16:creationId xmlns:a16="http://schemas.microsoft.com/office/drawing/2014/main" id="{F3F1D55B-D44A-1A44-9850-648FF1C93D19}"/>
              </a:ext>
            </a:extLst>
          </p:cNvPr>
          <p:cNvSpPr/>
          <p:nvPr/>
        </p:nvSpPr>
        <p:spPr>
          <a:xfrm>
            <a:off x="940366" y="1011970"/>
            <a:ext cx="10364449" cy="2458387"/>
          </a:xfrm>
          <a:prstGeom prst="roundRect">
            <a:avLst/>
          </a:prstGeom>
          <a:solidFill>
            <a:schemeClr val="accent1">
              <a:alpha val="3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87C2571-A420-C149-985F-486D017E6D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9215" y="1431695"/>
            <a:ext cx="10515600" cy="1603948"/>
          </a:xfrm>
        </p:spPr>
        <p:txBody>
          <a:bodyPr/>
          <a:lstStyle/>
          <a:p>
            <a:pPr marL="0" indent="0" algn="ctr">
              <a:buNone/>
            </a:pPr>
            <a:r>
              <a:rPr lang="fr-FR" dirty="0"/>
              <a:t>Un grand merci à tous les experts et superviseurs</a:t>
            </a:r>
          </a:p>
          <a:p>
            <a:pPr marL="0" indent="0" algn="ctr">
              <a:buNone/>
            </a:pPr>
            <a:endParaRPr lang="fr-FR" dirty="0"/>
          </a:p>
          <a:p>
            <a:pPr marL="0" indent="0" algn="ctr">
              <a:buNone/>
            </a:pPr>
            <a:r>
              <a:rPr lang="fr-FR" dirty="0"/>
              <a:t>Envoyez nous des propositions de cas pour le prochain EEQ !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2541204" y="3868564"/>
            <a:ext cx="267406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u="sng" dirty="0" smtClean="0"/>
              <a:t>Experts</a:t>
            </a:r>
            <a:r>
              <a:rPr lang="fr-FR" b="1" dirty="0" smtClean="0"/>
              <a:t> </a:t>
            </a:r>
          </a:p>
          <a:p>
            <a:pPr algn="ctr"/>
            <a:r>
              <a:rPr lang="fr-FR" b="1" dirty="0" smtClean="0"/>
              <a:t>Sandra </a:t>
            </a:r>
            <a:r>
              <a:rPr lang="fr-FR" b="1" dirty="0" err="1" smtClean="0"/>
              <a:t>Chantot</a:t>
            </a:r>
            <a:r>
              <a:rPr lang="fr-FR" b="1" dirty="0" smtClean="0"/>
              <a:t> </a:t>
            </a:r>
            <a:r>
              <a:rPr lang="fr-FR" b="1" dirty="0" err="1" smtClean="0"/>
              <a:t>Bastaraud</a:t>
            </a:r>
            <a:endParaRPr lang="fr-FR" b="1" dirty="0" smtClean="0"/>
          </a:p>
          <a:p>
            <a:pPr algn="ctr"/>
            <a:r>
              <a:rPr lang="fr-FR" b="1" dirty="0" smtClean="0"/>
              <a:t>Aurélie </a:t>
            </a:r>
            <a:r>
              <a:rPr lang="fr-FR" b="1" dirty="0" err="1" smtClean="0"/>
              <a:t>Coussement</a:t>
            </a:r>
            <a:endParaRPr lang="fr-FR" b="1" dirty="0" smtClean="0"/>
          </a:p>
          <a:p>
            <a:pPr algn="ctr"/>
            <a:r>
              <a:rPr lang="fr-FR" b="1" dirty="0" smtClean="0"/>
              <a:t>Vincent </a:t>
            </a:r>
            <a:r>
              <a:rPr lang="fr-FR" b="1" dirty="0" err="1" smtClean="0"/>
              <a:t>Gatinois</a:t>
            </a:r>
            <a:endParaRPr lang="fr-FR" b="1" dirty="0" smtClean="0"/>
          </a:p>
          <a:p>
            <a:pPr algn="ctr"/>
            <a:r>
              <a:rPr lang="fr-FR" b="1" dirty="0" smtClean="0"/>
              <a:t>Guillaume </a:t>
            </a:r>
            <a:r>
              <a:rPr lang="fr-FR" b="1" dirty="0" err="1" smtClean="0"/>
              <a:t>Jedraszak</a:t>
            </a:r>
            <a:endParaRPr lang="fr-FR" b="1" dirty="0" smtClean="0"/>
          </a:p>
          <a:p>
            <a:pPr algn="ctr"/>
            <a:r>
              <a:rPr lang="fr-FR" b="1" dirty="0" smtClean="0"/>
              <a:t>Erika Launay</a:t>
            </a:r>
          </a:p>
          <a:p>
            <a:pPr algn="ctr"/>
            <a:r>
              <a:rPr lang="fr-FR" b="1" dirty="0" smtClean="0"/>
              <a:t>Eva </a:t>
            </a:r>
            <a:r>
              <a:rPr lang="fr-FR" b="1" dirty="0" err="1" smtClean="0"/>
              <a:t>Pipiras</a:t>
            </a:r>
            <a:endParaRPr lang="fr-FR" b="1" dirty="0" smtClean="0"/>
          </a:p>
          <a:p>
            <a:pPr algn="ctr"/>
            <a:r>
              <a:rPr lang="fr-FR" b="1" dirty="0" smtClean="0"/>
              <a:t>Morgane </a:t>
            </a:r>
            <a:r>
              <a:rPr lang="fr-FR" b="1" dirty="0" err="1" smtClean="0"/>
              <a:t>Plutino</a:t>
            </a:r>
            <a:endParaRPr lang="fr-FR" b="1" dirty="0" smtClean="0"/>
          </a:p>
          <a:p>
            <a:pPr algn="ctr"/>
            <a:r>
              <a:rPr lang="fr-FR" b="1" dirty="0" smtClean="0"/>
              <a:t>Véronique Satre</a:t>
            </a:r>
            <a:endParaRPr lang="fr-FR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6553923" y="3868563"/>
            <a:ext cx="209082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u="sng" dirty="0" smtClean="0"/>
              <a:t>Superviseurs</a:t>
            </a:r>
            <a:r>
              <a:rPr lang="fr-FR" b="1" dirty="0" smtClean="0"/>
              <a:t> </a:t>
            </a:r>
          </a:p>
          <a:p>
            <a:pPr algn="ctr"/>
            <a:r>
              <a:rPr lang="fr-FR" b="1" dirty="0" smtClean="0"/>
              <a:t>Jean Michel Dupont</a:t>
            </a:r>
          </a:p>
          <a:p>
            <a:pPr algn="ctr"/>
            <a:r>
              <a:rPr lang="fr-FR" b="1" dirty="0" smtClean="0"/>
              <a:t>Martine Doco </a:t>
            </a:r>
            <a:r>
              <a:rPr lang="fr-FR" b="1" dirty="0" err="1" smtClean="0"/>
              <a:t>Fenzy</a:t>
            </a:r>
            <a:endParaRPr lang="fr-FR" b="1" dirty="0" smtClean="0"/>
          </a:p>
          <a:p>
            <a:pPr algn="ctr"/>
            <a:r>
              <a:rPr lang="fr-FR" b="1" dirty="0" smtClean="0"/>
              <a:t>Cédric Le </a:t>
            </a:r>
            <a:r>
              <a:rPr lang="fr-FR" b="1" dirty="0" err="1" smtClean="0"/>
              <a:t>Caignec</a:t>
            </a:r>
            <a:endParaRPr lang="fr-FR" b="1" dirty="0" smtClean="0"/>
          </a:p>
          <a:p>
            <a:pPr algn="ctr"/>
            <a:r>
              <a:rPr lang="fr-FR" b="1" dirty="0" smtClean="0"/>
              <a:t>Chantal </a:t>
            </a:r>
            <a:r>
              <a:rPr lang="fr-FR" b="1" dirty="0" err="1" smtClean="0"/>
              <a:t>Missirian</a:t>
            </a:r>
            <a:endParaRPr lang="fr-FR" b="1" dirty="0" smtClean="0"/>
          </a:p>
          <a:p>
            <a:pPr algn="ctr"/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74347952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776</TotalTime>
  <Words>921</Words>
  <Application>Microsoft Office PowerPoint</Application>
  <PresentationFormat>Grand écran</PresentationFormat>
  <Paragraphs>122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Thème Office</vt:lpstr>
      <vt:lpstr>Synthèse des EEQ ACPA 2023</vt:lpstr>
      <vt:lpstr>EEQ ACPA postnatal 2023</vt:lpstr>
      <vt:lpstr>EEQ ACPA postnatal 2023</vt:lpstr>
      <vt:lpstr>EEQ ACPA postnatal 2023</vt:lpstr>
      <vt:lpstr>EEQ ACPA prénatal 2023</vt:lpstr>
      <vt:lpstr>EEQ ACPA prénatal 2023</vt:lpstr>
      <vt:lpstr>EEQ ACPA prénatal 2023</vt:lpstr>
      <vt:lpstr>Présentation PowerPoint</vt:lpstr>
    </vt:vector>
  </TitlesOfParts>
  <Company>CHU de Rouen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Synthèse des EEQ ACPA</dc:title>
  <dc:creator>CHAMBON, Pascal</dc:creator>
  <cp:lastModifiedBy>CHAMBON, Pascal</cp:lastModifiedBy>
  <cp:revision>52</cp:revision>
  <dcterms:created xsi:type="dcterms:W3CDTF">2022-11-25T08:48:12Z</dcterms:created>
  <dcterms:modified xsi:type="dcterms:W3CDTF">2023-11-28T17:21:52Z</dcterms:modified>
</cp:coreProperties>
</file>