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40"/>
  </p:notesMasterIdLst>
  <p:handoutMasterIdLst>
    <p:handoutMasterId r:id="rId41"/>
  </p:handoutMasterIdLst>
  <p:sldIdLst>
    <p:sldId id="256" r:id="rId2"/>
    <p:sldId id="405" r:id="rId3"/>
    <p:sldId id="395" r:id="rId4"/>
    <p:sldId id="338" r:id="rId5"/>
    <p:sldId id="273" r:id="rId6"/>
    <p:sldId id="257" r:id="rId7"/>
    <p:sldId id="410" r:id="rId8"/>
    <p:sldId id="360" r:id="rId9"/>
    <p:sldId id="344" r:id="rId10"/>
    <p:sldId id="345" r:id="rId11"/>
    <p:sldId id="404" r:id="rId12"/>
    <p:sldId id="406" r:id="rId13"/>
    <p:sldId id="408" r:id="rId14"/>
    <p:sldId id="362" r:id="rId15"/>
    <p:sldId id="363" r:id="rId16"/>
    <p:sldId id="366" r:id="rId17"/>
    <p:sldId id="368" r:id="rId18"/>
    <p:sldId id="391" r:id="rId19"/>
    <p:sldId id="407" r:id="rId20"/>
    <p:sldId id="369" r:id="rId21"/>
    <p:sldId id="409" r:id="rId22"/>
    <p:sldId id="372" r:id="rId23"/>
    <p:sldId id="373" r:id="rId24"/>
    <p:sldId id="389" r:id="rId25"/>
    <p:sldId id="375" r:id="rId26"/>
    <p:sldId id="376" r:id="rId27"/>
    <p:sldId id="403" r:id="rId28"/>
    <p:sldId id="402" r:id="rId29"/>
    <p:sldId id="379" r:id="rId30"/>
    <p:sldId id="380" r:id="rId31"/>
    <p:sldId id="398" r:id="rId32"/>
    <p:sldId id="381" r:id="rId33"/>
    <p:sldId id="383" r:id="rId34"/>
    <p:sldId id="384" r:id="rId35"/>
    <p:sldId id="394" r:id="rId36"/>
    <p:sldId id="399" r:id="rId37"/>
    <p:sldId id="400" r:id="rId38"/>
    <p:sldId id="401" r:id="rId39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CAMP MATTHIEU" initials="DM" lastIdx="1" clrIdx="0"/>
  <p:cmAuthor id="2" name="Geneviève Ameye" initials="G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33CC33"/>
    <a:srgbClr val="FF0000"/>
    <a:srgbClr val="FF6600"/>
    <a:srgbClr val="FFCC00"/>
    <a:srgbClr val="FF9933"/>
    <a:srgbClr val="C00000"/>
    <a:srgbClr val="003399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08" y="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klein" userId="ef1f19bc138af3de" providerId="LiveId" clId="{8C65F9A1-C23C-4EB5-B394-2C777EBA2142}"/>
    <pc:docChg chg="undo custSel modSld">
      <pc:chgData name="emilie klein" userId="ef1f19bc138af3de" providerId="LiveId" clId="{8C65F9A1-C23C-4EB5-B394-2C777EBA2142}" dt="2023-01-30T18:42:24.142" v="277" actId="1036"/>
      <pc:docMkLst>
        <pc:docMk/>
      </pc:docMkLst>
      <pc:sldChg chg="addSp modSp mod">
        <pc:chgData name="emilie klein" userId="ef1f19bc138af3de" providerId="LiveId" clId="{8C65F9A1-C23C-4EB5-B394-2C777EBA2142}" dt="2023-01-30T18:24:27.063" v="152" actId="1036"/>
        <pc:sldMkLst>
          <pc:docMk/>
          <pc:sldMk cId="1834972320" sldId="368"/>
        </pc:sldMkLst>
        <pc:picChg chg="add mod">
          <ac:chgData name="emilie klein" userId="ef1f19bc138af3de" providerId="LiveId" clId="{8C65F9A1-C23C-4EB5-B394-2C777EBA2142}" dt="2023-01-30T18:24:27.063" v="152" actId="1036"/>
          <ac:picMkLst>
            <pc:docMk/>
            <pc:sldMk cId="1834972320" sldId="368"/>
            <ac:picMk id="4" creationId="{04017126-B5F5-8996-54DE-BBE176B7CADE}"/>
          </ac:picMkLst>
        </pc:picChg>
      </pc:sldChg>
      <pc:sldChg chg="modSp mod">
        <pc:chgData name="emilie klein" userId="ef1f19bc138af3de" providerId="LiveId" clId="{8C65F9A1-C23C-4EB5-B394-2C777EBA2142}" dt="2023-01-30T18:27:07.630" v="189" actId="313"/>
        <pc:sldMkLst>
          <pc:docMk/>
          <pc:sldMk cId="1467001237" sldId="369"/>
        </pc:sldMkLst>
        <pc:spChg chg="mod">
          <ac:chgData name="emilie klein" userId="ef1f19bc138af3de" providerId="LiveId" clId="{8C65F9A1-C23C-4EB5-B394-2C777EBA2142}" dt="2023-01-30T18:27:07.630" v="189" actId="313"/>
          <ac:spMkLst>
            <pc:docMk/>
            <pc:sldMk cId="1467001237" sldId="369"/>
            <ac:spMk id="3" creationId="{00000000-0000-0000-0000-000000000000}"/>
          </ac:spMkLst>
        </pc:spChg>
      </pc:sldChg>
      <pc:sldChg chg="delSp modSp mod">
        <pc:chgData name="emilie klein" userId="ef1f19bc138af3de" providerId="LiveId" clId="{8C65F9A1-C23C-4EB5-B394-2C777EBA2142}" dt="2023-01-30T18:29:13.672" v="194" actId="478"/>
        <pc:sldMkLst>
          <pc:docMk/>
          <pc:sldMk cId="4278169567" sldId="373"/>
        </pc:sldMkLst>
        <pc:spChg chg="mod">
          <ac:chgData name="emilie klein" userId="ef1f19bc138af3de" providerId="LiveId" clId="{8C65F9A1-C23C-4EB5-B394-2C777EBA2142}" dt="2023-01-30T18:29:09.011" v="193" actId="20577"/>
          <ac:spMkLst>
            <pc:docMk/>
            <pc:sldMk cId="4278169567" sldId="373"/>
            <ac:spMk id="3" creationId="{00000000-0000-0000-0000-000000000000}"/>
          </ac:spMkLst>
        </pc:spChg>
        <pc:spChg chg="del">
          <ac:chgData name="emilie klein" userId="ef1f19bc138af3de" providerId="LiveId" clId="{8C65F9A1-C23C-4EB5-B394-2C777EBA2142}" dt="2023-01-30T18:29:13.672" v="194" actId="478"/>
          <ac:spMkLst>
            <pc:docMk/>
            <pc:sldMk cId="4278169567" sldId="373"/>
            <ac:spMk id="5" creationId="{00000000-0000-0000-0000-000000000000}"/>
          </ac:spMkLst>
        </pc:spChg>
      </pc:sldChg>
      <pc:sldChg chg="modSp mod">
        <pc:chgData name="emilie klein" userId="ef1f19bc138af3de" providerId="LiveId" clId="{8C65F9A1-C23C-4EB5-B394-2C777EBA2142}" dt="2023-01-30T18:42:24.142" v="277" actId="1036"/>
        <pc:sldMkLst>
          <pc:docMk/>
          <pc:sldMk cId="2304367887" sldId="381"/>
        </pc:sldMkLst>
        <pc:spChg chg="mod">
          <ac:chgData name="emilie klein" userId="ef1f19bc138af3de" providerId="LiveId" clId="{8C65F9A1-C23C-4EB5-B394-2C777EBA2142}" dt="2023-01-30T18:42:24.142" v="277" actId="1036"/>
          <ac:spMkLst>
            <pc:docMk/>
            <pc:sldMk cId="2304367887" sldId="381"/>
            <ac:spMk id="3" creationId="{00000000-0000-0000-0000-000000000000}"/>
          </ac:spMkLst>
        </pc:spChg>
      </pc:sldChg>
      <pc:sldChg chg="addSp delSp modSp mod">
        <pc:chgData name="emilie klein" userId="ef1f19bc138af3de" providerId="LiveId" clId="{8C65F9A1-C23C-4EB5-B394-2C777EBA2142}" dt="2023-01-30T18:24:20.675" v="125" actId="1036"/>
        <pc:sldMkLst>
          <pc:docMk/>
          <pc:sldMk cId="2176500110" sldId="391"/>
        </pc:sldMkLst>
        <pc:spChg chg="del">
          <ac:chgData name="emilie klein" userId="ef1f19bc138af3de" providerId="LiveId" clId="{8C65F9A1-C23C-4EB5-B394-2C777EBA2142}" dt="2023-01-30T18:23:57.142" v="27" actId="478"/>
          <ac:spMkLst>
            <pc:docMk/>
            <pc:sldMk cId="2176500110" sldId="391"/>
            <ac:spMk id="4" creationId="{CD1D7AA7-8F8E-4A02-9DC2-01F622A0315C}"/>
          </ac:spMkLst>
        </pc:spChg>
        <pc:spChg chg="mod">
          <ac:chgData name="emilie klein" userId="ef1f19bc138af3de" providerId="LiveId" clId="{8C65F9A1-C23C-4EB5-B394-2C777EBA2142}" dt="2023-01-30T18:24:14.159" v="84" actId="1035"/>
          <ac:spMkLst>
            <pc:docMk/>
            <pc:sldMk cId="2176500110" sldId="391"/>
            <ac:spMk id="6" creationId="{55D53784-44B0-4768-B6BD-E66ABB18C999}"/>
          </ac:spMkLst>
        </pc:spChg>
        <pc:picChg chg="add mod">
          <ac:chgData name="emilie klein" userId="ef1f19bc138af3de" providerId="LiveId" clId="{8C65F9A1-C23C-4EB5-B394-2C777EBA2142}" dt="2023-01-30T18:24:20.675" v="125" actId="1036"/>
          <ac:picMkLst>
            <pc:docMk/>
            <pc:sldMk cId="2176500110" sldId="391"/>
            <ac:picMk id="5" creationId="{67FDED86-67D7-0E4D-656D-E88698752F6B}"/>
          </ac:picMkLst>
        </pc:picChg>
        <pc:picChg chg="del">
          <ac:chgData name="emilie klein" userId="ef1f19bc138af3de" providerId="LiveId" clId="{8C65F9A1-C23C-4EB5-B394-2C777EBA2142}" dt="2023-01-30T18:23:54.250" v="26" actId="21"/>
          <ac:picMkLst>
            <pc:docMk/>
            <pc:sldMk cId="2176500110" sldId="391"/>
            <ac:picMk id="7" creationId="{00000000-0000-0000-0000-000000000000}"/>
          </ac:picMkLst>
        </pc:picChg>
      </pc:sldChg>
      <pc:sldChg chg="modSp mod">
        <pc:chgData name="emilie klein" userId="ef1f19bc138af3de" providerId="LiveId" clId="{8C65F9A1-C23C-4EB5-B394-2C777EBA2142}" dt="2023-01-30T18:39:47.159" v="256" actId="20577"/>
        <pc:sldMkLst>
          <pc:docMk/>
          <pc:sldMk cId="433275393" sldId="398"/>
        </pc:sldMkLst>
        <pc:spChg chg="mod">
          <ac:chgData name="emilie klein" userId="ef1f19bc138af3de" providerId="LiveId" clId="{8C65F9A1-C23C-4EB5-B394-2C777EBA2142}" dt="2023-01-30T18:39:47.159" v="256" actId="20577"/>
          <ac:spMkLst>
            <pc:docMk/>
            <pc:sldMk cId="433275393" sldId="398"/>
            <ac:spMk id="6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dirty="0"/>
              <a:t>Répartition notes EEQ 2022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Feuil1!$C$1</c:f>
              <c:strCache>
                <c:ptCount val="1"/>
                <c:pt idx="0">
                  <c:v>Colonne2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Feuil1!$C$2:$C$22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B7D-49A9-A7FC-FE73DBF39F60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Colonne3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Feuil1!$D$2:$D$22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B7D-49A9-A7FC-FE73DBF39F60}"/>
            </c:ext>
          </c:extLst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Colonne4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Feuil1!$E$2:$E$22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B7D-49A9-A7FC-FE73DBF39F60}"/>
            </c:ext>
          </c:extLst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Colonne5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Feuil1!$F$2:$F$22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B7D-49A9-A7FC-FE73DBF39F60}"/>
            </c:ext>
          </c:extLst>
        </c:ser>
        <c:ser>
          <c:idx val="5"/>
          <c:order val="5"/>
          <c:tx>
            <c:strRef>
              <c:f>Feuil1!$G$1</c:f>
              <c:strCache>
                <c:ptCount val="1"/>
                <c:pt idx="0">
                  <c:v>Colonne6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Feuil1!$G$2:$G$22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B7D-49A9-A7FC-FE73DBF39F60}"/>
            </c:ext>
          </c:extLst>
        </c:ser>
        <c:ser>
          <c:idx val="6"/>
          <c:order val="6"/>
          <c:tx>
            <c:strRef>
              <c:f>Feuil1!$H$1</c:f>
              <c:strCache>
                <c:ptCount val="1"/>
                <c:pt idx="0">
                  <c:v>Colonne7</c:v>
                </c:pt>
              </c:strCache>
            </c:strRef>
          </c:tx>
          <c:spPr>
            <a:solidFill>
              <a:schemeClr val="accent1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Feuil1!$H$2:$H$22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B7D-49A9-A7FC-FE73DBF39F60}"/>
            </c:ext>
          </c:extLst>
        </c:ser>
        <c:ser>
          <c:idx val="7"/>
          <c:order val="7"/>
          <c:tx>
            <c:strRef>
              <c:f>Feuil1!$I$1</c:f>
              <c:strCache>
                <c:ptCount val="1"/>
                <c:pt idx="0">
                  <c:v>Colonne8</c:v>
                </c:pt>
              </c:strCache>
            </c:strRef>
          </c:tx>
          <c:spPr>
            <a:solidFill>
              <a:schemeClr val="accent2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Feuil1!$I$2:$I$22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B7D-49A9-A7FC-FE73DBF39F60}"/>
            </c:ext>
          </c:extLst>
        </c:ser>
        <c:ser>
          <c:idx val="8"/>
          <c:order val="8"/>
          <c:tx>
            <c:strRef>
              <c:f>Feuil1!$J$1</c:f>
              <c:strCache>
                <c:ptCount val="1"/>
                <c:pt idx="0">
                  <c:v>Colonne9</c:v>
                </c:pt>
              </c:strCache>
            </c:strRef>
          </c:tx>
          <c:spPr>
            <a:solidFill>
              <a:schemeClr val="accent3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Feuil1!$J$2:$J$22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B7D-49A9-A7FC-FE73DBF39F60}"/>
            </c:ext>
          </c:extLst>
        </c:ser>
        <c:ser>
          <c:idx val="9"/>
          <c:order val="9"/>
          <c:tx>
            <c:strRef>
              <c:f>Feuil1!$K$1</c:f>
              <c:strCache>
                <c:ptCount val="1"/>
                <c:pt idx="0">
                  <c:v>Colonne10</c:v>
                </c:pt>
              </c:strCache>
            </c:strRef>
          </c:tx>
          <c:spPr>
            <a:solidFill>
              <a:schemeClr val="accent4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Feuil1!$K$2:$K$22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B7D-49A9-A7FC-FE73DBF39F60}"/>
            </c:ext>
          </c:extLst>
        </c:ser>
        <c:ser>
          <c:idx val="10"/>
          <c:order val="10"/>
          <c:tx>
            <c:strRef>
              <c:f>Feuil1!$L$1</c:f>
              <c:strCache>
                <c:ptCount val="1"/>
                <c:pt idx="0">
                  <c:v>Colonne11</c:v>
                </c:pt>
              </c:strCache>
            </c:strRef>
          </c:tx>
          <c:spPr>
            <a:solidFill>
              <a:schemeClr val="accent5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Feuil1!$L$2:$L$22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3B7D-49A9-A7FC-FE73DBF39F60}"/>
            </c:ext>
          </c:extLst>
        </c:ser>
        <c:ser>
          <c:idx val="11"/>
          <c:order val="11"/>
          <c:tx>
            <c:strRef>
              <c:f>Feuil1!$M$1</c:f>
              <c:strCache>
                <c:ptCount val="1"/>
                <c:pt idx="0">
                  <c:v>Colonne12</c:v>
                </c:pt>
              </c:strCache>
            </c:strRef>
          </c:tx>
          <c:spPr>
            <a:solidFill>
              <a:schemeClr val="accent6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Feuil1!$M$2:$M$22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B7D-49A9-A7FC-FE73DBF39F60}"/>
            </c:ext>
          </c:extLst>
        </c:ser>
        <c:ser>
          <c:idx val="13"/>
          <c:order val="12"/>
          <c:tx>
            <c:strRef>
              <c:f>Feuil1!$O$1</c:f>
              <c:strCache>
                <c:ptCount val="1"/>
                <c:pt idx="0">
                  <c:v>Colonne14</c:v>
                </c:pt>
              </c:strCache>
            </c:strRef>
          </c:tx>
          <c:spPr>
            <a:solidFill>
              <a:schemeClr val="accent2">
                <a:lumMod val="80000"/>
                <a:lumOff val="2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Feuil1!$O$2:$O$22</c:f>
              <c:numCache>
                <c:formatCode>General</c:formatCode>
                <c:ptCount val="2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3B7D-49A9-A7FC-FE73DBF39F60}"/>
            </c:ext>
          </c:extLst>
        </c:ser>
        <c:ser>
          <c:idx val="14"/>
          <c:order val="13"/>
          <c:tx>
            <c:strRef>
              <c:f>Feuil1!$P$1</c:f>
              <c:strCache>
                <c:ptCount val="1"/>
                <c:pt idx="0">
                  <c:v>Colonne15</c:v>
                </c:pt>
              </c:strCache>
            </c:strRef>
          </c:tx>
          <c:spPr>
            <a:solidFill>
              <a:schemeClr val="accent3">
                <a:lumMod val="80000"/>
                <a:lumOff val="2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Feuil1!$P$2:$P$22</c:f>
              <c:numCache>
                <c:formatCode>General</c:formatCode>
                <c:ptCount val="21"/>
              </c:numCache>
            </c:numRef>
          </c:val>
          <c:extLst>
            <c:ext xmlns:c16="http://schemas.microsoft.com/office/drawing/2014/chart" uri="{C3380CC4-5D6E-409C-BE32-E72D297353CC}">
              <c16:uniqueId val="{0000000C-3B7D-49A9-A7FC-FE73DBF39F60}"/>
            </c:ext>
          </c:extLst>
        </c:ser>
        <c:ser>
          <c:idx val="15"/>
          <c:order val="14"/>
          <c:tx>
            <c:strRef>
              <c:f>Feuil1!$Q$1</c:f>
              <c:strCache>
                <c:ptCount val="1"/>
                <c:pt idx="0">
                  <c:v>Colonne16</c:v>
                </c:pt>
              </c:strCache>
            </c:strRef>
          </c:tx>
          <c:spPr>
            <a:solidFill>
              <a:schemeClr val="accent4">
                <a:lumMod val="80000"/>
                <a:lumOff val="2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Feuil1!$Q$2:$Q$22</c:f>
              <c:numCache>
                <c:formatCode>General</c:formatCode>
                <c:ptCount val="21"/>
              </c:numCache>
            </c:numRef>
          </c:val>
          <c:extLst>
            <c:ext xmlns:c16="http://schemas.microsoft.com/office/drawing/2014/chart" uri="{C3380CC4-5D6E-409C-BE32-E72D297353CC}">
              <c16:uniqueId val="{0000000D-3B7D-49A9-A7FC-FE73DBF39F60}"/>
            </c:ext>
          </c:extLst>
        </c:ser>
        <c:ser>
          <c:idx val="16"/>
          <c:order val="15"/>
          <c:tx>
            <c:strRef>
              <c:f>Feuil1!$R$1</c:f>
              <c:strCache>
                <c:ptCount val="1"/>
                <c:pt idx="0">
                  <c:v>Colonne17</c:v>
                </c:pt>
              </c:strCache>
            </c:strRef>
          </c:tx>
          <c:spPr>
            <a:solidFill>
              <a:schemeClr val="accent5">
                <a:lumMod val="80000"/>
                <a:lumOff val="2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Feuil1!$R$2:$R$22</c:f>
              <c:numCache>
                <c:formatCode>General</c:formatCode>
                <c:ptCount val="21"/>
              </c:numCache>
            </c:numRef>
          </c:val>
          <c:extLst>
            <c:ext xmlns:c16="http://schemas.microsoft.com/office/drawing/2014/chart" uri="{C3380CC4-5D6E-409C-BE32-E72D297353CC}">
              <c16:uniqueId val="{0000000E-3B7D-49A9-A7FC-FE73DBF39F60}"/>
            </c:ext>
          </c:extLst>
        </c:ser>
        <c:ser>
          <c:idx val="17"/>
          <c:order val="16"/>
          <c:tx>
            <c:strRef>
              <c:f>Feuil1!$S$1</c:f>
              <c:strCache>
                <c:ptCount val="1"/>
                <c:pt idx="0">
                  <c:v>Colonne18</c:v>
                </c:pt>
              </c:strCache>
            </c:strRef>
          </c:tx>
          <c:spPr>
            <a:solidFill>
              <a:schemeClr val="accent6">
                <a:lumMod val="80000"/>
                <a:lumOff val="2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Feuil1!$S$2:$S$22</c:f>
              <c:numCache>
                <c:formatCode>General</c:formatCode>
                <c:ptCount val="21"/>
              </c:numCache>
            </c:numRef>
          </c:val>
          <c:extLst>
            <c:ext xmlns:c16="http://schemas.microsoft.com/office/drawing/2014/chart" uri="{C3380CC4-5D6E-409C-BE32-E72D297353CC}">
              <c16:uniqueId val="{0000000F-3B7D-49A9-A7FC-FE73DBF39F60}"/>
            </c:ext>
          </c:extLst>
        </c:ser>
        <c:ser>
          <c:idx val="18"/>
          <c:order val="17"/>
          <c:tx>
            <c:strRef>
              <c:f>Feuil1!$T$1</c:f>
              <c:strCache>
                <c:ptCount val="1"/>
                <c:pt idx="0">
                  <c:v>Colonne19</c:v>
                </c:pt>
              </c:strCache>
            </c:strRef>
          </c:tx>
          <c:spPr>
            <a:solidFill>
              <a:schemeClr val="accent1">
                <a:lumMod val="8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Feuil1!$T$2:$T$22</c:f>
              <c:numCache>
                <c:formatCode>General</c:formatCode>
                <c:ptCount val="21"/>
              </c:numCache>
            </c:numRef>
          </c:val>
          <c:extLst>
            <c:ext xmlns:c16="http://schemas.microsoft.com/office/drawing/2014/chart" uri="{C3380CC4-5D6E-409C-BE32-E72D297353CC}">
              <c16:uniqueId val="{00000010-3B7D-49A9-A7FC-FE73DBF39F60}"/>
            </c:ext>
          </c:extLst>
        </c:ser>
        <c:ser>
          <c:idx val="19"/>
          <c:order val="18"/>
          <c:tx>
            <c:strRef>
              <c:f>Feuil1!$U$1</c:f>
              <c:strCache>
                <c:ptCount val="1"/>
                <c:pt idx="0">
                  <c:v>Colonne20</c:v>
                </c:pt>
              </c:strCache>
            </c:strRef>
          </c:tx>
          <c:spPr>
            <a:solidFill>
              <a:schemeClr val="accent2">
                <a:lumMod val="8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Feuil1!$U$2:$U$22</c:f>
              <c:numCache>
                <c:formatCode>General</c:formatCode>
                <c:ptCount val="21"/>
              </c:numCache>
            </c:numRef>
          </c:val>
          <c:extLst>
            <c:ext xmlns:c16="http://schemas.microsoft.com/office/drawing/2014/chart" uri="{C3380CC4-5D6E-409C-BE32-E72D297353CC}">
              <c16:uniqueId val="{00000011-3B7D-49A9-A7FC-FE73DBF39F6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44752680"/>
        <c:axId val="344753072"/>
      </c:barChar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Colonne1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Feuil1!$A$2:$A$22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numCache>
            </c:numRef>
          </c:cat>
          <c:val>
            <c:numRef>
              <c:f>Feuil1!$B$2:$B$22</c:f>
              <c:numCache>
                <c:formatCode>General</c:formatCode>
                <c:ptCount val="2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2</c:v>
                </c:pt>
                <c:pt idx="14">
                  <c:v>0</c:v>
                </c:pt>
                <c:pt idx="15">
                  <c:v>4</c:v>
                </c:pt>
                <c:pt idx="16">
                  <c:v>4</c:v>
                </c:pt>
                <c:pt idx="17">
                  <c:v>6</c:v>
                </c:pt>
                <c:pt idx="18">
                  <c:v>13</c:v>
                </c:pt>
                <c:pt idx="19">
                  <c:v>9</c:v>
                </c:pt>
                <c:pt idx="2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3B7D-49A9-A7FC-FE73DBF39F6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44749936"/>
        <c:axId val="344751504"/>
      </c:barChart>
      <c:catAx>
        <c:axId val="344752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44753072"/>
        <c:crosses val="autoZero"/>
        <c:auto val="1"/>
        <c:lblAlgn val="ctr"/>
        <c:lblOffset val="100"/>
        <c:noMultiLvlLbl val="0"/>
      </c:catAx>
      <c:valAx>
        <c:axId val="34475307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44752680"/>
        <c:crosses val="autoZero"/>
        <c:crossBetween val="between"/>
      </c:valAx>
      <c:valAx>
        <c:axId val="344751504"/>
        <c:scaling>
          <c:orientation val="minMax"/>
        </c:scaling>
        <c:delete val="1"/>
        <c:axPos val="r"/>
        <c:numFmt formatCode="General" sourceLinked="1"/>
        <c:majorTickMark val="none"/>
        <c:minorTickMark val="none"/>
        <c:tickLblPos val="nextTo"/>
        <c:crossAx val="344749936"/>
        <c:crosses val="max"/>
        <c:crossBetween val="between"/>
      </c:valAx>
      <c:catAx>
        <c:axId val="3447499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4475150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24650565944881889"/>
          <c:y val="8.1398432492714529E-2"/>
          <c:w val="0.54136368110236222"/>
          <c:h val="0.81204547169995867"/>
        </c:manualLayout>
      </c:layout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Notes EEQ 2022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F03-4BF1-88B9-2959BD7BCF5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F03-4BF1-88B9-2959BD7BCF5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F03-4BF1-88B9-2959BD7BCF5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F03-4BF1-88B9-2959BD7BCF58}"/>
              </c:ext>
            </c:extLst>
          </c:dPt>
          <c:cat>
            <c:strRef>
              <c:f>Feuil1!$A$2:$A$5</c:f>
              <c:strCache>
                <c:ptCount val="4"/>
                <c:pt idx="0">
                  <c:v>Très bon</c:v>
                </c:pt>
                <c:pt idx="1">
                  <c:v>Bon</c:v>
                </c:pt>
                <c:pt idx="2">
                  <c:v>Correct</c:v>
                </c:pt>
                <c:pt idx="3">
                  <c:v>Insuffisant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8</c:v>
                </c:pt>
                <c:pt idx="1">
                  <c:v>19</c:v>
                </c:pt>
                <c:pt idx="2">
                  <c:v>12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F03-4BF1-88B9-2959BD7BCF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5621697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0BF66-BA3A-48FB-B4F2-E636554BE1FF}" type="datetimeFigureOut">
              <a:rPr lang="fr-FR" smtClean="0"/>
              <a:t>22/05/2023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645741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5621697" y="645741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F2F03-0DD9-4359-955E-4134EC764B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6231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4302625" cy="340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1697" y="1"/>
            <a:ext cx="4302625" cy="340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697163" y="509588"/>
            <a:ext cx="4532312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202" y="3228706"/>
            <a:ext cx="7942238" cy="3059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25"/>
            <a:ext cx="4302625" cy="34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1697" y="6456325"/>
            <a:ext cx="4302625" cy="34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29C1BACA-EC0C-49CB-A9B3-EF884A225ED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55025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29F602-4719-4248-A67E-19BADC8F81AB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697163" y="509588"/>
            <a:ext cx="4532312" cy="2549525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altLang="fr-FR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50457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858A26-9886-474C-AA7D-EBD59B81ED36}" type="slidenum">
              <a:rPr lang="fr-FR" altLang="fr-FR"/>
              <a:pPr/>
              <a:t>5</a:t>
            </a:fld>
            <a:endParaRPr lang="fr-FR" altLang="fr-FR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697163" y="509588"/>
            <a:ext cx="4532312" cy="2549525"/>
          </a:xfrm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FR" altLang="fr-FR" b="1">
                <a:ea typeface="ＭＳ Ｐゴシック" pitchFamily="34" charset="-128"/>
              </a:rPr>
              <a:t>Il faut enlever l"</a:t>
            </a:r>
            <a:r>
              <a:rPr lang="fr-FR" altLang="fr-FR">
                <a:solidFill>
                  <a:schemeClr val="bg2"/>
                </a:solidFill>
                <a:ea typeface="ＭＳ Ｐゴシック" pitchFamily="34" charset="-128"/>
              </a:rPr>
              <a:t>Erreur de paramétrage (notation sur 7 au lieu de 5)"</a:t>
            </a:r>
            <a:r>
              <a:rPr lang="fr-FR" altLang="fr-FR" b="1">
                <a:ea typeface="ＭＳ Ｐゴシック" pitchFamily="34" charset="-128"/>
              </a:rPr>
              <a:t>" car il n'y a pas eu d'erreur de notation cette année</a:t>
            </a:r>
          </a:p>
          <a:p>
            <a:pPr eaLnBrk="1" hangingPunct="1"/>
            <a:r>
              <a:rPr lang="fr-FR" altLang="fr-FR" b="1">
                <a:ea typeface="ＭＳ Ｐゴシック" pitchFamily="34" charset="-128"/>
              </a:rPr>
              <a:t>J'ai vérifié les points </a:t>
            </a:r>
          </a:p>
          <a:p>
            <a:pPr eaLnBrk="1" hangingPunct="1"/>
            <a:r>
              <a:rPr lang="fr-FR" altLang="fr-FR" b="1">
                <a:ea typeface="ＭＳ Ｐゴシック" pitchFamily="34" charset="-128"/>
              </a:rPr>
              <a:t>Nath</a:t>
            </a:r>
          </a:p>
        </p:txBody>
      </p:sp>
    </p:spTree>
    <p:extLst>
      <p:ext uri="{BB962C8B-B14F-4D97-AF65-F5344CB8AC3E}">
        <p14:creationId xmlns:p14="http://schemas.microsoft.com/office/powerpoint/2010/main" val="2585225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697163" y="509588"/>
            <a:ext cx="4532312" cy="2549525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fr-FR" altLang="fr-FR">
                <a:ea typeface="ＭＳ Ｐゴシック" pitchFamily="34" charset="-12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13033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C1BACA-EC0C-49CB-A9B3-EF884A225ED4}" type="slidenum">
              <a:rPr lang="fr-FR" altLang="fr-FR" smtClean="0"/>
              <a:pPr>
                <a:defRPr/>
              </a:pPr>
              <a:t>11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04758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C1BACA-EC0C-49CB-A9B3-EF884A225ED4}" type="slidenum">
              <a:rPr lang="fr-FR" altLang="fr-FR" smtClean="0"/>
              <a:pPr>
                <a:defRPr/>
              </a:pPr>
              <a:t>12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9969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3842583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7883413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840332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4959667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6317283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05694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5157151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0052719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6595691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4515247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694948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6178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>
            <a:extLst>
              <a:ext uri="{FF2B5EF4-FFF2-40B4-BE49-F238E27FC236}">
                <a16:creationId xmlns:a16="http://schemas.microsoft.com/office/drawing/2014/main" id="{8E7FB5CE-C049-4C8E-AEF1-C83C4B8ABAE8}"/>
              </a:ext>
            </a:extLst>
          </p:cNvPr>
          <p:cNvSpPr/>
          <p:nvPr/>
        </p:nvSpPr>
        <p:spPr>
          <a:xfrm>
            <a:off x="0" y="0"/>
            <a:ext cx="12192000" cy="270892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127448" y="949917"/>
            <a:ext cx="10363200" cy="1470025"/>
          </a:xfrm>
        </p:spPr>
        <p:txBody>
          <a:bodyPr/>
          <a:lstStyle/>
          <a:p>
            <a:r>
              <a:rPr lang="fr-FR" b="1" dirty="0">
                <a:solidFill>
                  <a:schemeClr val="accent4"/>
                </a:solidFill>
                <a:ea typeface="ＭＳ Ｐゴシック" panose="020B0600070205080204" pitchFamily="34" charset="-128"/>
                <a:cs typeface="Aharoni" panose="02010803020104030203" pitchFamily="2" charset="-79"/>
              </a:rPr>
              <a:t>EEQ Hématologie 2022</a:t>
            </a:r>
            <a:endParaRPr lang="fr-FR" b="1" dirty="0">
              <a:solidFill>
                <a:schemeClr val="accent4"/>
              </a:solidFill>
              <a:cs typeface="Aharoni" panose="02010803020104030203" pitchFamily="2" charset="-79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9376" y="2992303"/>
            <a:ext cx="11233248" cy="1333876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fr-FR" altLang="fr-FR" sz="2800" dirty="0">
                <a:solidFill>
                  <a:schemeClr val="accent2"/>
                </a:solidFill>
                <a:ea typeface="ＭＳ Ｐゴシック" pitchFamily="34" charset="-128"/>
              </a:rPr>
              <a:t>42 inscriptions</a:t>
            </a:r>
            <a:endParaRPr lang="fr-FR" altLang="fr-FR" sz="1800" dirty="0">
              <a:solidFill>
                <a:srgbClr val="003399"/>
              </a:solidFill>
              <a:ea typeface="ＭＳ Ｐゴシック" pitchFamily="34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fr-FR" altLang="fr-FR" sz="2800" dirty="0">
                <a:solidFill>
                  <a:schemeClr val="accent2"/>
                </a:solidFill>
                <a:ea typeface="ＭＳ Ｐゴシック" pitchFamily="34" charset="-128"/>
              </a:rPr>
              <a:t>41 participants (</a:t>
            </a:r>
            <a:r>
              <a:rPr lang="fr-FR" altLang="fr-FR" sz="2800" i="1" dirty="0">
                <a:solidFill>
                  <a:schemeClr val="accent2"/>
                </a:solidFill>
                <a:ea typeface="ＭＳ Ｐゴシック" pitchFamily="34" charset="-128"/>
              </a:rPr>
              <a:t>47 en 2021</a:t>
            </a:r>
            <a:r>
              <a:rPr lang="fr-FR" altLang="fr-FR" sz="2800" dirty="0">
                <a:solidFill>
                  <a:schemeClr val="accent2"/>
                </a:solidFill>
                <a:ea typeface="ＭＳ Ｐゴシック" pitchFamily="34" charset="-128"/>
              </a:rPr>
              <a:t>)(1 centre oubli de date) </a:t>
            </a:r>
          </a:p>
          <a:p>
            <a:pPr eaLnBrk="1" hangingPunct="1">
              <a:lnSpc>
                <a:spcPct val="90000"/>
              </a:lnSpc>
            </a:pPr>
            <a:r>
              <a:rPr lang="fr-FR" altLang="fr-FR" sz="2800" dirty="0">
                <a:solidFill>
                  <a:schemeClr val="accent2"/>
                </a:solidFill>
                <a:ea typeface="ＭＳ Ｐゴシック" pitchFamily="34" charset="-128"/>
              </a:rPr>
              <a:t>sur ~50 labos francophones (82%)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12"/>
          </p:nvPr>
        </p:nvSpPr>
        <p:spPr>
          <a:xfrm>
            <a:off x="9048328" y="6381328"/>
            <a:ext cx="2903016" cy="476250"/>
          </a:xfrm>
        </p:spPr>
        <p:txBody>
          <a:bodyPr/>
          <a:lstStyle/>
          <a:p>
            <a:pPr>
              <a:defRPr/>
            </a:pPr>
            <a:fld id="{FE2923AE-9D31-44DF-8050-DA59817BAA51}" type="slidenum">
              <a:rPr lang="fr-FR" altLang="fr-FR" smtClean="0"/>
              <a:pPr>
                <a:defRPr/>
              </a:pPr>
              <a:t>1</a:t>
            </a:fld>
            <a:endParaRPr lang="fr-FR" altLang="fr-FR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9804821" y="6100715"/>
            <a:ext cx="3419971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fr-FR" altLang="fr-FR" sz="1400" i="1" dirty="0"/>
              <a:t>Visioconférence, GFCH   </a:t>
            </a:r>
          </a:p>
          <a:p>
            <a:pPr eaLnBrk="1" hangingPunct="1">
              <a:spcBef>
                <a:spcPct val="50000"/>
              </a:spcBef>
            </a:pPr>
            <a:r>
              <a:rPr lang="fr-FR" altLang="fr-FR" sz="1400" i="1" dirty="0"/>
              <a:t>1er février 2023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359696" y="4869160"/>
            <a:ext cx="5040560" cy="1383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da-DK" altLang="fr-FR" sz="2000" kern="0" dirty="0">
                <a:ea typeface="ＭＳ Ｐゴシック"/>
              </a:rPr>
              <a:t>Nasséra Abermil</a:t>
            </a:r>
          </a:p>
          <a:p>
            <a:pPr eaLnBrk="1" hangingPunct="1">
              <a:lnSpc>
                <a:spcPct val="80000"/>
              </a:lnSpc>
            </a:pPr>
            <a:r>
              <a:rPr lang="da-DK" altLang="fr-FR" sz="2000" kern="0" dirty="0">
                <a:ea typeface="ＭＳ Ｐゴシック"/>
              </a:rPr>
              <a:t>Nathalie Douet-Guilbert</a:t>
            </a:r>
          </a:p>
          <a:p>
            <a:pPr eaLnBrk="1" hangingPunct="1">
              <a:lnSpc>
                <a:spcPct val="80000"/>
              </a:lnSpc>
            </a:pPr>
            <a:r>
              <a:rPr lang="da-DK" altLang="fr-FR" sz="2000" kern="0" dirty="0">
                <a:ea typeface="ＭＳ Ｐゴシック"/>
              </a:rPr>
              <a:t>Emilie Klein</a:t>
            </a:r>
          </a:p>
          <a:p>
            <a:pPr eaLnBrk="1" hangingPunct="1">
              <a:lnSpc>
                <a:spcPct val="80000"/>
              </a:lnSpc>
            </a:pPr>
            <a:r>
              <a:rPr lang="da-DK" altLang="fr-FR" sz="2000" kern="0" dirty="0">
                <a:ea typeface="ＭＳ Ｐゴシック"/>
              </a:rPr>
              <a:t>Steven Richebourg</a:t>
            </a:r>
          </a:p>
          <a:p>
            <a:pPr>
              <a:lnSpc>
                <a:spcPct val="80000"/>
              </a:lnSpc>
            </a:pPr>
            <a:r>
              <a:rPr lang="da-DK" altLang="fr-FR" sz="2000" kern="0" dirty="0">
                <a:ea typeface="ＭＳ Ｐゴシック"/>
              </a:rPr>
              <a:t>Isabelle </a:t>
            </a:r>
            <a:r>
              <a:rPr lang="da-DK" altLang="fr-FR" sz="2000" kern="0" dirty="0" err="1">
                <a:ea typeface="ＭＳ Ｐゴシック"/>
              </a:rPr>
              <a:t>Luquet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-329938"/>
            <a:ext cx="10515600" cy="1325563"/>
          </a:xfrm>
        </p:spPr>
        <p:txBody>
          <a:bodyPr/>
          <a:lstStyle/>
          <a:p>
            <a:r>
              <a:rPr lang="fr-FR" b="1" dirty="0">
                <a:solidFill>
                  <a:schemeClr val="accent2"/>
                </a:solidFill>
                <a:ea typeface="ＭＳ Ｐゴシック" pitchFamily="34" charset="-128"/>
              </a:rPr>
              <a:t>Cas clinique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77565" y="596113"/>
            <a:ext cx="10515600" cy="6125362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400" dirty="0"/>
              <a:t>Femme de 68 ans, exploration d’une thrombopénie persistante (cancer du sein il y a un an). </a:t>
            </a:r>
          </a:p>
          <a:p>
            <a:r>
              <a:rPr lang="fr-FR" sz="2400" b="1" dirty="0">
                <a:solidFill>
                  <a:schemeClr val="accent1"/>
                </a:solidFill>
              </a:rPr>
              <a:t>NFS </a:t>
            </a:r>
            <a:endParaRPr lang="fr-FR" sz="2400" dirty="0">
              <a:solidFill>
                <a:schemeClr val="accent1"/>
              </a:solidFill>
            </a:endParaRPr>
          </a:p>
          <a:p>
            <a:pPr lvl="1"/>
            <a:r>
              <a:rPr lang="en-US" sz="1400" dirty="0"/>
              <a:t>GB: 3.57 G/L, </a:t>
            </a:r>
            <a:r>
              <a:rPr lang="en-US" sz="1400" dirty="0" err="1"/>
              <a:t>Hb</a:t>
            </a:r>
            <a:r>
              <a:rPr lang="en-US" sz="1400" dirty="0"/>
              <a:t> : 11.7 g/</a:t>
            </a:r>
            <a:r>
              <a:rPr lang="en-US" sz="1400" dirty="0" err="1"/>
              <a:t>dL</a:t>
            </a:r>
            <a:r>
              <a:rPr lang="en-US" sz="1400" dirty="0"/>
              <a:t>, VGM: 97.5 </a:t>
            </a:r>
            <a:r>
              <a:rPr lang="en-US" sz="1400" dirty="0" err="1"/>
              <a:t>fL</a:t>
            </a:r>
            <a:r>
              <a:rPr lang="en-US" sz="1400" dirty="0"/>
              <a:t>, </a:t>
            </a:r>
            <a:r>
              <a:rPr lang="en-US" sz="1400" dirty="0" err="1"/>
              <a:t>Plq</a:t>
            </a:r>
            <a:r>
              <a:rPr lang="en-US" sz="1400" dirty="0"/>
              <a:t>: 58 G/L</a:t>
            </a:r>
            <a:endParaRPr lang="fr-FR" sz="1400" dirty="0"/>
          </a:p>
          <a:p>
            <a:pPr lvl="1"/>
            <a:r>
              <a:rPr lang="en-US" sz="1400" dirty="0"/>
              <a:t>PNN: 2,5 G/L, PNE : 0 G/L, PNB : 0 G/L,  lymphocytes: 1 G/L , monocytes: 0 G/L ,  </a:t>
            </a:r>
            <a:r>
              <a:rPr lang="en-US" sz="1400" dirty="0" err="1"/>
              <a:t>Métamyélocytes</a:t>
            </a:r>
            <a:r>
              <a:rPr lang="en-US" sz="1400" dirty="0"/>
              <a:t> </a:t>
            </a:r>
            <a:r>
              <a:rPr lang="en-US" sz="1400" dirty="0" err="1"/>
              <a:t>neutrophiles</a:t>
            </a:r>
            <a:r>
              <a:rPr lang="en-US" sz="1400" dirty="0"/>
              <a:t> : 1%, </a:t>
            </a:r>
            <a:r>
              <a:rPr lang="en-US" sz="1400" dirty="0" err="1"/>
              <a:t>blastes</a:t>
            </a:r>
            <a:r>
              <a:rPr lang="en-US" sz="1400" dirty="0"/>
              <a:t>: 1%</a:t>
            </a:r>
            <a:endParaRPr lang="fr-FR" sz="1400" dirty="0"/>
          </a:p>
          <a:p>
            <a:r>
              <a:rPr lang="fr-FR" sz="2400" b="1" dirty="0">
                <a:solidFill>
                  <a:schemeClr val="accent1"/>
                </a:solidFill>
              </a:rPr>
              <a:t>Myélogramme </a:t>
            </a:r>
            <a:r>
              <a:rPr lang="fr-FR" sz="2400" dirty="0">
                <a:solidFill>
                  <a:schemeClr val="accent1"/>
                </a:solidFill>
              </a:rPr>
              <a:t>  </a:t>
            </a:r>
          </a:p>
          <a:p>
            <a:pPr lvl="1"/>
            <a:r>
              <a:rPr lang="fr-FR" sz="1400" dirty="0"/>
              <a:t>Densité cellulaire grade 3, présence de mégacaryocytes.</a:t>
            </a:r>
          </a:p>
          <a:p>
            <a:pPr lvl="1"/>
            <a:r>
              <a:rPr lang="fr-FR" sz="1400" dirty="0"/>
              <a:t>Lignée </a:t>
            </a:r>
            <a:r>
              <a:rPr lang="fr-FR" sz="1400" dirty="0" err="1"/>
              <a:t>érythroblastique</a:t>
            </a:r>
            <a:r>
              <a:rPr lang="fr-FR" sz="1400" dirty="0"/>
              <a:t> = 21%, lignée granuleuse neutrophile : 35%, lignée granuleuse éosinophile : 2%, lignée granuleuse basophile : 1%, lymphocytes : 6%, monocytes : 10%, blastes : 25%,                    </a:t>
            </a:r>
          </a:p>
          <a:p>
            <a:pPr lvl="1"/>
            <a:r>
              <a:rPr lang="fr-FR" sz="1400" u="sng" dirty="0"/>
              <a:t>Commentaire</a:t>
            </a:r>
            <a:r>
              <a:rPr lang="fr-FR" sz="1400" dirty="0"/>
              <a:t>s : moelle riche. Les 3 lignées myéloïdes sont bien représentées.</a:t>
            </a:r>
          </a:p>
          <a:p>
            <a:pPr lvl="1"/>
            <a:r>
              <a:rPr lang="fr-FR" sz="1400" dirty="0"/>
              <a:t>Présence d’un excès de blastes myéloïdes estimé à 25% des cellules (taille petite à moyenne, noyau régulier, souvent </a:t>
            </a:r>
            <a:r>
              <a:rPr lang="fr-FR" sz="1400" dirty="0" err="1"/>
              <a:t>nucléolé</a:t>
            </a:r>
            <a:r>
              <a:rPr lang="fr-FR" sz="1400" dirty="0"/>
              <a:t>, cytoplasme basophile souvent granuleux), associé à un excès de monocytes (10%)</a:t>
            </a:r>
          </a:p>
          <a:p>
            <a:pPr lvl="1"/>
            <a:r>
              <a:rPr lang="fr-FR" sz="1400" u="sng" dirty="0"/>
              <a:t>Conclusion</a:t>
            </a:r>
            <a:r>
              <a:rPr lang="fr-FR" sz="1400" dirty="0"/>
              <a:t> : aspect cytologique en faveur d’une leucémie aiguë myéloïde avec contingent </a:t>
            </a:r>
            <a:r>
              <a:rPr lang="fr-FR" sz="1400" dirty="0" err="1"/>
              <a:t>monocytaire</a:t>
            </a:r>
            <a:r>
              <a:rPr lang="fr-FR" sz="1400" dirty="0"/>
              <a:t>, LAM secondaire dans ce contexte.</a:t>
            </a:r>
            <a:endParaRPr lang="fr-FR" sz="1400" dirty="0">
              <a:solidFill>
                <a:schemeClr val="accent1"/>
              </a:solidFill>
            </a:endParaRPr>
          </a:p>
          <a:p>
            <a:r>
              <a:rPr lang="fr-FR" sz="2400" b="1" dirty="0" err="1">
                <a:solidFill>
                  <a:schemeClr val="accent1"/>
                </a:solidFill>
              </a:rPr>
              <a:t>Immunophénotypage</a:t>
            </a:r>
            <a:r>
              <a:rPr lang="fr-FR" sz="2400" b="1" dirty="0">
                <a:solidFill>
                  <a:schemeClr val="accent1"/>
                </a:solidFill>
              </a:rPr>
              <a:t> sur moelle: </a:t>
            </a:r>
          </a:p>
          <a:p>
            <a:pPr lvl="1"/>
            <a:r>
              <a:rPr lang="fr-FR" sz="1400" dirty="0"/>
              <a:t>CD34 : 1%, CD13 : 10%, HLA-DR : 100%, CD36 : 19%, CD56 : 10%, CD64: 100%, CD41 : 1%, CD71 : 34%, CD19 : 0%, CD10 : 0%, CD7 : 1%, CD5 : 0%, CD4 : 96%, MPO Intra : ininterprétable</a:t>
            </a:r>
          </a:p>
          <a:p>
            <a:pPr lvl="1"/>
            <a:r>
              <a:rPr lang="fr-FR" sz="1400" dirty="0"/>
              <a:t> Conclusion : présence d’une population CD45+ d’intensité modérée, de grande « taille » et de « structure » complexe, CD34-, CD33/HLADR+, CD38+, CD13/CD117/CD56-, positives pour les marqueurs </a:t>
            </a:r>
            <a:r>
              <a:rPr lang="fr-FR" sz="1400" dirty="0" err="1"/>
              <a:t>monocytaires</a:t>
            </a:r>
            <a:r>
              <a:rPr lang="fr-FR" sz="1400" dirty="0"/>
              <a:t> immatures et représentant 38% des cellules totales.</a:t>
            </a:r>
          </a:p>
          <a:p>
            <a:pPr lvl="1"/>
            <a:r>
              <a:rPr lang="fr-FR" sz="1400" dirty="0"/>
              <a:t>Phénotype compatible avec une leucémie aiguë monoblastique secondaire</a:t>
            </a:r>
            <a:endParaRPr lang="fr-FR" sz="1400" b="1" dirty="0">
              <a:solidFill>
                <a:schemeClr val="accent1"/>
              </a:solidFill>
            </a:endParaRPr>
          </a:p>
          <a:p>
            <a:r>
              <a:rPr lang="fr-FR" sz="2400" b="1" dirty="0">
                <a:solidFill>
                  <a:schemeClr val="accent1"/>
                </a:solidFill>
              </a:rPr>
              <a:t>Cytogénétique: </a:t>
            </a:r>
            <a:r>
              <a:rPr lang="fr-FR" sz="1400" dirty="0"/>
              <a:t> moelle en culture 24h avec synchronisation ; dénaturation en RHG et GTL</a:t>
            </a:r>
          </a:p>
          <a:p>
            <a:endParaRPr lang="fr-FR" sz="14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2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2250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AB5D27-2369-4F59-8DA7-7D00CF0B52A7}" type="slidenum">
              <a:rPr lang="fr-FR" altLang="fr-FR" smtClean="0"/>
              <a:pPr>
                <a:defRPr/>
              </a:pPr>
              <a:t>3</a:t>
            </a:fld>
            <a:endParaRPr lang="fr-FR" altLang="fr-FR"/>
          </a:p>
        </p:txBody>
      </p:sp>
      <p:sp>
        <p:nvSpPr>
          <p:cNvPr id="12" name="Pijl: omlaag 6">
            <a:extLst>
              <a:ext uri="{FF2B5EF4-FFF2-40B4-BE49-F238E27FC236}">
                <a16:creationId xmlns:a16="http://schemas.microsoft.com/office/drawing/2014/main" id="{A33C425C-024A-44DA-9E17-55EF48DD62F2}"/>
              </a:ext>
            </a:extLst>
          </p:cNvPr>
          <p:cNvSpPr/>
          <p:nvPr/>
        </p:nvSpPr>
        <p:spPr>
          <a:xfrm rot="5400000">
            <a:off x="3666931" y="4718334"/>
            <a:ext cx="288032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nl-BE"/>
          </a:p>
        </p:txBody>
      </p:sp>
      <p:sp>
        <p:nvSpPr>
          <p:cNvPr id="18" name="Titre 1">
            <a:extLst>
              <a:ext uri="{FF2B5EF4-FFF2-40B4-BE49-F238E27FC236}">
                <a16:creationId xmlns:a16="http://schemas.microsoft.com/office/drawing/2014/main" id="{3F80E5C7-6762-4DA4-B9D8-3ADD42BAF85F}"/>
              </a:ext>
            </a:extLst>
          </p:cNvPr>
          <p:cNvSpPr>
            <a:spLocks noGrp="1"/>
          </p:cNvSpPr>
          <p:nvPr/>
        </p:nvSpPr>
        <p:spPr>
          <a:xfrm>
            <a:off x="483516" y="99169"/>
            <a:ext cx="10515600" cy="13255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Mitose R</a:t>
            </a:r>
          </a:p>
        </p:txBody>
      </p:sp>
      <p:grpSp>
        <p:nvGrpSpPr>
          <p:cNvPr id="4" name="Groupe 3"/>
          <p:cNvGrpSpPr/>
          <p:nvPr/>
        </p:nvGrpSpPr>
        <p:grpSpPr>
          <a:xfrm>
            <a:off x="2754324" y="600757"/>
            <a:ext cx="6940732" cy="5721532"/>
            <a:chOff x="2754324" y="1038907"/>
            <a:chExt cx="6940732" cy="5721532"/>
          </a:xfrm>
        </p:grpSpPr>
        <p:pic>
          <p:nvPicPr>
            <p:cNvPr id="2" name="Image 1"/>
            <p:cNvPicPr>
              <a:picLocks noChangeAspect="1"/>
            </p:cNvPicPr>
            <p:nvPr/>
          </p:nvPicPr>
          <p:blipFill rotWithShape="1">
            <a:blip r:embed="rId2"/>
            <a:srcRect l="21571" t="8508" r="21500" b="8063"/>
            <a:stretch/>
          </p:blipFill>
          <p:spPr>
            <a:xfrm>
              <a:off x="2754324" y="1038907"/>
              <a:ext cx="6940732" cy="5721532"/>
            </a:xfrm>
            <a:prstGeom prst="rect">
              <a:avLst/>
            </a:prstGeom>
          </p:spPr>
        </p:pic>
        <p:sp>
          <p:nvSpPr>
            <p:cNvPr id="11" name="Pijl: omlaag 5">
              <a:extLst>
                <a:ext uri="{FF2B5EF4-FFF2-40B4-BE49-F238E27FC236}">
                  <a16:creationId xmlns:a16="http://schemas.microsoft.com/office/drawing/2014/main" id="{49948C29-1AF5-4764-93D3-5D6468784201}"/>
                </a:ext>
              </a:extLst>
            </p:cNvPr>
            <p:cNvSpPr/>
            <p:nvPr/>
          </p:nvSpPr>
          <p:spPr>
            <a:xfrm>
              <a:off x="8097015" y="2983226"/>
              <a:ext cx="288032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nl-BE"/>
            </a:p>
          </p:txBody>
        </p:sp>
      </p:grpSp>
    </p:spTree>
    <p:extLst>
      <p:ext uri="{BB962C8B-B14F-4D97-AF65-F5344CB8AC3E}">
        <p14:creationId xmlns:p14="http://schemas.microsoft.com/office/powerpoint/2010/main" val="2593772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838200" y="105558"/>
            <a:ext cx="105156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/>
          <a:lstStyle/>
          <a:p>
            <a:r>
              <a:rPr lang="fr-FR"/>
              <a:t>Mitose G</a:t>
            </a: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AB5D27-2369-4F59-8DA7-7D00CF0B52A7}" type="slidenum">
              <a:rPr lang="fr-FR" altLang="fr-FR" smtClean="0"/>
              <a:pPr>
                <a:defRPr/>
              </a:pPr>
              <a:t>4</a:t>
            </a:fld>
            <a:endParaRPr lang="fr-FR" altLang="fr-FR"/>
          </a:p>
        </p:txBody>
      </p:sp>
      <p:grpSp>
        <p:nvGrpSpPr>
          <p:cNvPr id="4" name="Groupe 3"/>
          <p:cNvGrpSpPr/>
          <p:nvPr/>
        </p:nvGrpSpPr>
        <p:grpSpPr>
          <a:xfrm>
            <a:off x="2478882" y="1158240"/>
            <a:ext cx="7503318" cy="5261610"/>
            <a:chOff x="2478882" y="1396365"/>
            <a:chExt cx="7503318" cy="5261610"/>
          </a:xfrm>
        </p:grpSpPr>
        <p:pic>
          <p:nvPicPr>
            <p:cNvPr id="2" name="Image 1"/>
            <p:cNvPicPr>
              <a:picLocks noChangeAspect="1"/>
            </p:cNvPicPr>
            <p:nvPr/>
          </p:nvPicPr>
          <p:blipFill rotWithShape="1">
            <a:blip r:embed="rId2"/>
            <a:srcRect t="3343" b="15751"/>
            <a:stretch/>
          </p:blipFill>
          <p:spPr>
            <a:xfrm>
              <a:off x="2478882" y="1396365"/>
              <a:ext cx="7503318" cy="5261610"/>
            </a:xfrm>
            <a:prstGeom prst="rect">
              <a:avLst/>
            </a:prstGeom>
          </p:spPr>
        </p:pic>
        <p:sp>
          <p:nvSpPr>
            <p:cNvPr id="24" name="Pijl: omlaag 10">
              <a:extLst>
                <a:ext uri="{FF2B5EF4-FFF2-40B4-BE49-F238E27FC236}">
                  <a16:creationId xmlns:a16="http://schemas.microsoft.com/office/drawing/2014/main" id="{1E0ED5E8-320D-47A2-80EF-9A445529EFC1}"/>
                </a:ext>
              </a:extLst>
            </p:cNvPr>
            <p:cNvSpPr/>
            <p:nvPr/>
          </p:nvSpPr>
          <p:spPr>
            <a:xfrm>
              <a:off x="8322568" y="3212983"/>
              <a:ext cx="288032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nl-BE"/>
            </a:p>
          </p:txBody>
        </p:sp>
      </p:grpSp>
    </p:spTree>
    <p:extLst>
      <p:ext uri="{BB962C8B-B14F-4D97-AF65-F5344CB8AC3E}">
        <p14:creationId xmlns:p14="http://schemas.microsoft.com/office/powerpoint/2010/main" val="1733918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fr-FR" sz="4000" b="1" dirty="0">
                <a:solidFill>
                  <a:schemeClr val="accent2"/>
                </a:solidFill>
                <a:ea typeface="ＭＳ Ｐゴシック" pitchFamily="34" charset="-128"/>
              </a:rPr>
              <a:t>Grille de notation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271464" y="1484784"/>
            <a:ext cx="10310936" cy="445963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356870" indent="-356870"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2400" dirty="0">
                <a:ea typeface="ＭＳ Ｐゴシック" panose="020B0600070205080204" pitchFamily="34" charset="-128"/>
              </a:rPr>
              <a:t>		</a:t>
            </a:r>
            <a:r>
              <a:rPr lang="fr-FR" altLang="fr-FR" sz="2400" u="sng" dirty="0">
                <a:ea typeface="ＭＳ Ｐゴシック" panose="020B0600070205080204" pitchFamily="34" charset="-128"/>
              </a:rPr>
              <a:t>Points sur 20 </a:t>
            </a:r>
            <a:r>
              <a:rPr lang="fr-FR" altLang="fr-FR" sz="2400" u="sng" dirty="0" smtClean="0">
                <a:ea typeface="ＭＳ Ｐゴシック" panose="020B0600070205080204" pitchFamily="34" charset="-128"/>
              </a:rPr>
              <a:t>:</a:t>
            </a:r>
          </a:p>
          <a:p>
            <a:pPr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2400" dirty="0">
                <a:ea typeface="ＭＳ Ｐゴシック" panose="020B0600070205080204" pitchFamily="34" charset="-128"/>
              </a:rPr>
              <a:t>Partie analytique	</a:t>
            </a:r>
            <a:r>
              <a:rPr lang="fr-FR" altLang="fr-FR" sz="1800" b="1" dirty="0">
                <a:solidFill>
                  <a:schemeClr val="accent6"/>
                </a:solidFill>
                <a:ea typeface="ＭＳ Ｐゴシック" panose="020B0600070205080204" pitchFamily="34" charset="-128"/>
              </a:rPr>
              <a:t>5,00</a:t>
            </a:r>
            <a:endParaRPr lang="fr-FR" altLang="fr-FR" sz="1800" dirty="0">
              <a:solidFill>
                <a:schemeClr val="accent6"/>
              </a:solidFill>
              <a:ea typeface="ＭＳ Ｐゴシック" panose="020B0600070205080204" pitchFamily="34" charset="-128"/>
            </a:endParaRPr>
          </a:p>
          <a:p>
            <a:pPr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2400" dirty="0">
                <a:ea typeface="ＭＳ Ｐゴシック" panose="020B0600070205080204" pitchFamily="34" charset="-128"/>
              </a:rPr>
              <a:t>	</a:t>
            </a:r>
            <a:r>
              <a:rPr lang="fr-FR" altLang="fr-FR" sz="1800" dirty="0">
                <a:ea typeface="ＭＳ Ｐゴシック" panose="020B0600070205080204" pitchFamily="34" charset="-128"/>
              </a:rPr>
              <a:t>détection de </a:t>
            </a:r>
            <a:r>
              <a:rPr lang="fr-FR" altLang="fr-FR" sz="1800" dirty="0" smtClean="0">
                <a:ea typeface="ＭＳ Ｐゴシック" panose="020B0600070205080204" pitchFamily="34" charset="-128"/>
              </a:rPr>
              <a:t>l’anomalie</a:t>
            </a:r>
            <a:endParaRPr lang="fr-FR" sz="1800" dirty="0"/>
          </a:p>
          <a:p>
            <a:pPr marL="356870" indent="-356870"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2400" dirty="0">
                <a:ea typeface="ＭＳ Ｐゴシック" panose="020B0600070205080204" pitchFamily="34" charset="-128"/>
              </a:rPr>
              <a:t>Partie FISH	</a:t>
            </a:r>
            <a:r>
              <a:rPr lang="fr-FR" altLang="fr-FR" sz="1800" b="1" dirty="0">
                <a:solidFill>
                  <a:schemeClr val="accent6"/>
                </a:solidFill>
                <a:ea typeface="ＭＳ Ｐゴシック" panose="020B0600070205080204" pitchFamily="34" charset="-128"/>
              </a:rPr>
              <a:t>2,00</a:t>
            </a:r>
            <a:endParaRPr lang="fr-FR" altLang="fr-FR" sz="1800" dirty="0">
              <a:ea typeface="ＭＳ Ｐゴシック" panose="020B0600070205080204" pitchFamily="34" charset="-128"/>
            </a:endParaRPr>
          </a:p>
          <a:p>
            <a:pPr marL="356870" indent="-356870"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1800" dirty="0">
                <a:ea typeface="ＭＳ Ｐゴシック" panose="020B0600070205080204" pitchFamily="34" charset="-128"/>
              </a:rPr>
              <a:t>	Choix de la sonde (1 point) et justification de la FISH (1 point)</a:t>
            </a:r>
          </a:p>
          <a:p>
            <a:pPr marL="356870" indent="-356870"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1800" dirty="0">
                <a:ea typeface="ＭＳ Ｐゴシック" panose="020B0600070205080204" pitchFamily="34" charset="-128"/>
              </a:rPr>
              <a:t>	malus si FISH KMT2A non choisie (-0,5 point)</a:t>
            </a:r>
            <a:endParaRPr lang="fr-FR" altLang="fr-FR" sz="1800" dirty="0">
              <a:ea typeface="ＭＳ Ｐゴシック" panose="020B0600070205080204" pitchFamily="34" charset="-128"/>
              <a:cs typeface="Calibri" panose="020F0502020204030204"/>
            </a:endParaRPr>
          </a:p>
          <a:p>
            <a:pPr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2400" dirty="0">
                <a:ea typeface="ＭＳ Ｐゴシック" panose="020B0600070205080204" pitchFamily="34" charset="-128"/>
              </a:rPr>
              <a:t>Partie descriptive	</a:t>
            </a:r>
            <a:r>
              <a:rPr lang="fr-FR" altLang="fr-FR" sz="1800" b="1" dirty="0">
                <a:solidFill>
                  <a:schemeClr val="accent6"/>
                </a:solidFill>
                <a:ea typeface="ＭＳ Ｐゴシック" panose="020B0600070205080204" pitchFamily="34" charset="-128"/>
              </a:rPr>
              <a:t>6,25</a:t>
            </a:r>
            <a:endParaRPr lang="fr-FR" altLang="fr-FR" sz="1800" dirty="0">
              <a:solidFill>
                <a:schemeClr val="accent6"/>
              </a:solidFill>
              <a:ea typeface="ＭＳ Ｐゴシック" panose="020B0600070205080204" pitchFamily="34" charset="-128"/>
            </a:endParaRPr>
          </a:p>
          <a:p>
            <a:pPr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1800" dirty="0">
                <a:solidFill>
                  <a:schemeClr val="accent6"/>
                </a:solidFill>
                <a:ea typeface="ＭＳ Ｐゴシック" panose="020B0600070205080204" pitchFamily="34" charset="-128"/>
              </a:rPr>
              <a:t>	</a:t>
            </a:r>
            <a:r>
              <a:rPr lang="fr-FR" altLang="fr-FR" sz="1800" dirty="0">
                <a:ea typeface="ＭＳ Ｐゴシック"/>
              </a:rPr>
              <a:t>formule juste et bien écrite (ISCN 2020) 	4,00</a:t>
            </a:r>
            <a:endParaRPr lang="fr-FR" altLang="fr-FR" sz="1800" dirty="0">
              <a:ea typeface="ＭＳ Ｐゴシック"/>
              <a:cs typeface="Calibri"/>
            </a:endParaRPr>
          </a:p>
          <a:p>
            <a:pPr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1800" dirty="0">
                <a:ea typeface="ＭＳ Ｐゴシック"/>
                <a:cs typeface="Calibri"/>
              </a:rPr>
              <a:t>	</a:t>
            </a:r>
            <a:r>
              <a:rPr lang="fr-FR" altLang="fr-FR" sz="1800" dirty="0">
                <a:ea typeface="ＭＳ Ｐゴシック"/>
              </a:rPr>
              <a:t>description (conclusion)	2,25</a:t>
            </a:r>
            <a:endParaRPr lang="fr-FR" altLang="fr-FR" sz="1800" dirty="0">
              <a:ea typeface="ＭＳ Ｐゴシック"/>
              <a:cs typeface="Calibri"/>
            </a:endParaRPr>
          </a:p>
          <a:p>
            <a:pPr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2400" dirty="0" smtClean="0">
                <a:ea typeface="ＭＳ Ｐゴシック" panose="020B0600070205080204" pitchFamily="34" charset="-128"/>
              </a:rPr>
              <a:t>Interprétation </a:t>
            </a:r>
            <a:r>
              <a:rPr lang="fr-FR" altLang="fr-FR" sz="2400" dirty="0">
                <a:ea typeface="ＭＳ Ｐゴシック" panose="020B0600070205080204" pitchFamily="34" charset="-128"/>
              </a:rPr>
              <a:t>(diagnostic, pronostic, gènes impliqués)	</a:t>
            </a:r>
            <a:r>
              <a:rPr lang="fr-FR" altLang="fr-FR" sz="1800" b="1" dirty="0">
                <a:solidFill>
                  <a:schemeClr val="accent6"/>
                </a:solidFill>
                <a:ea typeface="ＭＳ Ｐゴシック" panose="020B0600070205080204" pitchFamily="34" charset="-128"/>
              </a:rPr>
              <a:t>3,75</a:t>
            </a:r>
            <a:endParaRPr lang="fr-FR" altLang="fr-FR" sz="1800" dirty="0">
              <a:solidFill>
                <a:schemeClr val="accent6"/>
              </a:solidFill>
              <a:ea typeface="ＭＳ Ｐゴシック" panose="020B0600070205080204" pitchFamily="34" charset="-128"/>
            </a:endParaRPr>
          </a:p>
          <a:p>
            <a:pPr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1800" dirty="0">
                <a:ea typeface="ＭＳ Ｐゴシック" panose="020B0600070205080204" pitchFamily="34" charset="-128"/>
              </a:rPr>
              <a:t>	possibilité de malus sur le pronostic</a:t>
            </a:r>
          </a:p>
          <a:p>
            <a:pPr eaLnBrk="1" hangingPunct="1">
              <a:buNone/>
              <a:tabLst>
                <a:tab pos="357188" algn="l"/>
                <a:tab pos="6905625" algn="r"/>
              </a:tabLst>
              <a:defRPr/>
            </a:pPr>
            <a:r>
              <a:rPr lang="fr-FR" altLang="fr-FR" sz="2400" dirty="0">
                <a:ea typeface="ＭＳ Ｐゴシック" panose="020B0600070205080204" pitchFamily="34" charset="-128"/>
              </a:rPr>
              <a:t>Classement	</a:t>
            </a:r>
            <a:r>
              <a:rPr lang="fr-FR" altLang="fr-FR" sz="1800" b="1" dirty="0">
                <a:solidFill>
                  <a:schemeClr val="accent6"/>
                </a:solidFill>
                <a:ea typeface="ＭＳ Ｐゴシック" panose="020B0600070205080204" pitchFamily="34" charset="-128"/>
              </a:rPr>
              <a:t>3,00</a:t>
            </a:r>
            <a:r>
              <a:rPr lang="fr-FR" altLang="fr-FR" sz="1800" dirty="0">
                <a:ea typeface="ＭＳ Ｐゴシック" panose="020B0600070205080204" pitchFamily="34" charset="-128"/>
              </a:rPr>
              <a:t/>
            </a:r>
            <a:br>
              <a:rPr lang="fr-FR" altLang="fr-FR" sz="1800" dirty="0">
                <a:ea typeface="ＭＳ Ｐゴシック" panose="020B0600070205080204" pitchFamily="34" charset="-128"/>
              </a:rPr>
            </a:br>
            <a:r>
              <a:rPr lang="fr-FR" altLang="fr-FR" sz="1800" dirty="0">
                <a:ea typeface="ＭＳ Ｐゴシック" panose="020B0600070205080204" pitchFamily="34" charset="-128"/>
              </a:rPr>
              <a:t>malus si non respect des consignes</a:t>
            </a:r>
          </a:p>
          <a:p>
            <a:pPr eaLnBrk="1" hangingPunct="1">
              <a:buFontTx/>
              <a:buNone/>
              <a:tabLst>
                <a:tab pos="7358063" algn="r"/>
              </a:tabLst>
              <a:defRPr/>
            </a:pPr>
            <a:endParaRPr lang="fr-FR" altLang="fr-FR" sz="2400" dirty="0">
              <a:ea typeface="ＭＳ Ｐゴシック" panose="020B0600070205080204" pitchFamily="34" charset="-128"/>
            </a:endParaRPr>
          </a:p>
          <a:p>
            <a:pPr marL="342900" lvl="1" indent="-342900" eaLnBrk="1" hangingPunct="1">
              <a:buFontTx/>
              <a:buNone/>
              <a:tabLst>
                <a:tab pos="8429625" algn="r"/>
              </a:tabLst>
              <a:defRPr/>
            </a:pPr>
            <a:endParaRPr lang="fr-FR" altLang="fr-FR" sz="1400" dirty="0">
              <a:ea typeface="ＭＳ Ｐゴシック" panose="020B0600070205080204" pitchFamily="34" charset="-128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5</a:t>
            </a:fld>
            <a:endParaRPr lang="fr-FR" alt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6632"/>
            <a:ext cx="10972800" cy="11430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tabLst>
                <a:tab pos="442913" algn="l"/>
              </a:tabLst>
            </a:pPr>
            <a:r>
              <a:rPr lang="fr-FR" altLang="fr-FR" sz="3600" b="1" dirty="0">
                <a:solidFill>
                  <a:schemeClr val="accent2"/>
                </a:solidFill>
                <a:ea typeface="ＭＳ Ｐゴシック" pitchFamily="34" charset="-128"/>
              </a:rPr>
              <a:t>Questionnaire </a:t>
            </a:r>
            <a:r>
              <a:rPr lang="fr-FR" altLang="fr-FR" sz="3600" dirty="0">
                <a:solidFill>
                  <a:schemeClr val="accent2"/>
                </a:solidFill>
                <a:ea typeface="ＭＳ Ｐゴシック" pitchFamily="34" charset="-128"/>
              </a:rPr>
              <a:t>: </a:t>
            </a:r>
            <a:br>
              <a:rPr lang="fr-FR" altLang="fr-FR" sz="3600" dirty="0">
                <a:solidFill>
                  <a:schemeClr val="accent2"/>
                </a:solidFill>
                <a:ea typeface="ＭＳ Ｐゴシック" pitchFamily="34" charset="-128"/>
              </a:rPr>
            </a:br>
            <a:r>
              <a:rPr lang="fr-FR" altLang="fr-FR" sz="2800" dirty="0">
                <a:solidFill>
                  <a:schemeClr val="accent2"/>
                </a:solidFill>
                <a:ea typeface="ＭＳ Ｐゴシック" pitchFamily="34" charset="-128"/>
              </a:rPr>
              <a:t>Informations générales (non notées)</a:t>
            </a:r>
            <a:endParaRPr lang="fr-FR" altLang="fr-FR" sz="3200" dirty="0">
              <a:solidFill>
                <a:schemeClr val="accent2"/>
              </a:solidFill>
              <a:ea typeface="ＭＳ Ｐゴシック" pitchFamily="34" charset="-128"/>
            </a:endParaRPr>
          </a:p>
        </p:txBody>
      </p:sp>
      <p:sp>
        <p:nvSpPr>
          <p:cNvPr id="7170" name="Rectangle 3"/>
          <p:cNvSpPr>
            <a:spLocks noGrp="1" noChangeArrowheads="1"/>
          </p:cNvSpPr>
          <p:nvPr>
            <p:ph idx="1"/>
          </p:nvPr>
        </p:nvSpPr>
        <p:spPr>
          <a:xfrm>
            <a:off x="1199456" y="1318307"/>
            <a:ext cx="9607793" cy="3816424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2000" dirty="0">
                <a:solidFill>
                  <a:schemeClr val="accent2"/>
                </a:solidFill>
                <a:ea typeface="ＭＳ Ｐゴシック"/>
              </a:rPr>
              <a:t>Difficulté à importer les images : </a:t>
            </a:r>
            <a:r>
              <a:rPr lang="fr-FR" altLang="fr-FR" sz="1800" dirty="0">
                <a:solidFill>
                  <a:schemeClr val="accent2"/>
                </a:solidFill>
                <a:ea typeface="ＭＳ Ｐゴシック"/>
              </a:rPr>
              <a:t>				 </a:t>
            </a:r>
            <a:endParaRPr lang="fr-FR" altLang="fr-FR" sz="1800" dirty="0">
              <a:solidFill>
                <a:schemeClr val="accent2"/>
              </a:solidFill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1800" dirty="0">
                <a:solidFill>
                  <a:srgbClr val="C00000"/>
                </a:solidFill>
                <a:ea typeface="ＭＳ Ｐゴシック" pitchFamily="34" charset="-128"/>
              </a:rPr>
              <a:t>   	</a:t>
            </a:r>
            <a:r>
              <a:rPr lang="fr-FR" altLang="fr-FR" sz="1800" dirty="0">
                <a:solidFill>
                  <a:schemeClr val="accent5"/>
                </a:solidFill>
                <a:ea typeface="ＭＳ Ｐゴシック" pitchFamily="34" charset="-128"/>
              </a:rPr>
              <a:t>1/41 labos, 1/41 sans réponse</a:t>
            </a: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endParaRPr lang="fr-FR" altLang="fr-FR" sz="1800" dirty="0">
              <a:solidFill>
                <a:srgbClr val="C00000"/>
              </a:solidFill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2000" dirty="0">
                <a:solidFill>
                  <a:schemeClr val="accent2"/>
                </a:solidFill>
                <a:ea typeface="ＭＳ Ｐゴシック"/>
              </a:rPr>
              <a:t>Difficultés à exporter les images :</a:t>
            </a:r>
            <a:endParaRPr lang="fr-FR" altLang="fr-FR" sz="1800" dirty="0">
              <a:solidFill>
                <a:schemeClr val="accent2"/>
              </a:solidFill>
              <a:ea typeface="ＭＳ Ｐゴシック"/>
              <a:cs typeface="Calibri"/>
            </a:endParaRPr>
          </a:p>
          <a:p>
            <a:pPr marL="0" indent="0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1800" dirty="0">
                <a:solidFill>
                  <a:srgbClr val="CC3300"/>
                </a:solidFill>
                <a:ea typeface="ＭＳ Ｐゴシック" pitchFamily="34" charset="-128"/>
              </a:rPr>
              <a:t>	</a:t>
            </a:r>
            <a:r>
              <a:rPr lang="fr-FR" altLang="fr-FR" sz="1800" dirty="0">
                <a:solidFill>
                  <a:schemeClr val="accent5"/>
                </a:solidFill>
                <a:ea typeface="ＭＳ Ｐゴシック" pitchFamily="34" charset="-128"/>
              </a:rPr>
              <a:t>0/41 labos, 1/41 sans réponse  </a:t>
            </a: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endParaRPr lang="fr-FR" altLang="fr-FR" sz="1800" dirty="0">
              <a:solidFill>
                <a:srgbClr val="C00000"/>
              </a:solidFill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2000" dirty="0">
                <a:solidFill>
                  <a:schemeClr val="accent2"/>
                </a:solidFill>
                <a:ea typeface="ＭＳ Ｐゴシック"/>
              </a:rPr>
              <a:t>Nombre mitoses analysées :</a:t>
            </a:r>
          </a:p>
          <a:p>
            <a:pPr marL="0" indent="0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2000" dirty="0">
                <a:solidFill>
                  <a:schemeClr val="accent2"/>
                </a:solidFill>
                <a:ea typeface="ＭＳ Ｐゴシック"/>
              </a:rPr>
              <a:t>	</a:t>
            </a:r>
            <a:r>
              <a:rPr lang="fr-FR" altLang="fr-FR" sz="2000" dirty="0">
                <a:solidFill>
                  <a:schemeClr val="accent5"/>
                </a:solidFill>
                <a:ea typeface="ＭＳ Ｐゴシック" pitchFamily="34" charset="-128"/>
              </a:rPr>
              <a:t>10 pour 41 centres</a:t>
            </a:r>
          </a:p>
          <a:p>
            <a:pPr marL="0" indent="0">
              <a:lnSpc>
                <a:spcPct val="80000"/>
              </a:lnSpc>
              <a:buNone/>
              <a:tabLst>
                <a:tab pos="442913" algn="l"/>
              </a:tabLst>
            </a:pPr>
            <a:endParaRPr lang="fr-FR" altLang="fr-FR" sz="2000" dirty="0">
              <a:solidFill>
                <a:schemeClr val="accent5"/>
              </a:solidFill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2000" dirty="0">
                <a:solidFill>
                  <a:schemeClr val="accent2"/>
                </a:solidFill>
                <a:ea typeface="ＭＳ Ｐゴシック" pitchFamily="34" charset="-128"/>
              </a:rPr>
              <a:t>Nombre de caryotypes établis:</a:t>
            </a:r>
            <a:endParaRPr lang="fr-FR" altLang="fr-FR" sz="2000" dirty="0">
              <a:solidFill>
                <a:schemeClr val="accent2"/>
              </a:solidFill>
              <a:ea typeface="ＭＳ Ｐゴシック"/>
              <a:cs typeface="Calibri"/>
            </a:endParaRP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1800" dirty="0">
                <a:solidFill>
                  <a:srgbClr val="C00000"/>
                </a:solidFill>
                <a:ea typeface="ＭＳ Ｐゴシック" pitchFamily="34" charset="-128"/>
              </a:rPr>
              <a:t>	</a:t>
            </a:r>
            <a:r>
              <a:rPr lang="fr-FR" altLang="fr-FR" sz="1800" dirty="0">
                <a:solidFill>
                  <a:schemeClr val="accent5"/>
                </a:solidFill>
                <a:ea typeface="ＭＳ Ｐゴシック" pitchFamily="34" charset="-128"/>
              </a:rPr>
              <a:t>10 pour 40/41 labos</a:t>
            </a: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r>
              <a:rPr lang="fr-FR" altLang="fr-FR" sz="1800" dirty="0">
                <a:solidFill>
                  <a:schemeClr val="accent5"/>
                </a:solidFill>
                <a:ea typeface="ＭＳ Ｐゴシック" pitchFamily="34" charset="-128"/>
              </a:rPr>
              <a:t>	2 pour 1 centre</a:t>
            </a: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endParaRPr lang="fr-FR" altLang="fr-FR" sz="1800" dirty="0">
              <a:solidFill>
                <a:srgbClr val="C00000"/>
              </a:solidFill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endParaRPr lang="fr-FR" altLang="fr-FR" sz="1800" dirty="0">
              <a:solidFill>
                <a:srgbClr val="CC3300"/>
              </a:solidFill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endParaRPr lang="fr-FR" altLang="fr-FR" sz="1800" dirty="0"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endParaRPr lang="fr-FR" altLang="fr-FR" sz="1800" b="1" dirty="0">
              <a:solidFill>
                <a:srgbClr val="CC3300"/>
              </a:solidFill>
              <a:ea typeface="ＭＳ Ｐゴシック" pitchFamily="34" charset="-128"/>
            </a:endParaRPr>
          </a:p>
          <a:p>
            <a:pPr marL="0" indent="0" eaLnBrk="1" hangingPunct="1">
              <a:lnSpc>
                <a:spcPct val="80000"/>
              </a:lnSpc>
              <a:buNone/>
              <a:tabLst>
                <a:tab pos="442913" algn="l"/>
              </a:tabLst>
            </a:pPr>
            <a:endParaRPr lang="fr-FR" altLang="fr-FR" sz="1800" b="1" dirty="0">
              <a:solidFill>
                <a:srgbClr val="CC3300"/>
              </a:solidFill>
              <a:ea typeface="ＭＳ Ｐゴシック" pitchFamily="34" charset="-128"/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6</a:t>
            </a:fld>
            <a:endParaRPr lang="fr-FR" altLang="fr-FR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EB47EF29-BCB4-4128-A159-54017D344315}"/>
              </a:ext>
            </a:extLst>
          </p:cNvPr>
          <p:cNvSpPr txBox="1"/>
          <p:nvPr/>
        </p:nvSpPr>
        <p:spPr>
          <a:xfrm>
            <a:off x="2436072" y="5461694"/>
            <a:ext cx="6638925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altLang="fr-FR" sz="1800" u="sng" dirty="0">
                <a:solidFill>
                  <a:schemeClr val="bg2"/>
                </a:solidFill>
                <a:ea typeface="ＭＳ Ｐゴシック" pitchFamily="34" charset="-128"/>
              </a:rPr>
              <a:t>Rappel</a:t>
            </a:r>
            <a:r>
              <a:rPr lang="fr-FR" altLang="fr-FR" sz="1800" dirty="0">
                <a:solidFill>
                  <a:schemeClr val="bg2"/>
                </a:solidFill>
                <a:ea typeface="ＭＳ Ｐゴシック" pitchFamily="34" charset="-128"/>
              </a:rPr>
              <a:t> : création en 2018 d’un </a:t>
            </a:r>
            <a:r>
              <a:rPr lang="fr-FR" altLang="fr-FR" sz="1800" b="1" u="sng" dirty="0">
                <a:solidFill>
                  <a:schemeClr val="accent5"/>
                </a:solidFill>
                <a:ea typeface="ＭＳ Ｐゴシック" pitchFamily="34" charset="-128"/>
              </a:rPr>
              <a:t>malus de -0,5</a:t>
            </a:r>
            <a:r>
              <a:rPr lang="fr-FR" altLang="fr-FR" sz="1800" b="1" dirty="0">
                <a:solidFill>
                  <a:schemeClr val="accent5"/>
                </a:solidFill>
                <a:ea typeface="ＭＳ Ｐゴシック" pitchFamily="34" charset="-128"/>
              </a:rPr>
              <a:t> au cas où moins de 10 mitoses sont analysées </a:t>
            </a:r>
            <a:r>
              <a:rPr lang="fr-FR" altLang="fr-FR" sz="1800" dirty="0">
                <a:solidFill>
                  <a:schemeClr val="bg2"/>
                </a:solidFill>
                <a:ea typeface="ＭＳ Ｐゴシック" pitchFamily="34" charset="-128"/>
              </a:rPr>
              <a:t>(pas forcément </a:t>
            </a:r>
            <a:r>
              <a:rPr lang="fr-FR" altLang="fr-FR" sz="1800" dirty="0" err="1">
                <a:solidFill>
                  <a:schemeClr val="bg2"/>
                </a:solidFill>
                <a:ea typeface="ＭＳ Ｐゴシック" pitchFamily="34" charset="-128"/>
              </a:rPr>
              <a:t>caryotypées</a:t>
            </a:r>
            <a:r>
              <a:rPr lang="fr-FR" altLang="fr-FR" sz="1800" dirty="0">
                <a:solidFill>
                  <a:schemeClr val="bg2"/>
                </a:solidFill>
                <a:ea typeface="ＭＳ Ｐゴシック" pitchFamily="34" charset="-128"/>
              </a:rPr>
              <a:t>)</a:t>
            </a:r>
          </a:p>
          <a:p>
            <a:pPr algn="ctr"/>
            <a:r>
              <a:rPr lang="fr-FR" altLang="fr-FR" sz="2800" b="1" dirty="0">
                <a:solidFill>
                  <a:schemeClr val="tx1"/>
                </a:solidFill>
                <a:ea typeface="ＭＳ Ｐゴシック" pitchFamily="34" charset="-128"/>
                <a:sym typeface="Symbol" panose="05050102010706020507" pitchFamily="18" charset="2"/>
              </a:rPr>
              <a:t> </a:t>
            </a:r>
            <a:r>
              <a:rPr lang="fr-FR" altLang="fr-FR" sz="2000" b="1" dirty="0">
                <a:solidFill>
                  <a:schemeClr val="tx1"/>
                </a:solidFill>
                <a:ea typeface="ＭＳ Ｐゴシック" pitchFamily="34" charset="-128"/>
                <a:sym typeface="Symbol" panose="05050102010706020507" pitchFamily="18" charset="2"/>
              </a:rPr>
              <a:t>TOUJOURS analyser les 10 mitoses !</a:t>
            </a:r>
            <a:endParaRPr lang="fr-FR" altLang="fr-FR" sz="2000" b="1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 b="1">
                <a:solidFill>
                  <a:schemeClr val="accent2"/>
                </a:solidFill>
              </a:rPr>
              <a:t>Partie analytique </a:t>
            </a:r>
            <a:r>
              <a:rPr lang="fr-FR" altLang="fr-FR" sz="3200"/>
              <a:t>(5 points)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  <a:tabLst>
                <a:tab pos="6280150" algn="r"/>
              </a:tabLst>
            </a:pPr>
            <a:r>
              <a:rPr lang="fr-FR" altLang="fr-FR" sz="2400" dirty="0"/>
              <a:t>Anomalie critique détectée </a:t>
            </a:r>
            <a:r>
              <a:rPr lang="fr-FR" altLang="fr-FR" sz="2400" dirty="0">
                <a:solidFill>
                  <a:schemeClr val="accent4"/>
                </a:solidFill>
              </a:rPr>
              <a:t>(5 points) </a:t>
            </a:r>
            <a:r>
              <a:rPr lang="fr-FR" altLang="fr-FR" sz="2400" dirty="0"/>
              <a:t>:	</a:t>
            </a:r>
            <a:r>
              <a:rPr lang="fr-FR" altLang="fr-FR" sz="2400" dirty="0">
                <a:solidFill>
                  <a:schemeClr val="accent1"/>
                </a:solidFill>
              </a:rPr>
              <a:t>41/41</a:t>
            </a:r>
          </a:p>
          <a:p>
            <a:pPr marL="400050" lvl="1" indent="0" eaLnBrk="1" hangingPunct="1">
              <a:buNone/>
              <a:tabLst>
                <a:tab pos="6280150" algn="r"/>
              </a:tabLst>
            </a:pPr>
            <a:r>
              <a:rPr lang="fr-FR" altLang="fr-FR" sz="2000" dirty="0"/>
              <a:t> </a:t>
            </a:r>
            <a:endParaRPr lang="fr-FR" altLang="fr-FR" sz="2000" dirty="0" smtClean="0"/>
          </a:p>
          <a:p>
            <a:pPr marL="400050" lvl="1" indent="0" eaLnBrk="1" hangingPunct="1">
              <a:buNone/>
              <a:tabLst>
                <a:tab pos="6280150" algn="r"/>
              </a:tabLst>
            </a:pPr>
            <a:r>
              <a:rPr lang="fr-FR" altLang="fr-FR" sz="2000" dirty="0" err="1" smtClean="0"/>
              <a:t>inv</a:t>
            </a:r>
            <a:r>
              <a:rPr lang="fr-FR" altLang="fr-FR" sz="2000" dirty="0" smtClean="0"/>
              <a:t>(11</a:t>
            </a:r>
            <a:r>
              <a:rPr lang="fr-FR" altLang="fr-FR" sz="2000" dirty="0"/>
              <a:t>)(p15q22)</a:t>
            </a:r>
          </a:p>
          <a:p>
            <a:pPr marL="400050" lvl="1" indent="0" eaLnBrk="1" hangingPunct="1">
              <a:buNone/>
              <a:tabLst>
                <a:tab pos="6280150" algn="r"/>
              </a:tabLst>
            </a:pPr>
            <a:endParaRPr lang="fr-FR" altLang="fr-FR" sz="1800" dirty="0">
              <a:solidFill>
                <a:srgbClr val="33CC33"/>
              </a:solidFill>
            </a:endParaRPr>
          </a:p>
          <a:p>
            <a:pPr marL="400050" lvl="1" indent="0" eaLnBrk="1" hangingPunct="1">
              <a:buNone/>
              <a:tabLst>
                <a:tab pos="6280150" algn="r"/>
              </a:tabLst>
            </a:pPr>
            <a:endParaRPr lang="fr-FR" altLang="fr-FR" sz="2400" dirty="0">
              <a:solidFill>
                <a:srgbClr val="33CC33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7</a:t>
            </a:fld>
            <a:endParaRPr lang="fr-FR" alt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7547" y="2799759"/>
            <a:ext cx="4542400" cy="318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036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 b="1" dirty="0">
                <a:solidFill>
                  <a:schemeClr val="accent2"/>
                </a:solidFill>
              </a:rPr>
              <a:t>Partie FISH </a:t>
            </a:r>
            <a:r>
              <a:rPr lang="fr-FR" altLang="fr-FR" sz="3200" dirty="0"/>
              <a:t>(2 points)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80314" y="1492359"/>
            <a:ext cx="10515600" cy="464718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eaLnBrk="1" hangingPunct="1">
              <a:buNone/>
              <a:tabLst>
                <a:tab pos="6191250" algn="r"/>
              </a:tabLst>
            </a:pPr>
            <a:r>
              <a:rPr lang="fr-FR" altLang="fr-FR" sz="2000" b="1" dirty="0">
                <a:solidFill>
                  <a:schemeClr val="accent2"/>
                </a:solidFill>
              </a:rPr>
              <a:t>FISH nécessaire (non noté)</a:t>
            </a:r>
          </a:p>
          <a:p>
            <a:pPr lvl="1" eaLnBrk="1" hangingPunct="1">
              <a:lnSpc>
                <a:spcPct val="90000"/>
              </a:lnSpc>
              <a:tabLst>
                <a:tab pos="6191250" algn="r"/>
              </a:tabLst>
            </a:pPr>
            <a:r>
              <a:rPr lang="fr-FR" altLang="fr-FR" sz="2000" dirty="0"/>
              <a:t>Oui 	41/41</a:t>
            </a:r>
          </a:p>
          <a:p>
            <a:pPr lvl="1" eaLnBrk="1" hangingPunct="1">
              <a:lnSpc>
                <a:spcPct val="90000"/>
              </a:lnSpc>
              <a:tabLst>
                <a:tab pos="6191250" algn="r"/>
              </a:tabLst>
            </a:pPr>
            <a:r>
              <a:rPr lang="fr-FR" altLang="fr-FR" sz="2000" dirty="0"/>
              <a:t>Non	0/41</a:t>
            </a:r>
          </a:p>
          <a:p>
            <a:pPr lvl="1" eaLnBrk="1" hangingPunct="1">
              <a:lnSpc>
                <a:spcPct val="90000"/>
              </a:lnSpc>
              <a:tabLst>
                <a:tab pos="6191250" algn="r"/>
              </a:tabLst>
            </a:pPr>
            <a:endParaRPr lang="fr-FR" altLang="fr-FR" sz="1800" dirty="0">
              <a:solidFill>
                <a:srgbClr val="C00000"/>
              </a:solidFill>
            </a:endParaRPr>
          </a:p>
          <a:p>
            <a:pPr marL="0" indent="0" eaLnBrk="1" hangingPunct="1">
              <a:buNone/>
              <a:tabLst>
                <a:tab pos="6191250" algn="r"/>
              </a:tabLst>
            </a:pPr>
            <a:r>
              <a:rPr lang="fr-FR" altLang="fr-FR" sz="2000" b="1" dirty="0">
                <a:solidFill>
                  <a:schemeClr val="accent2"/>
                </a:solidFill>
              </a:rPr>
              <a:t>Choix de la sonde</a:t>
            </a:r>
            <a:r>
              <a:rPr lang="fr-FR" altLang="fr-FR" sz="2000" dirty="0"/>
              <a:t> (</a:t>
            </a:r>
            <a:r>
              <a:rPr lang="fr-FR" altLang="fr-FR" sz="1800" dirty="0"/>
              <a:t>1 point</a:t>
            </a:r>
            <a:r>
              <a:rPr lang="fr-FR" altLang="fr-FR" sz="2000" dirty="0"/>
              <a:t>) </a:t>
            </a:r>
            <a:r>
              <a:rPr lang="fr-FR" altLang="fr-FR" sz="2000" i="1" dirty="0"/>
              <a:t>(</a:t>
            </a:r>
            <a:r>
              <a:rPr lang="fr-FR" altLang="fr-FR" sz="2000" i="1" dirty="0">
                <a:solidFill>
                  <a:srgbClr val="FF0000"/>
                </a:solidFill>
              </a:rPr>
              <a:t>malus possible : -0,5</a:t>
            </a:r>
            <a:r>
              <a:rPr lang="fr-FR" altLang="fr-FR" sz="2000" i="1" dirty="0"/>
              <a:t>)</a:t>
            </a:r>
          </a:p>
          <a:p>
            <a:pPr marL="457200" indent="-457200">
              <a:buFontTx/>
              <a:buChar char="-"/>
              <a:tabLst>
                <a:tab pos="4214813" algn="r"/>
              </a:tabLst>
            </a:pPr>
            <a:r>
              <a:rPr lang="fr-FR" altLang="fr-FR" sz="2000" i="1" dirty="0"/>
              <a:t>NUP98 </a:t>
            </a:r>
            <a:r>
              <a:rPr lang="fr-FR" altLang="fr-FR" sz="2000" dirty="0"/>
              <a:t>et </a:t>
            </a:r>
            <a:r>
              <a:rPr lang="fr-FR" altLang="fr-FR" sz="2000" i="1" dirty="0"/>
              <a:t>KMT2A </a:t>
            </a:r>
            <a:r>
              <a:rPr lang="fr-FR" altLang="fr-FR" sz="2000" dirty="0"/>
              <a:t>	 		   37/41</a:t>
            </a:r>
          </a:p>
          <a:p>
            <a:pPr marL="457200" indent="-457200">
              <a:buFontTx/>
              <a:buChar char="-"/>
              <a:tabLst>
                <a:tab pos="4214813" algn="r"/>
              </a:tabLst>
            </a:pPr>
            <a:r>
              <a:rPr lang="fr-FR" altLang="fr-FR" sz="2000" i="1" dirty="0"/>
              <a:t>NUP98</a:t>
            </a:r>
            <a:r>
              <a:rPr lang="fr-FR" altLang="fr-FR" sz="2000" dirty="0"/>
              <a:t> seul  			     3/41</a:t>
            </a:r>
          </a:p>
          <a:p>
            <a:pPr marL="457200" indent="-457200">
              <a:buFontTx/>
              <a:buChar char="-"/>
              <a:tabLst>
                <a:tab pos="4214813" algn="r"/>
              </a:tabLst>
            </a:pPr>
            <a:r>
              <a:rPr lang="fr-FR" altLang="fr-FR" sz="2000" i="1" dirty="0"/>
              <a:t>NUP98, KMT2A et MECOM  </a:t>
            </a:r>
            <a:r>
              <a:rPr lang="fr-FR" altLang="fr-FR" sz="2000" dirty="0"/>
              <a:t>			     1/41</a:t>
            </a:r>
          </a:p>
          <a:p>
            <a:pPr marL="0" indent="0" eaLnBrk="1" hangingPunct="1">
              <a:buNone/>
              <a:tabLst>
                <a:tab pos="4214813" algn="r"/>
              </a:tabLst>
            </a:pPr>
            <a:endParaRPr lang="fr-FR" altLang="fr-FR" sz="2000" dirty="0"/>
          </a:p>
          <a:p>
            <a:pPr marL="0" indent="0">
              <a:buNone/>
              <a:tabLst>
                <a:tab pos="4214813" algn="r"/>
              </a:tabLst>
            </a:pPr>
            <a:r>
              <a:rPr lang="fr-FR" altLang="fr-FR" sz="2400" b="1" dirty="0">
                <a:solidFill>
                  <a:srgbClr val="FF0000"/>
                </a:solidFill>
              </a:rPr>
              <a:t>Malus de -0,5 </a:t>
            </a:r>
            <a:r>
              <a:rPr lang="fr-FR" altLang="fr-FR" sz="2000" dirty="0"/>
              <a:t>si sonde </a:t>
            </a:r>
            <a:r>
              <a:rPr lang="fr-FR" altLang="fr-FR" sz="2000" i="1" dirty="0"/>
              <a:t>KMT2A </a:t>
            </a:r>
            <a:r>
              <a:rPr lang="fr-FR" altLang="fr-FR" sz="2000" dirty="0"/>
              <a:t>non consultée en raison de sa valeur pronostique et du fait que </a:t>
            </a:r>
            <a:r>
              <a:rPr lang="fr-FR" sz="2000" dirty="0"/>
              <a:t>l’</a:t>
            </a:r>
            <a:r>
              <a:rPr lang="fr-FR" sz="2000" dirty="0" err="1"/>
              <a:t>inv</a:t>
            </a:r>
            <a:r>
              <a:rPr lang="fr-FR" sz="2000" dirty="0"/>
              <a:t>(11)(p15q23) est décrite avec un réarrangement </a:t>
            </a:r>
            <a:r>
              <a:rPr lang="fr-FR" sz="2000" i="1" dirty="0"/>
              <a:t>NUP98::KMT2A </a:t>
            </a:r>
            <a:r>
              <a:rPr lang="fr-FR" sz="1400" dirty="0"/>
              <a:t>(</a:t>
            </a:r>
            <a:r>
              <a:rPr lang="fr-FR" sz="1400" dirty="0" err="1"/>
              <a:t>Kaltenbach</a:t>
            </a:r>
            <a:r>
              <a:rPr lang="fr-FR" sz="1400" dirty="0"/>
              <a:t> </a:t>
            </a:r>
            <a:r>
              <a:rPr lang="fr-FR" sz="1400" i="1" dirty="0"/>
              <a:t>et al</a:t>
            </a:r>
            <a:r>
              <a:rPr lang="fr-FR" sz="1400" dirty="0"/>
              <a:t>, Blood, 2010</a:t>
            </a:r>
            <a:r>
              <a:rPr lang="fr-FR" sz="1400" dirty="0" smtClean="0"/>
              <a:t>) (l’ELN 2022 ne retenant pas un pronostic défavorable pour les réarrangements de NUP98)</a:t>
            </a:r>
            <a:endParaRPr lang="fr-FR" sz="1400" dirty="0"/>
          </a:p>
          <a:p>
            <a:pPr marL="0" indent="0">
              <a:buNone/>
              <a:tabLst>
                <a:tab pos="4214813" algn="r"/>
              </a:tabLst>
            </a:pPr>
            <a:r>
              <a:rPr lang="fr-FR" sz="2000" dirty="0"/>
              <a:t>Sans la FISH </a:t>
            </a:r>
            <a:r>
              <a:rPr lang="fr-FR" sz="2000" i="1" dirty="0"/>
              <a:t>KMT2A</a:t>
            </a:r>
            <a:r>
              <a:rPr lang="fr-FR" sz="2000" dirty="0"/>
              <a:t>, on ne pouvait pas exclure un remaniement plus complexe impliquant </a:t>
            </a:r>
            <a:r>
              <a:rPr lang="fr-FR" sz="2000" i="1" dirty="0"/>
              <a:t>KMT2A</a:t>
            </a:r>
            <a:r>
              <a:rPr lang="fr-FR" sz="2000" dirty="0"/>
              <a:t> avec ou sans réarrangement de </a:t>
            </a:r>
            <a:r>
              <a:rPr lang="fr-FR" sz="2000" i="1" dirty="0"/>
              <a:t>NUP98</a:t>
            </a:r>
            <a:r>
              <a:rPr lang="fr-FR" sz="2000" dirty="0"/>
              <a:t>. </a:t>
            </a:r>
            <a:endParaRPr lang="fr-FR" altLang="fr-FR" sz="2000" dirty="0"/>
          </a:p>
          <a:p>
            <a:pPr marL="0" indent="0" eaLnBrk="1" hangingPunct="1">
              <a:buNone/>
              <a:tabLst>
                <a:tab pos="4214813" algn="r"/>
              </a:tabLst>
            </a:pPr>
            <a:endParaRPr lang="fr-FR" altLang="fr-FR" sz="2000" dirty="0"/>
          </a:p>
          <a:p>
            <a:pPr marL="457200" indent="-457200" eaLnBrk="1" hangingPunct="1">
              <a:buFontTx/>
              <a:buChar char="-"/>
            </a:pPr>
            <a:endParaRPr lang="fr-FR" altLang="fr-FR" sz="2000" dirty="0"/>
          </a:p>
          <a:p>
            <a:pPr marL="0" indent="0" eaLnBrk="1" hangingPunct="1">
              <a:buNone/>
            </a:pPr>
            <a:endParaRPr lang="fr-FR" altLang="fr-FR" sz="2000" dirty="0"/>
          </a:p>
          <a:p>
            <a:endParaRPr lang="fr-FR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8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5926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Espace réservé du contenu 4"/>
          <p:cNvPicPr>
            <a:picLocks noChangeAspect="1"/>
          </p:cNvPicPr>
          <p:nvPr/>
        </p:nvPicPr>
        <p:blipFill rotWithShape="1">
          <a:blip r:embed="rId2"/>
          <a:srcRect l="64621" t="39865" r="20152" b="22559"/>
          <a:stretch/>
        </p:blipFill>
        <p:spPr>
          <a:xfrm>
            <a:off x="9230393" y="1858246"/>
            <a:ext cx="2853512" cy="402547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" t="2345" r="3859" b="26390"/>
          <a:stretch/>
        </p:blipFill>
        <p:spPr>
          <a:xfrm rot="16200000">
            <a:off x="4529138" y="1947859"/>
            <a:ext cx="5324475" cy="36004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6209"/>
            <a:ext cx="8229600" cy="1143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/>
          <a:lstStyle/>
          <a:p>
            <a:r>
              <a:rPr lang="fr-FR" dirty="0"/>
              <a:t>FISH NUP98  </a:t>
            </a:r>
          </a:p>
        </p:txBody>
      </p:sp>
      <p:grpSp>
        <p:nvGrpSpPr>
          <p:cNvPr id="5" name="Groupe 4"/>
          <p:cNvGrpSpPr/>
          <p:nvPr/>
        </p:nvGrpSpPr>
        <p:grpSpPr>
          <a:xfrm>
            <a:off x="175246" y="1526259"/>
            <a:ext cx="5086908" cy="4475135"/>
            <a:chOff x="175246" y="1526259"/>
            <a:chExt cx="5086908" cy="4475135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 rotWithShape="1">
            <a:blip r:embed="rId4"/>
            <a:srcRect l="22547" t="21745" r="18315" b="21870"/>
            <a:stretch/>
          </p:blipFill>
          <p:spPr>
            <a:xfrm>
              <a:off x="185762" y="1740576"/>
              <a:ext cx="5076392" cy="4260818"/>
            </a:xfrm>
            <a:prstGeom prst="rect">
              <a:avLst/>
            </a:prstGeom>
          </p:spPr>
        </p:pic>
        <p:cxnSp>
          <p:nvCxnSpPr>
            <p:cNvPr id="7" name="Rechte verbindingslijn met pijl 6">
              <a:extLst>
                <a:ext uri="{FF2B5EF4-FFF2-40B4-BE49-F238E27FC236}">
                  <a16:creationId xmlns:a16="http://schemas.microsoft.com/office/drawing/2014/main" id="{E3A1DC42-383C-4428-9F52-88FD5E8B5847}"/>
                </a:ext>
              </a:extLst>
            </p:cNvPr>
            <p:cNvCxnSpPr/>
            <p:nvPr/>
          </p:nvCxnSpPr>
          <p:spPr>
            <a:xfrm>
              <a:off x="1252606" y="1852196"/>
              <a:ext cx="1579143" cy="1081797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13" name="ZoneTexte 12"/>
            <p:cNvSpPr txBox="1"/>
            <p:nvPr/>
          </p:nvSpPr>
          <p:spPr>
            <a:xfrm>
              <a:off x="175246" y="1526259"/>
              <a:ext cx="1959088" cy="428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err="1"/>
                <a:t>inv</a:t>
              </a:r>
              <a:r>
                <a:rPr lang="fr-FR" sz="1600" dirty="0"/>
                <a:t>(11)(p15q22)</a:t>
              </a:r>
            </a:p>
          </p:txBody>
        </p:sp>
      </p:grpSp>
      <p:sp>
        <p:nvSpPr>
          <p:cNvPr id="11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10413448" y="7022177"/>
            <a:ext cx="2743200" cy="365125"/>
          </a:xfrm>
        </p:spPr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9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024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97" r="1" b="5364"/>
          <a:stretch/>
        </p:blipFill>
        <p:spPr>
          <a:xfrm>
            <a:off x="4571999" y="1181522"/>
            <a:ext cx="3802963" cy="4990678"/>
          </a:xfrm>
          <a:prstGeom prst="rect">
            <a:avLst/>
          </a:prstGeom>
        </p:spPr>
      </p:pic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0" y="11566"/>
            <a:ext cx="105156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/>
          <a:lstStyle/>
          <a:p>
            <a:r>
              <a:rPr lang="fr-FR" dirty="0"/>
              <a:t>FISH KMT2A  </a:t>
            </a: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10</a:t>
            </a:fld>
            <a:endParaRPr lang="fr-FR" altLang="fr-FR"/>
          </a:p>
        </p:txBody>
      </p:sp>
      <p:cxnSp>
        <p:nvCxnSpPr>
          <p:cNvPr id="13" name="Connecteur droit avec flèche 12"/>
          <p:cNvCxnSpPr/>
          <p:nvPr/>
        </p:nvCxnSpPr>
        <p:spPr>
          <a:xfrm flipV="1">
            <a:off x="3315308" y="5237584"/>
            <a:ext cx="404428" cy="27964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oneTexte 3"/>
          <p:cNvSpPr txBox="1"/>
          <p:nvPr/>
        </p:nvSpPr>
        <p:spPr>
          <a:xfrm>
            <a:off x="2989082" y="5373216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>
                <a:solidFill>
                  <a:schemeClr val="bg1"/>
                </a:solidFill>
              </a:rPr>
              <a:t>N</a:t>
            </a:r>
          </a:p>
        </p:txBody>
      </p:sp>
      <p:sp>
        <p:nvSpPr>
          <p:cNvPr id="2" name="Rectangle 1"/>
          <p:cNvSpPr/>
          <p:nvPr/>
        </p:nvSpPr>
        <p:spPr>
          <a:xfrm>
            <a:off x="8184232" y="5780458"/>
            <a:ext cx="13260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fr-FR" b="1">
                <a:solidFill>
                  <a:schemeClr val="bg1"/>
                </a:solidFill>
              </a:rPr>
              <a:t>[21/24]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62793" t="39008" r="19654" b="23404"/>
          <a:stretch/>
        </p:blipFill>
        <p:spPr>
          <a:xfrm>
            <a:off x="8364349" y="1612030"/>
            <a:ext cx="3613597" cy="4352743"/>
          </a:xfrm>
          <a:prstGeom prst="rect">
            <a:avLst/>
          </a:prstGeom>
        </p:spPr>
      </p:pic>
      <p:grpSp>
        <p:nvGrpSpPr>
          <p:cNvPr id="10" name="Groupe 9"/>
          <p:cNvGrpSpPr/>
          <p:nvPr/>
        </p:nvGrpSpPr>
        <p:grpSpPr>
          <a:xfrm>
            <a:off x="111450" y="952108"/>
            <a:ext cx="4111758" cy="5494286"/>
            <a:chOff x="2581275" y="1427715"/>
            <a:chExt cx="3828544" cy="5315985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 rotWithShape="1">
            <a:blip r:embed="rId4"/>
            <a:srcRect l="23948" r="23587" b="12250"/>
            <a:stretch/>
          </p:blipFill>
          <p:spPr>
            <a:xfrm>
              <a:off x="2581275" y="1427715"/>
              <a:ext cx="3667125" cy="5315985"/>
            </a:xfrm>
            <a:prstGeom prst="rect">
              <a:avLst/>
            </a:prstGeom>
          </p:spPr>
        </p:pic>
        <p:sp>
          <p:nvSpPr>
            <p:cNvPr id="8" name="ZoneTexte 7"/>
            <p:cNvSpPr txBox="1"/>
            <p:nvPr/>
          </p:nvSpPr>
          <p:spPr>
            <a:xfrm>
              <a:off x="4723894" y="2548725"/>
              <a:ext cx="168592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err="1"/>
                <a:t>inv</a:t>
              </a:r>
              <a:r>
                <a:rPr lang="fr-FR" sz="1600" dirty="0"/>
                <a:t>(11)(p15q22)</a:t>
              </a:r>
            </a:p>
            <a:p>
              <a:endParaRPr lang="fr-FR" dirty="0"/>
            </a:p>
          </p:txBody>
        </p:sp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819866" flipH="1">
              <a:off x="5023416" y="3114559"/>
              <a:ext cx="941685" cy="6532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23523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/>
          <p:cNvPicPr>
            <a:picLocks noChangeAspect="1"/>
          </p:cNvPicPr>
          <p:nvPr/>
        </p:nvPicPr>
        <p:blipFill rotWithShape="1">
          <a:blip r:embed="rId3"/>
          <a:srcRect l="70360" t="33078" r="22473" b="53414"/>
          <a:stretch/>
        </p:blipFill>
        <p:spPr>
          <a:xfrm>
            <a:off x="4392253" y="501917"/>
            <a:ext cx="1259247" cy="2056947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6747" y="-1466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Mécanisme </a:t>
            </a:r>
            <a:r>
              <a:rPr lang="fr-FR" dirty="0" err="1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inv</a:t>
            </a:r>
            <a:r>
              <a:rPr lang="fr-FR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(11)(p15q22)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11</a:t>
            </a:fld>
            <a:endParaRPr lang="fr-FR" alt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64621" t="39865" r="20152" b="22559"/>
          <a:stretch/>
        </p:blipFill>
        <p:spPr>
          <a:xfrm>
            <a:off x="1725739" y="2121536"/>
            <a:ext cx="2784714" cy="3865443"/>
          </a:xfrm>
          <a:prstGeom prst="rect">
            <a:avLst/>
          </a:prstGeom>
        </p:spPr>
      </p:pic>
      <p:cxnSp>
        <p:nvCxnSpPr>
          <p:cNvPr id="7" name="Connecteur droit avec flèche 6"/>
          <p:cNvCxnSpPr/>
          <p:nvPr/>
        </p:nvCxnSpPr>
        <p:spPr>
          <a:xfrm>
            <a:off x="3014038" y="2556452"/>
            <a:ext cx="951345" cy="0"/>
          </a:xfrm>
          <a:prstGeom prst="straightConnector1">
            <a:avLst/>
          </a:prstGeom>
          <a:ln w="254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3014037" y="5101856"/>
            <a:ext cx="951345" cy="0"/>
          </a:xfrm>
          <a:prstGeom prst="straightConnector1">
            <a:avLst/>
          </a:prstGeom>
          <a:ln w="254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Espace réservé du contenu 4"/>
          <p:cNvPicPr>
            <a:picLocks noChangeAspect="1"/>
          </p:cNvPicPr>
          <p:nvPr/>
        </p:nvPicPr>
        <p:blipFill rotWithShape="1">
          <a:blip r:embed="rId4"/>
          <a:srcRect l="73616" t="44240" r="24948" b="31079"/>
          <a:stretch/>
        </p:blipFill>
        <p:spPr>
          <a:xfrm rot="10800000">
            <a:off x="5783225" y="2562937"/>
            <a:ext cx="262646" cy="2538919"/>
          </a:xfrm>
          <a:prstGeom prst="rect">
            <a:avLst/>
          </a:prstGeom>
        </p:spPr>
      </p:pic>
      <p:sp>
        <p:nvSpPr>
          <p:cNvPr id="14" name="Flèche courbée vers la droite 13"/>
          <p:cNvSpPr/>
          <p:nvPr/>
        </p:nvSpPr>
        <p:spPr>
          <a:xfrm rot="10800000">
            <a:off x="3692846" y="2856912"/>
            <a:ext cx="545071" cy="1741251"/>
          </a:xfrm>
          <a:prstGeom prst="curv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Flèche droite 14"/>
          <p:cNvSpPr/>
          <p:nvPr/>
        </p:nvSpPr>
        <p:spPr>
          <a:xfrm>
            <a:off x="4688438" y="3631183"/>
            <a:ext cx="428017" cy="192709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lèche droite 15"/>
          <p:cNvSpPr/>
          <p:nvPr/>
        </p:nvSpPr>
        <p:spPr>
          <a:xfrm>
            <a:off x="6520550" y="3631182"/>
            <a:ext cx="428017" cy="192709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8" name="Connecteur droit 27"/>
          <p:cNvCxnSpPr/>
          <p:nvPr/>
        </p:nvCxnSpPr>
        <p:spPr>
          <a:xfrm flipV="1">
            <a:off x="1282045" y="2488676"/>
            <a:ext cx="415413" cy="11425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>
            <a:off x="1281127" y="3631182"/>
            <a:ext cx="451307" cy="14706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/>
          <a:srcRect l="44338" t="17402" r="10842" b="24705"/>
          <a:stretch/>
        </p:blipFill>
        <p:spPr>
          <a:xfrm>
            <a:off x="5911620" y="1037916"/>
            <a:ext cx="1101542" cy="1450363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578413" y="1941922"/>
            <a:ext cx="2285765" cy="4414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Flèche courbée vers la droite 12"/>
          <p:cNvSpPr/>
          <p:nvPr/>
        </p:nvSpPr>
        <p:spPr>
          <a:xfrm>
            <a:off x="2790231" y="2915281"/>
            <a:ext cx="545071" cy="1741251"/>
          </a:xfrm>
          <a:prstGeom prst="curv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8" name="Ellipse 37"/>
          <p:cNvSpPr/>
          <p:nvPr/>
        </p:nvSpPr>
        <p:spPr>
          <a:xfrm>
            <a:off x="2752882" y="2605550"/>
            <a:ext cx="511493" cy="2022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2748137" y="4665904"/>
            <a:ext cx="511493" cy="2022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1" name="Groupe 40"/>
          <p:cNvGrpSpPr/>
          <p:nvPr/>
        </p:nvGrpSpPr>
        <p:grpSpPr>
          <a:xfrm>
            <a:off x="123948" y="1284449"/>
            <a:ext cx="2605283" cy="3823891"/>
            <a:chOff x="-1584276" y="0"/>
            <a:chExt cx="3056630" cy="4414428"/>
          </a:xfrm>
        </p:grpSpPr>
        <p:pic>
          <p:nvPicPr>
            <p:cNvPr id="36" name="Espace réservé du contenu 4"/>
            <p:cNvPicPr>
              <a:picLocks noChangeAspect="1"/>
            </p:cNvPicPr>
            <p:nvPr/>
          </p:nvPicPr>
          <p:blipFill rotWithShape="1">
            <a:blip r:embed="rId4"/>
            <a:srcRect l="64621" t="39865" r="20152" b="22559"/>
            <a:stretch/>
          </p:blipFill>
          <p:spPr>
            <a:xfrm>
              <a:off x="-1584276" y="427585"/>
              <a:ext cx="2784714" cy="3865443"/>
            </a:xfrm>
            <a:prstGeom prst="rect">
              <a:avLst/>
            </a:prstGeom>
          </p:spPr>
        </p:pic>
        <p:sp>
          <p:nvSpPr>
            <p:cNvPr id="40" name="Rectangle 39"/>
            <p:cNvSpPr/>
            <p:nvPr/>
          </p:nvSpPr>
          <p:spPr>
            <a:xfrm>
              <a:off x="-30055" y="0"/>
              <a:ext cx="1502409" cy="44144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cxnSp>
        <p:nvCxnSpPr>
          <p:cNvPr id="43" name="Connecteur droit 42"/>
          <p:cNvCxnSpPr>
            <a:stCxn id="36" idx="0"/>
          </p:cNvCxnSpPr>
          <p:nvPr/>
        </p:nvCxnSpPr>
        <p:spPr>
          <a:xfrm>
            <a:off x="1310708" y="1654834"/>
            <a:ext cx="1972802" cy="8334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/>
          <p:nvPr/>
        </p:nvCxnSpPr>
        <p:spPr>
          <a:xfrm flipH="1">
            <a:off x="1307241" y="2613692"/>
            <a:ext cx="1983807" cy="1780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ZoneTexte 45"/>
          <p:cNvSpPr txBox="1"/>
          <p:nvPr/>
        </p:nvSpPr>
        <p:spPr>
          <a:xfrm>
            <a:off x="278573" y="1056177"/>
            <a:ext cx="1086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Sonde </a:t>
            </a:r>
            <a:r>
              <a:rPr lang="fr-FR" b="1" i="1" dirty="0"/>
              <a:t>NUP98</a:t>
            </a:r>
            <a:r>
              <a:rPr lang="fr-FR" b="1" dirty="0"/>
              <a:t> </a:t>
            </a:r>
          </a:p>
        </p:txBody>
      </p:sp>
      <p:sp>
        <p:nvSpPr>
          <p:cNvPr id="48" name="ZoneTexte 47"/>
          <p:cNvSpPr txBox="1"/>
          <p:nvPr/>
        </p:nvSpPr>
        <p:spPr>
          <a:xfrm>
            <a:off x="898527" y="282706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33CC33"/>
                </a:solidFill>
              </a:rPr>
              <a:t>3’</a:t>
            </a:r>
          </a:p>
        </p:txBody>
      </p:sp>
      <p:sp>
        <p:nvSpPr>
          <p:cNvPr id="49" name="ZoneTexte 48"/>
          <p:cNvSpPr txBox="1"/>
          <p:nvPr/>
        </p:nvSpPr>
        <p:spPr>
          <a:xfrm>
            <a:off x="902878" y="319639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5’</a:t>
            </a:r>
          </a:p>
        </p:txBody>
      </p:sp>
      <p:cxnSp>
        <p:nvCxnSpPr>
          <p:cNvPr id="33" name="Connecteur droit 32"/>
          <p:cNvCxnSpPr/>
          <p:nvPr/>
        </p:nvCxnSpPr>
        <p:spPr>
          <a:xfrm>
            <a:off x="3052557" y="5103257"/>
            <a:ext cx="6440235" cy="508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/>
          <p:nvPr/>
        </p:nvCxnSpPr>
        <p:spPr>
          <a:xfrm>
            <a:off x="3856817" y="2563647"/>
            <a:ext cx="5560560" cy="2930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ZoneTexte 62"/>
          <p:cNvSpPr txBox="1"/>
          <p:nvPr/>
        </p:nvSpPr>
        <p:spPr>
          <a:xfrm>
            <a:off x="2310611" y="5877528"/>
            <a:ext cx="2299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Chr11 normal </a:t>
            </a:r>
          </a:p>
        </p:txBody>
      </p:sp>
      <p:pic>
        <p:nvPicPr>
          <p:cNvPr id="34" name="Image 33"/>
          <p:cNvPicPr>
            <a:picLocks noChangeAspect="1"/>
          </p:cNvPicPr>
          <p:nvPr/>
        </p:nvPicPr>
        <p:blipFill rotWithShape="1">
          <a:blip r:embed="rId6"/>
          <a:srcRect l="63051" t="41825" r="34252" b="50219"/>
          <a:stretch/>
        </p:blipFill>
        <p:spPr>
          <a:xfrm>
            <a:off x="4688438" y="5123421"/>
            <a:ext cx="962822" cy="1598054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 rotWithShape="1">
          <a:blip r:embed="rId6"/>
          <a:srcRect l="65653" t="41625" r="31306" b="50219"/>
          <a:stretch/>
        </p:blipFill>
        <p:spPr>
          <a:xfrm>
            <a:off x="6102750" y="5123421"/>
            <a:ext cx="1068693" cy="161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53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/>
          <p:cNvPicPr>
            <a:picLocks noChangeAspect="1"/>
          </p:cNvPicPr>
          <p:nvPr/>
        </p:nvPicPr>
        <p:blipFill rotWithShape="1">
          <a:blip r:embed="rId3"/>
          <a:srcRect l="70360" t="33078" r="22473" b="53414"/>
          <a:stretch/>
        </p:blipFill>
        <p:spPr>
          <a:xfrm>
            <a:off x="4392253" y="501917"/>
            <a:ext cx="1259247" cy="2056947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6747" y="-1466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Mécanisme </a:t>
            </a:r>
            <a:r>
              <a:rPr lang="fr-FR" dirty="0" err="1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inv</a:t>
            </a:r>
            <a:r>
              <a:rPr lang="fr-FR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(11)(p15q22)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12</a:t>
            </a:fld>
            <a:endParaRPr lang="fr-FR" alt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64621" t="39865" r="20152" b="22559"/>
          <a:stretch/>
        </p:blipFill>
        <p:spPr>
          <a:xfrm>
            <a:off x="1725739" y="2121536"/>
            <a:ext cx="2784714" cy="3865443"/>
          </a:xfrm>
          <a:prstGeom prst="rect">
            <a:avLst/>
          </a:prstGeom>
        </p:spPr>
      </p:pic>
      <p:cxnSp>
        <p:nvCxnSpPr>
          <p:cNvPr id="7" name="Connecteur droit avec flèche 6"/>
          <p:cNvCxnSpPr/>
          <p:nvPr/>
        </p:nvCxnSpPr>
        <p:spPr>
          <a:xfrm>
            <a:off x="3014038" y="2556452"/>
            <a:ext cx="951345" cy="0"/>
          </a:xfrm>
          <a:prstGeom prst="straightConnector1">
            <a:avLst/>
          </a:prstGeom>
          <a:ln w="254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3014037" y="5101856"/>
            <a:ext cx="951345" cy="0"/>
          </a:xfrm>
          <a:prstGeom prst="straightConnector1">
            <a:avLst/>
          </a:prstGeom>
          <a:ln w="254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Espace réservé du contenu 4"/>
          <p:cNvPicPr>
            <a:picLocks noChangeAspect="1"/>
          </p:cNvPicPr>
          <p:nvPr/>
        </p:nvPicPr>
        <p:blipFill rotWithShape="1">
          <a:blip r:embed="rId4"/>
          <a:srcRect l="73616" t="44240" r="24948" b="31079"/>
          <a:stretch/>
        </p:blipFill>
        <p:spPr>
          <a:xfrm rot="10800000">
            <a:off x="5783225" y="2562937"/>
            <a:ext cx="262646" cy="2538919"/>
          </a:xfrm>
          <a:prstGeom prst="rect">
            <a:avLst/>
          </a:prstGeom>
        </p:spPr>
      </p:pic>
      <p:grpSp>
        <p:nvGrpSpPr>
          <p:cNvPr id="22" name="Groupe 21"/>
          <p:cNvGrpSpPr/>
          <p:nvPr/>
        </p:nvGrpSpPr>
        <p:grpSpPr>
          <a:xfrm>
            <a:off x="6904598" y="2128730"/>
            <a:ext cx="2784714" cy="3865443"/>
            <a:chOff x="7013162" y="2121535"/>
            <a:chExt cx="2784714" cy="3865443"/>
          </a:xfrm>
        </p:grpSpPr>
        <p:pic>
          <p:nvPicPr>
            <p:cNvPr id="10" name="Espace réservé du contenu 4"/>
            <p:cNvPicPr>
              <a:picLocks noChangeAspect="1"/>
            </p:cNvPicPr>
            <p:nvPr/>
          </p:nvPicPr>
          <p:blipFill rotWithShape="1">
            <a:blip r:embed="rId4"/>
            <a:srcRect l="64621" t="39865" r="20152" b="22559"/>
            <a:stretch/>
          </p:blipFill>
          <p:spPr>
            <a:xfrm>
              <a:off x="7013162" y="2121535"/>
              <a:ext cx="2784714" cy="3865443"/>
            </a:xfrm>
            <a:prstGeom prst="rect">
              <a:avLst/>
            </a:prstGeom>
          </p:spPr>
        </p:pic>
        <p:pic>
          <p:nvPicPr>
            <p:cNvPr id="12" name="Espace réservé du contenu 4"/>
            <p:cNvPicPr>
              <a:picLocks noChangeAspect="1"/>
            </p:cNvPicPr>
            <p:nvPr/>
          </p:nvPicPr>
          <p:blipFill rotWithShape="1">
            <a:blip r:embed="rId4"/>
            <a:srcRect l="73616" t="44240" r="24948" b="31079"/>
            <a:stretch/>
          </p:blipFill>
          <p:spPr>
            <a:xfrm rot="10800000">
              <a:off x="8651479" y="2562937"/>
              <a:ext cx="262646" cy="2538919"/>
            </a:xfrm>
            <a:prstGeom prst="rect">
              <a:avLst/>
            </a:prstGeom>
          </p:spPr>
        </p:pic>
      </p:grpSp>
      <p:sp>
        <p:nvSpPr>
          <p:cNvPr id="14" name="Flèche courbée vers la droite 13"/>
          <p:cNvSpPr/>
          <p:nvPr/>
        </p:nvSpPr>
        <p:spPr>
          <a:xfrm rot="10800000">
            <a:off x="3692846" y="2856912"/>
            <a:ext cx="545071" cy="1741251"/>
          </a:xfrm>
          <a:prstGeom prst="curv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Flèche droite 14"/>
          <p:cNvSpPr/>
          <p:nvPr/>
        </p:nvSpPr>
        <p:spPr>
          <a:xfrm>
            <a:off x="4688438" y="3631183"/>
            <a:ext cx="428017" cy="192709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lèche droite 15"/>
          <p:cNvSpPr/>
          <p:nvPr/>
        </p:nvSpPr>
        <p:spPr>
          <a:xfrm>
            <a:off x="6520550" y="3631182"/>
            <a:ext cx="428017" cy="192709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9133928" y="2385466"/>
            <a:ext cx="2508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>
                <a:solidFill>
                  <a:srgbClr val="33CC33"/>
                </a:solidFill>
              </a:rPr>
              <a:t>3’NUP98</a:t>
            </a:r>
            <a:r>
              <a:rPr lang="fr-FR" b="1" dirty="0"/>
              <a:t> reste en p15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9172016" y="4868106"/>
            <a:ext cx="2746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>
                <a:solidFill>
                  <a:srgbClr val="FF0000"/>
                </a:solidFill>
              </a:rPr>
              <a:t>5’NUP98</a:t>
            </a:r>
            <a:r>
              <a:rPr lang="fr-FR" b="1" dirty="0"/>
              <a:t> délocalisé en q22</a:t>
            </a:r>
          </a:p>
        </p:txBody>
      </p:sp>
      <p:cxnSp>
        <p:nvCxnSpPr>
          <p:cNvPr id="28" name="Connecteur droit 27"/>
          <p:cNvCxnSpPr/>
          <p:nvPr/>
        </p:nvCxnSpPr>
        <p:spPr>
          <a:xfrm flipV="1">
            <a:off x="1282045" y="2488676"/>
            <a:ext cx="415413" cy="11425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>
            <a:off x="1281127" y="3631182"/>
            <a:ext cx="451307" cy="14706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6994536" y="1465643"/>
            <a:ext cx="1502409" cy="4414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/>
          <a:srcRect l="44338" t="17402" r="10842" b="24705"/>
          <a:stretch/>
        </p:blipFill>
        <p:spPr>
          <a:xfrm>
            <a:off x="5911620" y="1037916"/>
            <a:ext cx="1101542" cy="1450363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578413" y="1941922"/>
            <a:ext cx="2285765" cy="4414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Flèche courbée vers la droite 12"/>
          <p:cNvSpPr/>
          <p:nvPr/>
        </p:nvSpPr>
        <p:spPr>
          <a:xfrm>
            <a:off x="2790231" y="2915281"/>
            <a:ext cx="545071" cy="1741251"/>
          </a:xfrm>
          <a:prstGeom prst="curv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8" name="Ellipse 37"/>
          <p:cNvSpPr/>
          <p:nvPr/>
        </p:nvSpPr>
        <p:spPr>
          <a:xfrm>
            <a:off x="2752882" y="2605550"/>
            <a:ext cx="511493" cy="2022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2748137" y="4665904"/>
            <a:ext cx="511493" cy="2022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1" name="Groupe 40"/>
          <p:cNvGrpSpPr/>
          <p:nvPr/>
        </p:nvGrpSpPr>
        <p:grpSpPr>
          <a:xfrm>
            <a:off x="123948" y="1284449"/>
            <a:ext cx="2605283" cy="3823891"/>
            <a:chOff x="-1584276" y="0"/>
            <a:chExt cx="3056630" cy="4414428"/>
          </a:xfrm>
        </p:grpSpPr>
        <p:pic>
          <p:nvPicPr>
            <p:cNvPr id="36" name="Espace réservé du contenu 4"/>
            <p:cNvPicPr>
              <a:picLocks noChangeAspect="1"/>
            </p:cNvPicPr>
            <p:nvPr/>
          </p:nvPicPr>
          <p:blipFill rotWithShape="1">
            <a:blip r:embed="rId4"/>
            <a:srcRect l="64621" t="39865" r="20152" b="22559"/>
            <a:stretch/>
          </p:blipFill>
          <p:spPr>
            <a:xfrm>
              <a:off x="-1584276" y="427585"/>
              <a:ext cx="2784714" cy="3865443"/>
            </a:xfrm>
            <a:prstGeom prst="rect">
              <a:avLst/>
            </a:prstGeom>
          </p:spPr>
        </p:pic>
        <p:sp>
          <p:nvSpPr>
            <p:cNvPr id="40" name="Rectangle 39"/>
            <p:cNvSpPr/>
            <p:nvPr/>
          </p:nvSpPr>
          <p:spPr>
            <a:xfrm>
              <a:off x="-30055" y="0"/>
              <a:ext cx="1502409" cy="44144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cxnSp>
        <p:nvCxnSpPr>
          <p:cNvPr id="43" name="Connecteur droit 42"/>
          <p:cNvCxnSpPr>
            <a:stCxn id="36" idx="0"/>
          </p:cNvCxnSpPr>
          <p:nvPr/>
        </p:nvCxnSpPr>
        <p:spPr>
          <a:xfrm>
            <a:off x="1310708" y="1654834"/>
            <a:ext cx="1972802" cy="8334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/>
          <p:nvPr/>
        </p:nvCxnSpPr>
        <p:spPr>
          <a:xfrm flipH="1">
            <a:off x="1307241" y="2613692"/>
            <a:ext cx="1983807" cy="1780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ZoneTexte 45"/>
          <p:cNvSpPr txBox="1"/>
          <p:nvPr/>
        </p:nvSpPr>
        <p:spPr>
          <a:xfrm>
            <a:off x="278573" y="1056177"/>
            <a:ext cx="1086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Sonde </a:t>
            </a:r>
            <a:r>
              <a:rPr lang="fr-FR" b="1" i="1" dirty="0"/>
              <a:t>NUP98</a:t>
            </a:r>
            <a:r>
              <a:rPr lang="fr-FR" b="1" dirty="0"/>
              <a:t> </a:t>
            </a:r>
          </a:p>
        </p:txBody>
      </p:sp>
      <p:sp>
        <p:nvSpPr>
          <p:cNvPr id="48" name="ZoneTexte 47"/>
          <p:cNvSpPr txBox="1"/>
          <p:nvPr/>
        </p:nvSpPr>
        <p:spPr>
          <a:xfrm>
            <a:off x="898527" y="282706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33CC33"/>
                </a:solidFill>
              </a:rPr>
              <a:t>3’</a:t>
            </a:r>
          </a:p>
        </p:txBody>
      </p:sp>
      <p:sp>
        <p:nvSpPr>
          <p:cNvPr id="49" name="ZoneTexte 48"/>
          <p:cNvSpPr txBox="1"/>
          <p:nvPr/>
        </p:nvSpPr>
        <p:spPr>
          <a:xfrm>
            <a:off x="902878" y="319639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5’</a:t>
            </a:r>
          </a:p>
        </p:txBody>
      </p:sp>
      <p:cxnSp>
        <p:nvCxnSpPr>
          <p:cNvPr id="33" name="Connecteur droit 32"/>
          <p:cNvCxnSpPr/>
          <p:nvPr/>
        </p:nvCxnSpPr>
        <p:spPr>
          <a:xfrm>
            <a:off x="3052557" y="5103257"/>
            <a:ext cx="6440235" cy="508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>
            <a:endCxn id="12" idx="2"/>
          </p:cNvCxnSpPr>
          <p:nvPr/>
        </p:nvCxnSpPr>
        <p:spPr>
          <a:xfrm>
            <a:off x="3856817" y="2563647"/>
            <a:ext cx="4817421" cy="6485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Espace réservé du contenu 4"/>
          <p:cNvPicPr>
            <a:picLocks noChangeAspect="1"/>
          </p:cNvPicPr>
          <p:nvPr/>
        </p:nvPicPr>
        <p:blipFill rotWithShape="1">
          <a:blip r:embed="rId4"/>
          <a:srcRect l="64621" t="41083" r="26805" b="41018"/>
          <a:stretch/>
        </p:blipFill>
        <p:spPr>
          <a:xfrm>
            <a:off x="6920460" y="2009854"/>
            <a:ext cx="1186739" cy="1393593"/>
          </a:xfrm>
          <a:prstGeom prst="rect">
            <a:avLst/>
          </a:prstGeom>
        </p:spPr>
      </p:pic>
      <p:grpSp>
        <p:nvGrpSpPr>
          <p:cNvPr id="51" name="Groupe 50"/>
          <p:cNvGrpSpPr/>
          <p:nvPr/>
        </p:nvGrpSpPr>
        <p:grpSpPr>
          <a:xfrm>
            <a:off x="7349024" y="4317233"/>
            <a:ext cx="1134684" cy="1162618"/>
            <a:chOff x="7486650" y="4751031"/>
            <a:chExt cx="1134684" cy="1162618"/>
          </a:xfrm>
        </p:grpSpPr>
        <p:pic>
          <p:nvPicPr>
            <p:cNvPr id="52" name="Espace réservé du contenu 4"/>
            <p:cNvPicPr>
              <a:picLocks noChangeAspect="1"/>
            </p:cNvPicPr>
            <p:nvPr/>
          </p:nvPicPr>
          <p:blipFill rotWithShape="1">
            <a:blip r:embed="rId4"/>
            <a:srcRect l="67999" t="58375" r="29207" b="27899"/>
            <a:stretch/>
          </p:blipFill>
          <p:spPr>
            <a:xfrm rot="10800000">
              <a:off x="7486650" y="4751031"/>
              <a:ext cx="386734" cy="1068744"/>
            </a:xfrm>
            <a:prstGeom prst="rect">
              <a:avLst/>
            </a:prstGeom>
          </p:spPr>
        </p:pic>
        <p:sp>
          <p:nvSpPr>
            <p:cNvPr id="53" name="ZoneTexte 52"/>
            <p:cNvSpPr txBox="1"/>
            <p:nvPr/>
          </p:nvSpPr>
          <p:spPr>
            <a:xfrm>
              <a:off x="7833191" y="5082652"/>
              <a:ext cx="788143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fr-FR" sz="1100" dirty="0"/>
                <a:t>STIM1</a:t>
              </a:r>
            </a:p>
            <a:p>
              <a:endParaRPr lang="fr-FR" sz="1200" dirty="0"/>
            </a:p>
            <a:p>
              <a:endParaRPr lang="fr-FR" sz="1200" dirty="0"/>
            </a:p>
            <a:p>
              <a:r>
                <a:rPr lang="fr-FR" sz="1200" b="1" dirty="0"/>
                <a:t>5’NUP98</a:t>
              </a:r>
            </a:p>
          </p:txBody>
        </p:sp>
      </p:grpSp>
      <p:cxnSp>
        <p:nvCxnSpPr>
          <p:cNvPr id="55" name="Connecteur droit 54"/>
          <p:cNvCxnSpPr/>
          <p:nvPr/>
        </p:nvCxnSpPr>
        <p:spPr>
          <a:xfrm>
            <a:off x="7588577" y="1941922"/>
            <a:ext cx="895131" cy="5463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56"/>
          <p:cNvCxnSpPr/>
          <p:nvPr/>
        </p:nvCxnSpPr>
        <p:spPr>
          <a:xfrm flipV="1">
            <a:off x="7695565" y="2613692"/>
            <a:ext cx="788143" cy="815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necteur droit 58"/>
          <p:cNvCxnSpPr/>
          <p:nvPr/>
        </p:nvCxnSpPr>
        <p:spPr>
          <a:xfrm flipV="1">
            <a:off x="7695565" y="5237438"/>
            <a:ext cx="788143" cy="242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necteur droit 60"/>
          <p:cNvCxnSpPr>
            <a:stCxn id="52" idx="2"/>
          </p:cNvCxnSpPr>
          <p:nvPr/>
        </p:nvCxnSpPr>
        <p:spPr>
          <a:xfrm>
            <a:off x="7542391" y="4317233"/>
            <a:ext cx="954554" cy="7846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ZoneTexte 62"/>
          <p:cNvSpPr txBox="1"/>
          <p:nvPr/>
        </p:nvSpPr>
        <p:spPr>
          <a:xfrm>
            <a:off x="2310611" y="5877528"/>
            <a:ext cx="2299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Chr11 normal </a:t>
            </a:r>
          </a:p>
        </p:txBody>
      </p:sp>
      <p:pic>
        <p:nvPicPr>
          <p:cNvPr id="44" name="Image 43"/>
          <p:cNvPicPr>
            <a:picLocks noChangeAspect="1"/>
          </p:cNvPicPr>
          <p:nvPr/>
        </p:nvPicPr>
        <p:blipFill rotWithShape="1">
          <a:blip r:embed="rId6"/>
          <a:srcRect l="63051" t="41825" r="34252" b="50219"/>
          <a:stretch/>
        </p:blipFill>
        <p:spPr>
          <a:xfrm>
            <a:off x="4688438" y="5123421"/>
            <a:ext cx="962822" cy="1598054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 rotWithShape="1">
          <a:blip r:embed="rId6"/>
          <a:srcRect l="65653" t="41625" r="31306" b="50219"/>
          <a:stretch/>
        </p:blipFill>
        <p:spPr>
          <a:xfrm>
            <a:off x="6102750" y="5123421"/>
            <a:ext cx="1068693" cy="16120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542915" y="5237438"/>
            <a:ext cx="262646" cy="45719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9109003" y="5181924"/>
            <a:ext cx="28432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dirty="0" smtClean="0">
                <a:solidFill>
                  <a:schemeClr val="accent3"/>
                </a:solidFill>
              </a:rPr>
              <a:t>KMT2A</a:t>
            </a:r>
            <a:r>
              <a:rPr lang="fr-FR" sz="1600" dirty="0" smtClean="0"/>
              <a:t> </a:t>
            </a:r>
            <a:r>
              <a:rPr lang="fr-FR" sz="1600" b="1" dirty="0" smtClean="0"/>
              <a:t>en 11q23 reste en place</a:t>
            </a:r>
            <a:endParaRPr lang="fr-FR" sz="1600" b="1" dirty="0"/>
          </a:p>
        </p:txBody>
      </p:sp>
    </p:spTree>
    <p:extLst>
      <p:ext uri="{BB962C8B-B14F-4D97-AF65-F5344CB8AC3E}">
        <p14:creationId xmlns:p14="http://schemas.microsoft.com/office/powerpoint/2010/main" val="1114733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 b="1" dirty="0">
                <a:solidFill>
                  <a:schemeClr val="accent2"/>
                </a:solidFill>
              </a:rPr>
              <a:t>Partie FISH </a:t>
            </a:r>
            <a:r>
              <a:rPr lang="fr-FR" altLang="fr-FR" sz="3200" dirty="0" smtClean="0"/>
              <a:t>(suite)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80314" y="1530067"/>
            <a:ext cx="10515600" cy="46471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  <a:tabLst>
                <a:tab pos="6191250" algn="r"/>
              </a:tabLst>
            </a:pPr>
            <a:r>
              <a:rPr lang="fr-FR" altLang="fr-FR" sz="2400" b="1" dirty="0">
                <a:solidFill>
                  <a:schemeClr val="accent2"/>
                </a:solidFill>
              </a:rPr>
              <a:t>Justification </a:t>
            </a:r>
            <a:r>
              <a:rPr lang="fr-FR" altLang="fr-FR" sz="2400" b="1" dirty="0" smtClean="0">
                <a:solidFill>
                  <a:schemeClr val="accent2"/>
                </a:solidFill>
              </a:rPr>
              <a:t>FISH </a:t>
            </a:r>
            <a:r>
              <a:rPr lang="fr-FR" altLang="fr-FR" sz="2400" dirty="0" smtClean="0"/>
              <a:t>(1 point)</a:t>
            </a:r>
          </a:p>
          <a:p>
            <a:pPr>
              <a:spcBef>
                <a:spcPct val="0"/>
              </a:spcBef>
              <a:buNone/>
              <a:tabLst>
                <a:tab pos="6723063" algn="r"/>
              </a:tabLst>
              <a:defRPr/>
            </a:pPr>
            <a:endParaRPr lang="fr-FR" sz="2400" dirty="0" smtClean="0">
              <a:solidFill>
                <a:schemeClr val="accent6"/>
              </a:solidFill>
              <a:ea typeface="+mn-lt"/>
              <a:cs typeface="+mn-lt"/>
            </a:endParaRPr>
          </a:p>
          <a:p>
            <a:pPr>
              <a:spcBef>
                <a:spcPct val="0"/>
              </a:spcBef>
              <a:buNone/>
              <a:tabLst>
                <a:tab pos="6723063" algn="r"/>
              </a:tabLst>
              <a:defRPr/>
            </a:pPr>
            <a:r>
              <a:rPr lang="fr-FR" sz="2000" dirty="0">
                <a:solidFill>
                  <a:schemeClr val="accent6"/>
                </a:solidFill>
                <a:ea typeface="+mn-lt"/>
                <a:cs typeface="+mn-lt"/>
              </a:rPr>
              <a:t>C</a:t>
            </a:r>
            <a:r>
              <a:rPr lang="fr-FR" sz="2000" dirty="0" smtClean="0">
                <a:solidFill>
                  <a:schemeClr val="accent6"/>
                </a:solidFill>
                <a:ea typeface="+mn-lt"/>
                <a:cs typeface="+mn-lt"/>
              </a:rPr>
              <a:t>ohérence </a:t>
            </a:r>
            <a:r>
              <a:rPr lang="fr-FR" sz="2000" dirty="0">
                <a:solidFill>
                  <a:schemeClr val="accent6"/>
                </a:solidFill>
                <a:ea typeface="+mn-lt"/>
                <a:cs typeface="+mn-lt"/>
              </a:rPr>
              <a:t>pour 40/41 </a:t>
            </a:r>
            <a:r>
              <a:rPr lang="fr-FR" sz="1800" dirty="0">
                <a:ea typeface="+mn-lt"/>
                <a:cs typeface="+mn-lt"/>
              </a:rPr>
              <a:t>(</a:t>
            </a:r>
            <a:r>
              <a:rPr lang="fr-FR" altLang="fr-FR" sz="1800" dirty="0"/>
              <a:t>1 centre n’a pas répondu à cet item)</a:t>
            </a:r>
            <a:r>
              <a:rPr lang="fr-FR" sz="1800" dirty="0">
                <a:ea typeface="+mn-lt"/>
                <a:cs typeface="+mn-lt"/>
              </a:rPr>
              <a:t> </a:t>
            </a:r>
            <a:endParaRPr lang="fr-FR" altLang="fr-FR" sz="1800" dirty="0">
              <a:cs typeface="Calibri" panose="020F0502020204030204"/>
            </a:endParaRPr>
          </a:p>
          <a:p>
            <a:pPr>
              <a:spcBef>
                <a:spcPct val="0"/>
              </a:spcBef>
              <a:buNone/>
              <a:tabLst>
                <a:tab pos="6723063" algn="r"/>
              </a:tabLst>
              <a:defRPr/>
            </a:pPr>
            <a:endParaRPr lang="fr-FR" altLang="fr-FR" sz="2400" dirty="0"/>
          </a:p>
          <a:p>
            <a:pPr>
              <a:spcBef>
                <a:spcPct val="0"/>
              </a:spcBef>
              <a:buNone/>
              <a:tabLst>
                <a:tab pos="6723063" algn="r"/>
              </a:tabLst>
              <a:defRPr/>
            </a:pPr>
            <a:endParaRPr lang="fr-FR" altLang="fr-FR" sz="2400" dirty="0"/>
          </a:p>
          <a:p>
            <a:pPr>
              <a:spcBef>
                <a:spcPct val="0"/>
              </a:spcBef>
              <a:buNone/>
              <a:tabLst>
                <a:tab pos="6723063" algn="r"/>
              </a:tabLst>
              <a:defRPr/>
            </a:pPr>
            <a:r>
              <a:rPr lang="fr-FR" altLang="fr-FR" sz="2000" dirty="0">
                <a:solidFill>
                  <a:schemeClr val="accent6"/>
                </a:solidFill>
              </a:rPr>
              <a:t>FISH nécessaire « OUI » :	40</a:t>
            </a:r>
          </a:p>
          <a:p>
            <a:pPr>
              <a:spcBef>
                <a:spcPct val="0"/>
              </a:spcBef>
              <a:buFontTx/>
              <a:buChar char="-"/>
              <a:tabLst>
                <a:tab pos="6723063" algn="r"/>
              </a:tabLst>
              <a:defRPr/>
            </a:pPr>
            <a:r>
              <a:rPr lang="fr-FR" altLang="fr-FR" sz="1800" dirty="0"/>
              <a:t>Nécessité de préciser l’anomalie observée                                        20/40</a:t>
            </a:r>
            <a:endParaRPr lang="fr-FR" altLang="fr-FR" sz="1800" dirty="0">
              <a:cs typeface="Calibri"/>
            </a:endParaRPr>
          </a:p>
          <a:p>
            <a:pPr>
              <a:spcBef>
                <a:spcPct val="0"/>
              </a:spcBef>
              <a:buFontTx/>
              <a:buChar char="-"/>
              <a:tabLst>
                <a:tab pos="6723063" algn="r"/>
              </a:tabLst>
              <a:defRPr/>
            </a:pPr>
            <a:r>
              <a:rPr lang="fr-FR" altLang="fr-FR" sz="1800" dirty="0"/>
              <a:t>Préciser l’anomalie + Valeur pronostique	17/40</a:t>
            </a:r>
          </a:p>
          <a:p>
            <a:pPr>
              <a:spcBef>
                <a:spcPct val="0"/>
              </a:spcBef>
              <a:buFontTx/>
              <a:buChar char="-"/>
              <a:tabLst>
                <a:tab pos="6723063" algn="r"/>
              </a:tabLst>
              <a:defRPr/>
            </a:pPr>
            <a:r>
              <a:rPr lang="fr-FR" altLang="fr-FR" sz="1800" dirty="0"/>
              <a:t>Valeur pronostique 	3/40</a:t>
            </a:r>
            <a:endParaRPr lang="fr-FR" altLang="fr-FR" sz="1800" dirty="0">
              <a:cs typeface="Calibri"/>
            </a:endParaRPr>
          </a:p>
          <a:p>
            <a:pPr marL="0" indent="0">
              <a:spcBef>
                <a:spcPct val="0"/>
              </a:spcBef>
              <a:buNone/>
              <a:tabLst>
                <a:tab pos="6723063" algn="r"/>
              </a:tabLst>
              <a:defRPr/>
            </a:pPr>
            <a:r>
              <a:rPr lang="fr-FR" altLang="fr-FR" sz="1800" dirty="0">
                <a:solidFill>
                  <a:srgbClr val="FF0000"/>
                </a:solidFill>
              </a:rPr>
              <a:t>	</a:t>
            </a:r>
            <a:endParaRPr lang="fr-FR" altLang="fr-FR" sz="1800" dirty="0"/>
          </a:p>
          <a:p>
            <a:pPr>
              <a:spcBef>
                <a:spcPct val="0"/>
              </a:spcBef>
              <a:buFontTx/>
              <a:buChar char="-"/>
              <a:tabLst>
                <a:tab pos="6723063" algn="r"/>
              </a:tabLst>
              <a:defRPr/>
            </a:pPr>
            <a:endParaRPr lang="fr-FR" altLang="fr-FR" sz="1600" dirty="0"/>
          </a:p>
          <a:p>
            <a:pPr>
              <a:spcBef>
                <a:spcPct val="0"/>
              </a:spcBef>
              <a:buNone/>
              <a:tabLst>
                <a:tab pos="6723063" algn="r"/>
              </a:tabLst>
              <a:defRPr/>
            </a:pPr>
            <a:r>
              <a:rPr lang="fr-FR" altLang="fr-FR" sz="2000" dirty="0">
                <a:solidFill>
                  <a:schemeClr val="accent6"/>
                </a:solidFill>
              </a:rPr>
              <a:t>FISH nécessaire « NON » :	0</a:t>
            </a:r>
          </a:p>
          <a:p>
            <a:pPr marL="0" indent="0">
              <a:spcBef>
                <a:spcPct val="0"/>
              </a:spcBef>
              <a:buNone/>
              <a:tabLst>
                <a:tab pos="6723063" algn="r"/>
              </a:tabLst>
              <a:defRPr/>
            </a:pPr>
            <a:endParaRPr lang="fr-FR" altLang="fr-FR" sz="1600" dirty="0">
              <a:cs typeface="Calibri" panose="020F0502020204030204"/>
            </a:endParaRPr>
          </a:p>
          <a:p>
            <a:pPr marL="0" indent="0" eaLnBrk="1" hangingPunct="1">
              <a:buNone/>
              <a:tabLst>
                <a:tab pos="4214813" algn="r"/>
              </a:tabLst>
            </a:pPr>
            <a:endParaRPr lang="fr-FR" altLang="fr-FR" sz="2000" dirty="0"/>
          </a:p>
          <a:p>
            <a:pPr marL="0" indent="0" eaLnBrk="1" hangingPunct="1">
              <a:buNone/>
              <a:tabLst>
                <a:tab pos="4214813" algn="r"/>
              </a:tabLst>
            </a:pPr>
            <a:endParaRPr lang="fr-FR" altLang="fr-FR" sz="2000" dirty="0"/>
          </a:p>
          <a:p>
            <a:pPr marL="457200" indent="-457200" eaLnBrk="1" hangingPunct="1">
              <a:buFontTx/>
              <a:buChar char="-"/>
            </a:pPr>
            <a:endParaRPr lang="fr-FR" altLang="fr-FR" sz="2000" dirty="0"/>
          </a:p>
          <a:p>
            <a:pPr marL="0" indent="0" eaLnBrk="1" hangingPunct="1">
              <a:buNone/>
            </a:pPr>
            <a:endParaRPr lang="fr-FR" altLang="fr-FR" sz="2000" dirty="0"/>
          </a:p>
          <a:p>
            <a:endParaRPr lang="fr-FR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13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287008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 b="1" dirty="0">
                <a:solidFill>
                  <a:schemeClr val="accent2"/>
                </a:solidFill>
                <a:ea typeface="ＭＳ Ｐゴシック" pitchFamily="34" charset="-128"/>
              </a:rPr>
              <a:t>Formule attendue</a:t>
            </a:r>
            <a:endParaRPr lang="fr-FR" sz="40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1424" y="1410794"/>
            <a:ext cx="7527182" cy="49545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dirty="0"/>
              <a:t> </a:t>
            </a:r>
          </a:p>
          <a:p>
            <a:pPr marL="0" indent="0">
              <a:buNone/>
            </a:pPr>
            <a:r>
              <a:rPr lang="fr-FR" sz="2000" dirty="0" smtClean="0"/>
              <a:t>46,XX,inv(11</a:t>
            </a:r>
            <a:r>
              <a:rPr lang="fr-FR" sz="2000" dirty="0"/>
              <a:t>)(p15q22)[10].</a:t>
            </a:r>
            <a:r>
              <a:rPr lang="fr-FR" sz="2000" dirty="0" err="1"/>
              <a:t>ish</a:t>
            </a:r>
            <a:r>
              <a:rPr lang="fr-FR" sz="2000" dirty="0"/>
              <a:t> </a:t>
            </a:r>
            <a:r>
              <a:rPr lang="fr-FR" sz="2000" dirty="0" err="1"/>
              <a:t>inv</a:t>
            </a:r>
            <a:r>
              <a:rPr lang="fr-FR" sz="2000" dirty="0"/>
              <a:t>(11)(p15)(3’NUP98</a:t>
            </a:r>
            <a:r>
              <a:rPr lang="fr-FR" sz="2000" dirty="0" smtClean="0"/>
              <a:t>+)(q22) (5’NUP98</a:t>
            </a:r>
            <a:r>
              <a:rPr lang="fr-FR" sz="2000" dirty="0"/>
              <a:t>+)[3</a:t>
            </a:r>
            <a:r>
              <a:rPr lang="fr-FR" sz="2000" dirty="0" smtClean="0"/>
              <a:t>],</a:t>
            </a:r>
            <a:r>
              <a:rPr lang="fr-FR" sz="2000" dirty="0"/>
              <a:t>11q23(KMT2Ax2)[2].</a:t>
            </a:r>
            <a:r>
              <a:rPr lang="fr-FR" sz="2000" dirty="0" err="1"/>
              <a:t>nuc</a:t>
            </a:r>
            <a:r>
              <a:rPr lang="fr-FR" sz="2000" dirty="0"/>
              <a:t> </a:t>
            </a:r>
            <a:r>
              <a:rPr lang="fr-FR" sz="2000" dirty="0" err="1"/>
              <a:t>ish</a:t>
            </a:r>
            <a:r>
              <a:rPr lang="fr-FR" sz="2000" dirty="0"/>
              <a:t>(NUP98x2)(3’NUP98 sep 5’NUP98x1)[21/24],(KMT2Ax2)[16]</a:t>
            </a:r>
          </a:p>
          <a:p>
            <a:pPr marL="0" indent="0">
              <a:buNone/>
            </a:pPr>
            <a:r>
              <a:rPr lang="fr-FR" sz="2000" dirty="0"/>
              <a:t> </a:t>
            </a:r>
            <a:r>
              <a:rPr lang="fr-FR" sz="2000" dirty="0">
                <a:solidFill>
                  <a:schemeClr val="accent2"/>
                </a:solidFill>
              </a:rPr>
              <a:t>ou</a:t>
            </a:r>
            <a:r>
              <a:rPr lang="fr-FR" sz="2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fr-FR" sz="2000" dirty="0" smtClean="0"/>
              <a:t>46,XX,inv(11</a:t>
            </a:r>
            <a:r>
              <a:rPr lang="fr-FR" sz="2000" dirty="0"/>
              <a:t>)(p15q22)[10]</a:t>
            </a:r>
          </a:p>
          <a:p>
            <a:pPr marL="0" indent="0">
              <a:buNone/>
            </a:pPr>
            <a:r>
              <a:rPr lang="fr-FR" sz="2000" dirty="0" err="1"/>
              <a:t>ish</a:t>
            </a:r>
            <a:r>
              <a:rPr lang="fr-FR" sz="2000" dirty="0"/>
              <a:t> </a:t>
            </a:r>
            <a:r>
              <a:rPr lang="fr-FR" sz="2000" dirty="0" err="1"/>
              <a:t>inv</a:t>
            </a:r>
            <a:r>
              <a:rPr lang="fr-FR" sz="2000" dirty="0"/>
              <a:t>(11)(p15)(3’NUP98+)(q22)(5’NUP98+)[3],11q23(KMT2Ax2)[2]</a:t>
            </a:r>
          </a:p>
          <a:p>
            <a:pPr marL="0" indent="0">
              <a:buNone/>
            </a:pPr>
            <a:r>
              <a:rPr lang="fr-FR" sz="2000" dirty="0" err="1"/>
              <a:t>nuc</a:t>
            </a:r>
            <a:r>
              <a:rPr lang="fr-FR" sz="2000" dirty="0"/>
              <a:t> </a:t>
            </a:r>
            <a:r>
              <a:rPr lang="fr-FR" sz="2000" dirty="0" err="1"/>
              <a:t>ish</a:t>
            </a:r>
            <a:r>
              <a:rPr lang="fr-FR" sz="2000" dirty="0"/>
              <a:t>(NUP98x2)(3’NUP98 sep 5’NUP98x1)[21/24],(KMT2Ax2)[16]</a:t>
            </a:r>
          </a:p>
          <a:p>
            <a:pPr marL="0" indent="0">
              <a:buNone/>
            </a:pPr>
            <a:r>
              <a:rPr lang="fr-FR" sz="2000" dirty="0">
                <a:solidFill>
                  <a:schemeClr val="accent2"/>
                </a:solidFill>
              </a:rPr>
              <a:t>ou</a:t>
            </a:r>
            <a:r>
              <a:rPr lang="fr-FR" sz="2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fr-FR" sz="2000" dirty="0" smtClean="0"/>
              <a:t>46,XX,inv(11</a:t>
            </a:r>
            <a:r>
              <a:rPr lang="fr-FR" sz="2000" dirty="0"/>
              <a:t>)(p15q22)[10</a:t>
            </a:r>
            <a:r>
              <a:rPr lang="fr-FR" sz="2000" dirty="0" smtClean="0"/>
              <a:t>].</a:t>
            </a:r>
            <a:r>
              <a:rPr lang="fr-FR" sz="2000" dirty="0" err="1" smtClean="0"/>
              <a:t>ish</a:t>
            </a:r>
            <a:r>
              <a:rPr lang="fr-FR" sz="2000" dirty="0" smtClean="0"/>
              <a:t> </a:t>
            </a:r>
            <a:r>
              <a:rPr lang="fr-FR" sz="2000" dirty="0" err="1"/>
              <a:t>inv</a:t>
            </a:r>
            <a:r>
              <a:rPr lang="fr-FR" sz="2000" dirty="0"/>
              <a:t>(11)(11pter-&gt;11p15::11q22-&gt;11p15::11q22-&gt;11qter)(3'NUP98+,5'NUP98+,KMT2A+)[2].</a:t>
            </a:r>
            <a:r>
              <a:rPr lang="fr-FR" sz="2000" dirty="0" err="1"/>
              <a:t>nuc</a:t>
            </a:r>
            <a:r>
              <a:rPr lang="fr-FR" sz="2000" dirty="0"/>
              <a:t> </a:t>
            </a:r>
            <a:r>
              <a:rPr lang="fr-FR" sz="2000" dirty="0" err="1"/>
              <a:t>ish</a:t>
            </a:r>
            <a:r>
              <a:rPr lang="fr-FR" sz="2000" dirty="0"/>
              <a:t>(NUP98x2)(3’NUP98 sep 5’NUP98x1)[21/24],(KMT2Ax2)[16]</a:t>
            </a:r>
          </a:p>
          <a:p>
            <a:pPr marL="0" indent="0">
              <a:buNone/>
            </a:pPr>
            <a:endParaRPr lang="fr-FR" sz="2000" dirty="0"/>
          </a:p>
          <a:p>
            <a:pPr marL="0" indent="0">
              <a:buNone/>
            </a:pPr>
            <a:endParaRPr lang="fr-FR" sz="2000" dirty="0"/>
          </a:p>
        </p:txBody>
      </p:sp>
      <p:grpSp>
        <p:nvGrpSpPr>
          <p:cNvPr id="31" name="Groupe 30"/>
          <p:cNvGrpSpPr/>
          <p:nvPr/>
        </p:nvGrpSpPr>
        <p:grpSpPr>
          <a:xfrm>
            <a:off x="8489564" y="2128730"/>
            <a:ext cx="2784714" cy="3865443"/>
            <a:chOff x="7013162" y="2121535"/>
            <a:chExt cx="2784714" cy="3865443"/>
          </a:xfrm>
        </p:grpSpPr>
        <p:pic>
          <p:nvPicPr>
            <p:cNvPr id="32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64621" t="39865" r="20152" b="22559"/>
            <a:stretch/>
          </p:blipFill>
          <p:spPr>
            <a:xfrm>
              <a:off x="7013162" y="2121535"/>
              <a:ext cx="2784714" cy="3865443"/>
            </a:xfrm>
            <a:prstGeom prst="rect">
              <a:avLst/>
            </a:prstGeom>
          </p:spPr>
        </p:pic>
        <p:pic>
          <p:nvPicPr>
            <p:cNvPr id="33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73616" t="44240" r="24948" b="31079"/>
            <a:stretch/>
          </p:blipFill>
          <p:spPr>
            <a:xfrm rot="10800000">
              <a:off x="8660188" y="2562937"/>
              <a:ext cx="262646" cy="2538919"/>
            </a:xfrm>
            <a:prstGeom prst="rect">
              <a:avLst/>
            </a:prstGeom>
          </p:spPr>
        </p:pic>
      </p:grpSp>
      <p:sp>
        <p:nvSpPr>
          <p:cNvPr id="34" name="ZoneTexte 33"/>
          <p:cNvSpPr txBox="1"/>
          <p:nvPr/>
        </p:nvSpPr>
        <p:spPr>
          <a:xfrm>
            <a:off x="10615565" y="2368096"/>
            <a:ext cx="15503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>
                <a:solidFill>
                  <a:srgbClr val="33CC33"/>
                </a:solidFill>
              </a:rPr>
              <a:t>3’NUP98</a:t>
            </a:r>
            <a:r>
              <a:rPr lang="fr-FR" b="1" dirty="0"/>
              <a:t> </a:t>
            </a:r>
            <a:endParaRPr lang="fr-FR" b="1" dirty="0" smtClean="0"/>
          </a:p>
          <a:p>
            <a:pPr algn="ctr"/>
            <a:r>
              <a:rPr lang="fr-FR" b="1" dirty="0" smtClean="0"/>
              <a:t>reste </a:t>
            </a:r>
            <a:r>
              <a:rPr lang="fr-FR" b="1" dirty="0"/>
              <a:t>en p15</a:t>
            </a:r>
          </a:p>
        </p:txBody>
      </p:sp>
      <p:sp>
        <p:nvSpPr>
          <p:cNvPr id="35" name="ZoneTexte 34"/>
          <p:cNvSpPr txBox="1"/>
          <p:nvPr/>
        </p:nvSpPr>
        <p:spPr>
          <a:xfrm>
            <a:off x="10345173" y="4467822"/>
            <a:ext cx="1922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>
                <a:solidFill>
                  <a:srgbClr val="FF0000"/>
                </a:solidFill>
              </a:rPr>
              <a:t>5’NUP98</a:t>
            </a:r>
            <a:r>
              <a:rPr lang="fr-FR" b="1" dirty="0"/>
              <a:t> </a:t>
            </a:r>
            <a:endParaRPr lang="fr-FR" b="1" dirty="0" smtClean="0"/>
          </a:p>
          <a:p>
            <a:pPr algn="ctr"/>
            <a:r>
              <a:rPr lang="fr-FR" b="1" dirty="0" smtClean="0"/>
              <a:t>délocalisé </a:t>
            </a:r>
            <a:r>
              <a:rPr lang="fr-FR" b="1" dirty="0"/>
              <a:t>en q22</a:t>
            </a:r>
          </a:p>
        </p:txBody>
      </p:sp>
      <p:sp>
        <p:nvSpPr>
          <p:cNvPr id="36" name="Rectangle 35"/>
          <p:cNvSpPr/>
          <p:nvPr/>
        </p:nvSpPr>
        <p:spPr>
          <a:xfrm>
            <a:off x="8579502" y="1465643"/>
            <a:ext cx="1502409" cy="4414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7" name="Espace réservé du contenu 4"/>
          <p:cNvPicPr>
            <a:picLocks noChangeAspect="1"/>
          </p:cNvPicPr>
          <p:nvPr/>
        </p:nvPicPr>
        <p:blipFill rotWithShape="1">
          <a:blip r:embed="rId2"/>
          <a:srcRect l="64621" t="41083" r="26805" b="41018"/>
          <a:stretch/>
        </p:blipFill>
        <p:spPr>
          <a:xfrm>
            <a:off x="8505426" y="2009854"/>
            <a:ext cx="1186739" cy="1393593"/>
          </a:xfrm>
          <a:prstGeom prst="rect">
            <a:avLst/>
          </a:prstGeom>
        </p:spPr>
      </p:pic>
      <p:grpSp>
        <p:nvGrpSpPr>
          <p:cNvPr id="38" name="Groupe 37"/>
          <p:cNvGrpSpPr/>
          <p:nvPr/>
        </p:nvGrpSpPr>
        <p:grpSpPr>
          <a:xfrm>
            <a:off x="8933990" y="4317233"/>
            <a:ext cx="1134684" cy="1162618"/>
            <a:chOff x="7486650" y="4751031"/>
            <a:chExt cx="1134684" cy="1162618"/>
          </a:xfrm>
        </p:grpSpPr>
        <p:pic>
          <p:nvPicPr>
            <p:cNvPr id="39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67999" t="58375" r="29207" b="27899"/>
            <a:stretch/>
          </p:blipFill>
          <p:spPr>
            <a:xfrm rot="10800000">
              <a:off x="7486650" y="4751031"/>
              <a:ext cx="386734" cy="1068744"/>
            </a:xfrm>
            <a:prstGeom prst="rect">
              <a:avLst/>
            </a:prstGeom>
          </p:spPr>
        </p:pic>
        <p:sp>
          <p:nvSpPr>
            <p:cNvPr id="40" name="ZoneTexte 39"/>
            <p:cNvSpPr txBox="1"/>
            <p:nvPr/>
          </p:nvSpPr>
          <p:spPr>
            <a:xfrm>
              <a:off x="7833191" y="5082652"/>
              <a:ext cx="788143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fr-FR" sz="1100" dirty="0"/>
                <a:t>STIM1</a:t>
              </a:r>
            </a:p>
            <a:p>
              <a:endParaRPr lang="fr-FR" sz="1200" dirty="0"/>
            </a:p>
            <a:p>
              <a:endParaRPr lang="fr-FR" sz="1200" dirty="0"/>
            </a:p>
            <a:p>
              <a:r>
                <a:rPr lang="fr-FR" sz="1200" b="1" dirty="0"/>
                <a:t>5’NUP98</a:t>
              </a:r>
            </a:p>
          </p:txBody>
        </p:sp>
      </p:grpSp>
      <p:cxnSp>
        <p:nvCxnSpPr>
          <p:cNvPr id="41" name="Connecteur droit 40"/>
          <p:cNvCxnSpPr/>
          <p:nvPr/>
        </p:nvCxnSpPr>
        <p:spPr>
          <a:xfrm>
            <a:off x="9173543" y="1941922"/>
            <a:ext cx="895131" cy="5463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41"/>
          <p:cNvCxnSpPr/>
          <p:nvPr/>
        </p:nvCxnSpPr>
        <p:spPr>
          <a:xfrm flipV="1">
            <a:off x="9280531" y="2613692"/>
            <a:ext cx="788143" cy="815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42"/>
          <p:cNvCxnSpPr/>
          <p:nvPr/>
        </p:nvCxnSpPr>
        <p:spPr>
          <a:xfrm flipV="1">
            <a:off x="9280531" y="5237438"/>
            <a:ext cx="788143" cy="242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43"/>
          <p:cNvCxnSpPr>
            <a:stCxn id="39" idx="2"/>
          </p:cNvCxnSpPr>
          <p:nvPr/>
        </p:nvCxnSpPr>
        <p:spPr>
          <a:xfrm>
            <a:off x="9127357" y="4317233"/>
            <a:ext cx="954554" cy="7846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10127881" y="5237438"/>
            <a:ext cx="262646" cy="45719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ZoneTexte 45"/>
          <p:cNvSpPr txBox="1"/>
          <p:nvPr/>
        </p:nvSpPr>
        <p:spPr>
          <a:xfrm>
            <a:off x="10587318" y="5178347"/>
            <a:ext cx="16802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dirty="0" smtClean="0">
                <a:solidFill>
                  <a:schemeClr val="accent3"/>
                </a:solidFill>
              </a:rPr>
              <a:t>KMT2A</a:t>
            </a:r>
            <a:r>
              <a:rPr lang="fr-FR" sz="1600" dirty="0" smtClean="0"/>
              <a:t> en 11q23 </a:t>
            </a:r>
          </a:p>
          <a:p>
            <a:r>
              <a:rPr lang="fr-FR" sz="1600" dirty="0" smtClean="0"/>
              <a:t>reste en place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2244766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7802563" algn="r"/>
              </a:tabLst>
            </a:pPr>
            <a:r>
              <a:rPr lang="fr-FR" altLang="fr-FR" sz="4000" b="1">
                <a:solidFill>
                  <a:schemeClr val="accent2"/>
                </a:solidFill>
                <a:ea typeface="ＭＳ Ｐゴシック" pitchFamily="34" charset="-128"/>
              </a:rPr>
              <a:t>Partie descriptive	</a:t>
            </a:r>
            <a:r>
              <a:rPr lang="fr-FR" altLang="fr-FR" sz="3200">
                <a:solidFill>
                  <a:schemeClr val="accent6"/>
                </a:solidFill>
                <a:ea typeface="ＭＳ Ｐゴシック" pitchFamily="34" charset="-128"/>
              </a:rPr>
              <a:t>(6,25 points)</a:t>
            </a:r>
            <a:endParaRPr lang="fr-FR">
              <a:solidFill>
                <a:schemeClr val="accent6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99456" y="1817992"/>
            <a:ext cx="7850088" cy="4351338"/>
          </a:xfrm>
        </p:spPr>
        <p:txBody>
          <a:bodyPr/>
          <a:lstStyle/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ea typeface="ＭＳ Ｐゴシック" pitchFamily="34" charset="-128"/>
              </a:rPr>
              <a:t>Justesse de la formule	</a:t>
            </a:r>
            <a:r>
              <a:rPr lang="fr-FR" altLang="fr-FR" dirty="0">
                <a:solidFill>
                  <a:schemeClr val="accent6"/>
                </a:solidFill>
                <a:ea typeface="ＭＳ Ｐゴシック" pitchFamily="34" charset="-128"/>
              </a:rPr>
              <a:t>(3 points)</a:t>
            </a:r>
            <a:r>
              <a:rPr lang="fr-FR" altLang="fr-FR" dirty="0">
                <a:ea typeface="ＭＳ Ｐゴシック" pitchFamily="34" charset="-128"/>
              </a:rPr>
              <a:t/>
            </a:r>
            <a:br>
              <a:rPr lang="fr-FR" altLang="fr-FR" dirty="0">
                <a:ea typeface="ＭＳ Ｐゴシック" pitchFamily="34" charset="-128"/>
              </a:rPr>
            </a:br>
            <a:r>
              <a:rPr lang="fr-FR" altLang="fr-FR" sz="2400" dirty="0">
                <a:ea typeface="ＭＳ Ｐゴシック" pitchFamily="34" charset="-128"/>
              </a:rPr>
              <a:t>Caryotype	(1 point)</a:t>
            </a:r>
            <a:br>
              <a:rPr lang="fr-FR" altLang="fr-FR" sz="2400" dirty="0">
                <a:ea typeface="ＭＳ Ｐゴシック" pitchFamily="34" charset="-128"/>
              </a:rPr>
            </a:br>
            <a:r>
              <a:rPr lang="fr-FR" altLang="fr-FR" sz="2400" dirty="0">
                <a:ea typeface="ＭＳ Ｐゴシック" pitchFamily="34" charset="-128"/>
              </a:rPr>
              <a:t>FISH métaphasique	(1 point)</a:t>
            </a:r>
            <a:br>
              <a:rPr lang="fr-FR" altLang="fr-FR" sz="2400" dirty="0">
                <a:ea typeface="ＭＳ Ｐゴシック" pitchFamily="34" charset="-128"/>
              </a:rPr>
            </a:br>
            <a:r>
              <a:rPr lang="fr-FR" altLang="fr-FR" sz="2400" dirty="0">
                <a:ea typeface="ＭＳ Ｐゴシック" pitchFamily="34" charset="-128"/>
              </a:rPr>
              <a:t>FISH </a:t>
            </a:r>
            <a:r>
              <a:rPr lang="fr-FR" altLang="fr-FR" sz="2400" dirty="0" err="1">
                <a:ea typeface="ＭＳ Ｐゴシック" pitchFamily="34" charset="-128"/>
              </a:rPr>
              <a:t>interphasique</a:t>
            </a:r>
            <a:r>
              <a:rPr lang="fr-FR" altLang="fr-FR" sz="2400" dirty="0">
                <a:ea typeface="ＭＳ Ｐゴシック" pitchFamily="34" charset="-128"/>
              </a:rPr>
              <a:t>	(1 point)</a:t>
            </a:r>
          </a:p>
          <a:p>
            <a:pPr eaLnBrk="1" hangingPunct="1">
              <a:buFontTx/>
              <a:buNone/>
            </a:pPr>
            <a:endParaRPr lang="fr-FR" altLang="fr-FR" sz="2400" dirty="0">
              <a:ea typeface="ＭＳ Ｐゴシック" pitchFamily="34" charset="-128"/>
            </a:endParaRP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Ecriture de la formule	</a:t>
            </a:r>
            <a:r>
              <a:rPr lang="fr-FR" altLang="ja-JP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(1 point)</a:t>
            </a: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ja-JP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	Règles ISCN 2020</a:t>
            </a:r>
          </a:p>
          <a:p>
            <a:pPr eaLnBrk="1" hangingPunct="1">
              <a:buFontTx/>
              <a:buNone/>
              <a:tabLst>
                <a:tab pos="7445375" algn="r"/>
              </a:tabLst>
            </a:pPr>
            <a:endParaRPr lang="fr-FR" altLang="fr-FR" sz="2400" dirty="0">
              <a:solidFill>
                <a:schemeClr val="bg1">
                  <a:lumMod val="75000"/>
                </a:schemeClr>
              </a:solidFill>
              <a:ea typeface="ＭＳ Ｐゴシック" pitchFamily="34" charset="-128"/>
            </a:endParaRP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Conclusion 	(2,25 points)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15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0337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4028" y="168310"/>
            <a:ext cx="10515600" cy="1325563"/>
          </a:xfrm>
        </p:spPr>
        <p:txBody>
          <a:bodyPr/>
          <a:lstStyle/>
          <a:p>
            <a:r>
              <a:rPr lang="fr-FR" altLang="fr-FR" sz="4000" b="1">
                <a:solidFill>
                  <a:schemeClr val="accent2"/>
                </a:solidFill>
              </a:rPr>
              <a:t>Justesse </a:t>
            </a:r>
            <a:r>
              <a:rPr lang="fr-FR" altLang="fr-FR" sz="4000">
                <a:solidFill>
                  <a:schemeClr val="accent2"/>
                </a:solidFill>
              </a:rPr>
              <a:t>(/3 points)</a:t>
            </a:r>
            <a:endParaRPr lang="fr-FR" sz="3600">
              <a:solidFill>
                <a:srgbClr val="FF0000"/>
              </a:solidFill>
            </a:endParaRPr>
          </a:p>
        </p:txBody>
      </p:sp>
      <p:sp>
        <p:nvSpPr>
          <p:cNvPr id="10" name="Tijdelijke aanduiding voor dianumm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16</a:t>
            </a:fld>
            <a:endParaRPr lang="fr-FR" altLang="fr-FR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911424" y="1405062"/>
            <a:ext cx="3888432" cy="437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fr-FR" altLang="fr-FR" sz="2000" b="1" u="sng">
                <a:solidFill>
                  <a:schemeClr val="accent1"/>
                </a:solidFill>
              </a:rPr>
              <a:t>Caryotype (1 point) :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924560" y="1988840"/>
            <a:ext cx="6179552" cy="99450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  <a:tabLst>
                <a:tab pos="5651500" algn="r"/>
              </a:tabLst>
            </a:pPr>
            <a:r>
              <a:rPr lang="fr-FR" altLang="fr-FR" sz="1800" dirty="0" err="1"/>
              <a:t>inv</a:t>
            </a:r>
            <a:r>
              <a:rPr lang="fr-FR" altLang="fr-FR" sz="1800" dirty="0"/>
              <a:t>(11)(p15q22)	1 point</a:t>
            </a:r>
          </a:p>
          <a:p>
            <a:pPr marL="0" indent="0" eaLnBrk="1" hangingPunct="1">
              <a:buNone/>
              <a:tabLst>
                <a:tab pos="5651500" algn="r"/>
              </a:tabLst>
            </a:pPr>
            <a:r>
              <a:rPr lang="fr-FR" altLang="fr-FR" sz="1800" dirty="0"/>
              <a:t>Si der(11) au lieu de </a:t>
            </a:r>
            <a:r>
              <a:rPr lang="fr-FR" altLang="fr-FR" sz="1800" dirty="0" err="1"/>
              <a:t>inv</a:t>
            </a:r>
            <a:r>
              <a:rPr lang="fr-FR" altLang="fr-FR" sz="1800" dirty="0"/>
              <a:t>(11) 	0,5 point	</a:t>
            </a:r>
          </a:p>
          <a:p>
            <a:pPr marL="0" indent="0" eaLnBrk="1" hangingPunct="1">
              <a:buNone/>
              <a:tabLst>
                <a:tab pos="5651500" algn="r"/>
              </a:tabLst>
            </a:pPr>
            <a:r>
              <a:rPr lang="fr-FR" altLang="fr-FR" sz="1800" dirty="0"/>
              <a:t>	</a:t>
            </a:r>
            <a:endParaRPr lang="fr-FR" altLang="fr-FR" sz="1800" i="1" dirty="0"/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153218C8-70E4-4A80-A250-2D48A8A70977}"/>
              </a:ext>
            </a:extLst>
          </p:cNvPr>
          <p:cNvSpPr txBox="1"/>
          <p:nvPr/>
        </p:nvSpPr>
        <p:spPr>
          <a:xfrm>
            <a:off x="911424" y="3650976"/>
            <a:ext cx="8224042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eaLnBrk="1" hangingPunct="1">
              <a:buNone/>
              <a:tabLst>
                <a:tab pos="7529513" algn="r"/>
              </a:tabLst>
            </a:pPr>
            <a:r>
              <a:rPr lang="fr-FR" altLang="fr-FR" sz="1600" dirty="0"/>
              <a:t>OK </a:t>
            </a:r>
            <a:r>
              <a:rPr lang="fr-FR" altLang="fr-FR" sz="1600" dirty="0" smtClean="0"/>
              <a:t>:     </a:t>
            </a:r>
            <a:r>
              <a:rPr lang="fr-FR" altLang="fr-FR" sz="1600" dirty="0" smtClean="0">
                <a:solidFill>
                  <a:schemeClr val="accent1"/>
                </a:solidFill>
              </a:rPr>
              <a:t>41/41</a:t>
            </a:r>
            <a:endParaRPr lang="fr-FR" altLang="fr-FR" sz="1600" dirty="0">
              <a:solidFill>
                <a:schemeClr val="accent1"/>
              </a:solidFill>
            </a:endParaRPr>
          </a:p>
          <a:p>
            <a:pPr marL="0" indent="0" eaLnBrk="1" hangingPunct="1">
              <a:buNone/>
              <a:tabLst>
                <a:tab pos="7529513" algn="r"/>
              </a:tabLst>
            </a:pPr>
            <a:endParaRPr lang="fr-FR" altLang="fr-FR" sz="1600" dirty="0"/>
          </a:p>
          <a:p>
            <a:endParaRPr lang="nl-BE" sz="16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/>
          <a:srcRect l="72121" t="35716" r="22473" b="53414"/>
          <a:stretch/>
        </p:blipFill>
        <p:spPr>
          <a:xfrm>
            <a:off x="9552373" y="346229"/>
            <a:ext cx="949813" cy="165528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4338" t="17402" r="10842" b="24705"/>
          <a:stretch/>
        </p:blipFill>
        <p:spPr>
          <a:xfrm>
            <a:off x="10762306" y="480567"/>
            <a:ext cx="1101542" cy="145036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4"/>
          <a:srcRect l="63051" t="41825" r="34252" b="50219"/>
          <a:stretch/>
        </p:blipFill>
        <p:spPr>
          <a:xfrm>
            <a:off x="9469444" y="4613143"/>
            <a:ext cx="962822" cy="159805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4"/>
          <a:srcRect l="65653" t="41625" r="31306" b="50219"/>
          <a:stretch/>
        </p:blipFill>
        <p:spPr>
          <a:xfrm>
            <a:off x="10883756" y="4613143"/>
            <a:ext cx="1068693" cy="161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6945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 b="1">
                <a:solidFill>
                  <a:schemeClr val="accent2"/>
                </a:solidFill>
              </a:rPr>
              <a:t>Justesse</a:t>
            </a:r>
            <a:r>
              <a:rPr lang="fr-FR" altLang="fr-FR" sz="4000">
                <a:solidFill>
                  <a:schemeClr val="accent2"/>
                </a:solidFill>
              </a:rPr>
              <a:t> (/3 points)</a:t>
            </a:r>
            <a:endParaRPr lang="fr-FR" sz="4000">
              <a:solidFill>
                <a:srgbClr val="FF0000"/>
              </a:solidFill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17</a:t>
            </a:fld>
            <a:endParaRPr lang="fr-FR" altLang="fr-FR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911424" y="1451808"/>
            <a:ext cx="10945216" cy="4497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fr-FR" altLang="fr-FR" sz="2000" b="1" u="sng" dirty="0">
                <a:solidFill>
                  <a:schemeClr val="accent1"/>
                </a:solidFill>
              </a:rPr>
              <a:t>FISH métaphasique (1 point)</a:t>
            </a:r>
            <a:r>
              <a:rPr lang="fr-FR" altLang="fr-FR" sz="2000" b="1" dirty="0">
                <a:solidFill>
                  <a:schemeClr val="accent1"/>
                </a:solidFill>
              </a:rPr>
              <a:t> : </a:t>
            </a:r>
            <a:r>
              <a:rPr lang="fr-FR" altLang="fr-FR" sz="1400" dirty="0"/>
              <a:t>(Cf. </a:t>
            </a:r>
            <a:r>
              <a:rPr lang="fr-FR" altLang="fr-FR" sz="1400" dirty="0" smtClean="0"/>
              <a:t>ISCN 2020 </a:t>
            </a:r>
            <a:r>
              <a:rPr lang="fr-FR" altLang="fr-FR" sz="1400" dirty="0"/>
              <a:t>p.452)</a:t>
            </a:r>
            <a:endParaRPr lang="fr-FR" altLang="fr-FR" sz="1400" b="1" i="1" u="sng" dirty="0">
              <a:ea typeface="ＭＳ Ｐゴシック" pitchFamily="34" charset="-128"/>
            </a:endParaRPr>
          </a:p>
          <a:p>
            <a:pPr marL="0" indent="0" eaLnBrk="1" hangingPunct="1">
              <a:buNone/>
            </a:pPr>
            <a:endParaRPr lang="fr-FR" altLang="fr-FR" sz="2000" b="1" dirty="0">
              <a:solidFill>
                <a:schemeClr val="accent1"/>
              </a:solidFill>
            </a:endParaRPr>
          </a:p>
          <a:p>
            <a:pPr marL="0" indent="0" eaLnBrk="1" hangingPunct="1">
              <a:buNone/>
            </a:pPr>
            <a:r>
              <a:rPr lang="fr-FR" sz="2000" dirty="0" err="1"/>
              <a:t>ish</a:t>
            </a:r>
            <a:r>
              <a:rPr lang="fr-FR" sz="2000" dirty="0"/>
              <a:t> </a:t>
            </a:r>
            <a:r>
              <a:rPr lang="fr-FR" sz="2000" dirty="0" err="1"/>
              <a:t>inv</a:t>
            </a:r>
            <a:r>
              <a:rPr lang="fr-FR" sz="2000" dirty="0"/>
              <a:t>(11)(p15)(3’NUP98+)(q22)(5’NUP98+)[3],11q23(KMT2Ax2)[2]</a:t>
            </a:r>
            <a:endParaRPr lang="fr-FR" altLang="fr-FR" sz="2000" b="1" dirty="0">
              <a:solidFill>
                <a:schemeClr val="accent1"/>
              </a:solidFill>
            </a:endParaRPr>
          </a:p>
          <a:p>
            <a:pPr marL="0" indent="0" eaLnBrk="1" hangingPunct="1">
              <a:buNone/>
            </a:pPr>
            <a:endParaRPr lang="fr-FR" altLang="fr-FR" sz="1600" dirty="0"/>
          </a:p>
          <a:p>
            <a:pPr marL="447675" indent="-447675" eaLnBrk="1" hangingPunct="1">
              <a:buNone/>
              <a:tabLst>
                <a:tab pos="1884363" algn="l"/>
                <a:tab pos="5830888" algn="r"/>
              </a:tabLst>
            </a:pPr>
            <a:r>
              <a:rPr lang="fr-FR" altLang="fr-FR" sz="16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	</a:t>
            </a:r>
            <a:r>
              <a:rPr lang="fr-FR" altLang="fr-FR" sz="2000" dirty="0"/>
              <a:t>Erreur 5’/3’ 	: </a:t>
            </a:r>
            <a:r>
              <a:rPr lang="fr-FR" altLang="fr-FR" sz="2000" dirty="0">
                <a:solidFill>
                  <a:srgbClr val="FF0000"/>
                </a:solidFill>
              </a:rPr>
              <a:t>-1</a:t>
            </a:r>
          </a:p>
          <a:p>
            <a:pPr marL="447675" indent="-447675" eaLnBrk="1" hangingPunct="1">
              <a:buNone/>
              <a:tabLst>
                <a:tab pos="1884363" algn="l"/>
                <a:tab pos="5830888" algn="r"/>
              </a:tabLst>
            </a:pPr>
            <a:r>
              <a:rPr lang="fr-FR" altLang="fr-FR" sz="2000" dirty="0">
                <a:solidFill>
                  <a:schemeClr val="accent4"/>
                </a:solidFill>
              </a:rPr>
              <a:t>	</a:t>
            </a:r>
            <a:r>
              <a:rPr lang="fr-FR" altLang="fr-FR" sz="2000" dirty="0"/>
              <a:t>Pas noté 5’/3’	 : </a:t>
            </a:r>
            <a:r>
              <a:rPr lang="fr-FR" altLang="fr-FR" sz="2000" dirty="0">
                <a:solidFill>
                  <a:srgbClr val="FF0000"/>
                </a:solidFill>
              </a:rPr>
              <a:t>-1</a:t>
            </a:r>
          </a:p>
          <a:p>
            <a:pPr marL="447675" indent="-447675" eaLnBrk="1" hangingPunct="1">
              <a:buNone/>
              <a:tabLst>
                <a:tab pos="1884363" algn="l"/>
                <a:tab pos="6191250" algn="r"/>
              </a:tabLst>
            </a:pPr>
            <a:endParaRPr lang="fr-FR" altLang="fr-FR" sz="2000" dirty="0">
              <a:solidFill>
                <a:schemeClr val="accent4"/>
              </a:solidFill>
            </a:endParaRPr>
          </a:p>
          <a:p>
            <a:pPr marL="447675" indent="-447675" eaLnBrk="1" hangingPunct="1">
              <a:buNone/>
              <a:tabLst>
                <a:tab pos="1884363" algn="l"/>
                <a:tab pos="6191250" algn="r"/>
              </a:tabLst>
            </a:pPr>
            <a:r>
              <a:rPr lang="fr-FR" altLang="fr-FR" sz="2000" dirty="0"/>
              <a:t>OK :			</a:t>
            </a:r>
            <a:r>
              <a:rPr lang="fr-FR" altLang="fr-FR" sz="2000" dirty="0" smtClean="0">
                <a:solidFill>
                  <a:schemeClr val="accent1"/>
                </a:solidFill>
              </a:rPr>
              <a:t>25/41</a:t>
            </a:r>
            <a:endParaRPr lang="fr-FR" altLang="fr-FR" sz="2000" dirty="0">
              <a:solidFill>
                <a:schemeClr val="accent1"/>
              </a:solidFill>
            </a:endParaRPr>
          </a:p>
          <a:p>
            <a:pPr marL="447675" indent="-447675" eaLnBrk="1" hangingPunct="1">
              <a:buNone/>
              <a:tabLst>
                <a:tab pos="1884363" algn="l"/>
                <a:tab pos="6191250" algn="r"/>
              </a:tabLst>
            </a:pPr>
            <a:endParaRPr lang="fr-FR" altLang="fr-FR" sz="2000" dirty="0"/>
          </a:p>
          <a:p>
            <a:pPr marL="0" indent="0">
              <a:buNone/>
              <a:tabLst>
                <a:tab pos="1884363" algn="l"/>
                <a:tab pos="6191250" algn="r"/>
              </a:tabLst>
            </a:pPr>
            <a:r>
              <a:rPr lang="fr-FR" sz="2000" dirty="0"/>
              <a:t>Erreur 5’/3’		</a:t>
            </a:r>
            <a:r>
              <a:rPr lang="fr-FR" sz="2000" dirty="0" smtClean="0">
                <a:solidFill>
                  <a:srgbClr val="FF0000"/>
                </a:solidFill>
              </a:rPr>
              <a:t>15</a:t>
            </a:r>
            <a:r>
              <a:rPr lang="fr-FR" sz="2000" dirty="0" smtClean="0"/>
              <a:t>/41</a:t>
            </a:r>
            <a:endParaRPr lang="fr-FR" sz="2000" dirty="0"/>
          </a:p>
          <a:p>
            <a:pPr marL="0" indent="0">
              <a:buNone/>
              <a:tabLst>
                <a:tab pos="1884363" algn="l"/>
                <a:tab pos="6191250" algn="r"/>
              </a:tabLst>
            </a:pPr>
            <a:r>
              <a:rPr lang="fr-FR" sz="2000" dirty="0">
                <a:ea typeface="ＭＳ Ｐゴシック"/>
              </a:rPr>
              <a:t>Pas noté 5’3’		</a:t>
            </a:r>
            <a:r>
              <a:rPr lang="fr-FR" sz="2000" dirty="0" smtClean="0">
                <a:solidFill>
                  <a:srgbClr val="FF0000"/>
                </a:solidFill>
                <a:ea typeface="ＭＳ Ｐゴシック"/>
              </a:rPr>
              <a:t>1</a:t>
            </a:r>
            <a:r>
              <a:rPr lang="fr-FR" sz="2000" dirty="0" smtClean="0">
                <a:ea typeface="ＭＳ Ｐゴシック"/>
              </a:rPr>
              <a:t>/41</a:t>
            </a:r>
            <a:endParaRPr lang="fr-FR" sz="2000" dirty="0">
              <a:ea typeface="ＭＳ Ｐゴシック"/>
            </a:endParaRPr>
          </a:p>
          <a:p>
            <a:pPr marL="0" indent="0">
              <a:buNone/>
              <a:tabLst>
                <a:tab pos="1884363" algn="l"/>
                <a:tab pos="6191250" algn="r"/>
              </a:tabLst>
            </a:pPr>
            <a:r>
              <a:rPr lang="fr-FR" sz="1600" dirty="0">
                <a:solidFill>
                  <a:schemeClr val="accent4"/>
                </a:solidFill>
                <a:ea typeface="ＭＳ Ｐゴシック" charset="0"/>
                <a:cs typeface="ＭＳ Ｐゴシック" charset="0"/>
              </a:rPr>
              <a:t>	</a:t>
            </a:r>
            <a:endParaRPr lang="fr-FR" altLang="fr-FR" sz="1600" dirty="0"/>
          </a:p>
          <a:p>
            <a:pPr marL="447675" indent="-447675" eaLnBrk="1" hangingPunct="1">
              <a:buNone/>
              <a:tabLst>
                <a:tab pos="1884363" algn="l"/>
                <a:tab pos="5830888" algn="r"/>
              </a:tabLst>
            </a:pPr>
            <a:endParaRPr lang="fr-FR" altLang="fr-FR" sz="1600" dirty="0">
              <a:solidFill>
                <a:srgbClr val="FF0000"/>
              </a:solidFill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8489564" y="1649758"/>
            <a:ext cx="2784714" cy="3865443"/>
            <a:chOff x="7013162" y="2121535"/>
            <a:chExt cx="2784714" cy="3865443"/>
          </a:xfrm>
        </p:grpSpPr>
        <p:pic>
          <p:nvPicPr>
            <p:cNvPr id="7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64621" t="39865" r="20152" b="22559"/>
            <a:stretch/>
          </p:blipFill>
          <p:spPr>
            <a:xfrm>
              <a:off x="7013162" y="2121535"/>
              <a:ext cx="2784714" cy="3865443"/>
            </a:xfrm>
            <a:prstGeom prst="rect">
              <a:avLst/>
            </a:prstGeom>
          </p:spPr>
        </p:pic>
        <p:pic>
          <p:nvPicPr>
            <p:cNvPr id="8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73616" t="44240" r="24948" b="31079"/>
            <a:stretch/>
          </p:blipFill>
          <p:spPr>
            <a:xfrm rot="10800000">
              <a:off x="8660188" y="2562937"/>
              <a:ext cx="262646" cy="2538919"/>
            </a:xfrm>
            <a:prstGeom prst="rect">
              <a:avLst/>
            </a:prstGeom>
          </p:spPr>
        </p:pic>
      </p:grpSp>
      <p:sp>
        <p:nvSpPr>
          <p:cNvPr id="10" name="ZoneTexte 9"/>
          <p:cNvSpPr txBox="1"/>
          <p:nvPr/>
        </p:nvSpPr>
        <p:spPr>
          <a:xfrm>
            <a:off x="10615565" y="1889124"/>
            <a:ext cx="15503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>
                <a:solidFill>
                  <a:srgbClr val="33CC33"/>
                </a:solidFill>
              </a:rPr>
              <a:t>3’NUP98</a:t>
            </a:r>
            <a:r>
              <a:rPr lang="fr-FR" b="1" dirty="0"/>
              <a:t> </a:t>
            </a:r>
            <a:endParaRPr lang="fr-FR" b="1" dirty="0" smtClean="0"/>
          </a:p>
          <a:p>
            <a:pPr algn="ctr"/>
            <a:r>
              <a:rPr lang="fr-FR" b="1" dirty="0" smtClean="0"/>
              <a:t>reste </a:t>
            </a:r>
            <a:r>
              <a:rPr lang="fr-FR" b="1" dirty="0"/>
              <a:t>en p15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10345173" y="3988850"/>
            <a:ext cx="1922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>
                <a:solidFill>
                  <a:srgbClr val="FF0000"/>
                </a:solidFill>
              </a:rPr>
              <a:t>5’NUP98</a:t>
            </a:r>
            <a:r>
              <a:rPr lang="fr-FR" b="1" dirty="0"/>
              <a:t> </a:t>
            </a:r>
            <a:endParaRPr lang="fr-FR" b="1" dirty="0" smtClean="0"/>
          </a:p>
          <a:p>
            <a:pPr algn="ctr"/>
            <a:r>
              <a:rPr lang="fr-FR" b="1" dirty="0" smtClean="0"/>
              <a:t>délocalisé </a:t>
            </a:r>
            <a:r>
              <a:rPr lang="fr-FR" b="1" dirty="0"/>
              <a:t>en q22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579502" y="986671"/>
            <a:ext cx="1502409" cy="4414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Espace réservé du contenu 4"/>
          <p:cNvPicPr>
            <a:picLocks noChangeAspect="1"/>
          </p:cNvPicPr>
          <p:nvPr/>
        </p:nvPicPr>
        <p:blipFill rotWithShape="1">
          <a:blip r:embed="rId2"/>
          <a:srcRect l="64621" t="41083" r="26805" b="41018"/>
          <a:stretch/>
        </p:blipFill>
        <p:spPr>
          <a:xfrm>
            <a:off x="8505426" y="1530882"/>
            <a:ext cx="1186739" cy="1393593"/>
          </a:xfrm>
          <a:prstGeom prst="rect">
            <a:avLst/>
          </a:prstGeom>
        </p:spPr>
      </p:pic>
      <p:grpSp>
        <p:nvGrpSpPr>
          <p:cNvPr id="14" name="Groupe 13"/>
          <p:cNvGrpSpPr/>
          <p:nvPr/>
        </p:nvGrpSpPr>
        <p:grpSpPr>
          <a:xfrm>
            <a:off x="8933990" y="3838261"/>
            <a:ext cx="1134684" cy="1162618"/>
            <a:chOff x="7486650" y="4751031"/>
            <a:chExt cx="1134684" cy="1162618"/>
          </a:xfrm>
        </p:grpSpPr>
        <p:pic>
          <p:nvPicPr>
            <p:cNvPr id="15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67999" t="58375" r="29207" b="27899"/>
            <a:stretch/>
          </p:blipFill>
          <p:spPr>
            <a:xfrm rot="10800000">
              <a:off x="7486650" y="4751031"/>
              <a:ext cx="386734" cy="1068744"/>
            </a:xfrm>
            <a:prstGeom prst="rect">
              <a:avLst/>
            </a:prstGeom>
          </p:spPr>
        </p:pic>
        <p:sp>
          <p:nvSpPr>
            <p:cNvPr id="16" name="ZoneTexte 15"/>
            <p:cNvSpPr txBox="1"/>
            <p:nvPr/>
          </p:nvSpPr>
          <p:spPr>
            <a:xfrm>
              <a:off x="7833191" y="5082652"/>
              <a:ext cx="788143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fr-FR" sz="1100" dirty="0"/>
                <a:t>STIM1</a:t>
              </a:r>
            </a:p>
            <a:p>
              <a:endParaRPr lang="fr-FR" sz="1200" dirty="0"/>
            </a:p>
            <a:p>
              <a:endParaRPr lang="fr-FR" sz="1200" dirty="0"/>
            </a:p>
            <a:p>
              <a:r>
                <a:rPr lang="fr-FR" sz="1200" b="1" dirty="0"/>
                <a:t>5’NUP98</a:t>
              </a:r>
            </a:p>
          </p:txBody>
        </p:sp>
      </p:grpSp>
      <p:cxnSp>
        <p:nvCxnSpPr>
          <p:cNvPr id="17" name="Connecteur droit 16"/>
          <p:cNvCxnSpPr/>
          <p:nvPr/>
        </p:nvCxnSpPr>
        <p:spPr>
          <a:xfrm>
            <a:off x="9173543" y="1462950"/>
            <a:ext cx="895131" cy="5463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 flipV="1">
            <a:off x="9280531" y="2134720"/>
            <a:ext cx="788143" cy="815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18"/>
          <p:cNvCxnSpPr/>
          <p:nvPr/>
        </p:nvCxnSpPr>
        <p:spPr>
          <a:xfrm flipV="1">
            <a:off x="9280531" y="4758466"/>
            <a:ext cx="788143" cy="242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/>
          <p:cNvCxnSpPr>
            <a:stCxn id="15" idx="2"/>
          </p:cNvCxnSpPr>
          <p:nvPr/>
        </p:nvCxnSpPr>
        <p:spPr>
          <a:xfrm>
            <a:off x="9127357" y="3838261"/>
            <a:ext cx="954554" cy="7846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0127881" y="4758466"/>
            <a:ext cx="262646" cy="45719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10587318" y="4699375"/>
            <a:ext cx="16802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dirty="0" smtClean="0">
                <a:solidFill>
                  <a:schemeClr val="accent3"/>
                </a:solidFill>
              </a:rPr>
              <a:t>KMT2A</a:t>
            </a:r>
            <a:r>
              <a:rPr lang="fr-FR" sz="1600" dirty="0" smtClean="0"/>
              <a:t> en 11q23 </a:t>
            </a:r>
          </a:p>
          <a:p>
            <a:r>
              <a:rPr lang="fr-FR" sz="1600" dirty="0" smtClean="0"/>
              <a:t>reste en place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18349723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z="4000" b="1" dirty="0">
                <a:solidFill>
                  <a:schemeClr val="accent2"/>
                </a:solidFill>
              </a:rPr>
              <a:t>Justesse</a:t>
            </a:r>
            <a:r>
              <a:rPr lang="fr-FR" altLang="fr-FR" sz="4000" dirty="0">
                <a:solidFill>
                  <a:schemeClr val="accent2"/>
                </a:solidFill>
              </a:rPr>
              <a:t> (/3 points)</a:t>
            </a:r>
            <a:endParaRPr lang="fr-FR" sz="4000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18</a:t>
            </a:fld>
            <a:endParaRPr lang="fr-FR" altLang="fr-FR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5D53784-44B0-4768-B6BD-E66ABB18C9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872" y="1852320"/>
            <a:ext cx="744936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fr-FR" altLang="fr-FR" sz="2000" b="1" u="sng" dirty="0">
                <a:solidFill>
                  <a:schemeClr val="accent1"/>
                </a:solidFill>
                <a:ea typeface="ＭＳ Ｐゴシック"/>
              </a:rPr>
              <a:t>FISH interphasique (1 point)</a:t>
            </a:r>
            <a:r>
              <a:rPr lang="fr-FR" altLang="fr-FR" sz="2000" b="1" dirty="0">
                <a:solidFill>
                  <a:schemeClr val="accent1"/>
                </a:solidFill>
                <a:ea typeface="ＭＳ Ｐゴシック"/>
              </a:rPr>
              <a:t> </a:t>
            </a:r>
            <a:r>
              <a:rPr lang="fr-FR" altLang="fr-FR" sz="2000" b="1" dirty="0" smtClean="0">
                <a:solidFill>
                  <a:schemeClr val="accent1"/>
                </a:solidFill>
                <a:ea typeface="ＭＳ Ｐゴシック"/>
              </a:rPr>
              <a:t>: </a:t>
            </a:r>
            <a:r>
              <a:rPr lang="fr-FR" altLang="fr-FR" sz="1400" dirty="0"/>
              <a:t>(Cf. </a:t>
            </a:r>
            <a:r>
              <a:rPr lang="fr-FR" altLang="fr-FR" sz="1400" dirty="0" smtClean="0"/>
              <a:t>ISCN 2020 </a:t>
            </a:r>
            <a:r>
              <a:rPr lang="fr-FR" altLang="fr-FR" sz="1400" dirty="0"/>
              <a:t>p.461)</a:t>
            </a:r>
          </a:p>
          <a:p>
            <a:pPr marL="0" indent="0" eaLnBrk="1" hangingPunct="1">
              <a:buNone/>
            </a:pPr>
            <a:endParaRPr lang="fr-FR" altLang="fr-FR" sz="1800" dirty="0">
              <a:ea typeface="ＭＳ Ｐゴシック"/>
            </a:endParaRPr>
          </a:p>
          <a:p>
            <a:pPr marL="0" indent="0" eaLnBrk="1" hangingPunct="1">
              <a:buNone/>
            </a:pPr>
            <a:r>
              <a:rPr lang="fr-FR" sz="2000" dirty="0" err="1"/>
              <a:t>nuc</a:t>
            </a:r>
            <a:r>
              <a:rPr lang="fr-FR" sz="2000" dirty="0"/>
              <a:t> </a:t>
            </a:r>
            <a:r>
              <a:rPr lang="fr-FR" sz="2000" dirty="0" err="1"/>
              <a:t>ish</a:t>
            </a:r>
            <a:r>
              <a:rPr lang="fr-FR" sz="2000" dirty="0"/>
              <a:t>(NUP98x2)(3’NUP98 sep 5’NUP98x1)[21/24],(KMT2Ax2)[16]</a:t>
            </a:r>
          </a:p>
          <a:p>
            <a:pPr marL="0" indent="0" eaLnBrk="1" hangingPunct="1">
              <a:buNone/>
            </a:pPr>
            <a:endParaRPr lang="fr-FR" altLang="fr-FR" sz="2000" b="1" dirty="0">
              <a:solidFill>
                <a:schemeClr val="accent1"/>
              </a:solidFill>
              <a:ea typeface="ＭＳ Ｐゴシック"/>
            </a:endParaRPr>
          </a:p>
          <a:p>
            <a:pPr marL="0" indent="0" eaLnBrk="1" hangingPunct="1">
              <a:buNone/>
            </a:pPr>
            <a:r>
              <a:rPr lang="fr-FR" altLang="fr-FR" sz="1600" dirty="0">
                <a:ea typeface="ＭＳ Ｐゴシック"/>
              </a:rPr>
              <a:t>		</a:t>
            </a:r>
          </a:p>
          <a:p>
            <a:pPr marL="353695" indent="-353695" eaLnBrk="1" hangingPunct="1">
              <a:buNone/>
              <a:tabLst>
                <a:tab pos="3852863" algn="r"/>
              </a:tabLst>
            </a:pPr>
            <a:r>
              <a:rPr lang="fr-FR" altLang="fr-FR" sz="1600" dirty="0">
                <a:ea typeface="ＭＳ Ｐゴシック"/>
              </a:rPr>
              <a:t>	</a:t>
            </a:r>
            <a:r>
              <a:rPr lang="fr-FR" altLang="fr-FR" sz="1800" dirty="0">
                <a:ea typeface="ＭＳ Ｐゴシック"/>
              </a:rPr>
              <a:t>OK :	</a:t>
            </a:r>
            <a:r>
              <a:rPr lang="fr-FR" altLang="fr-FR" sz="1800" dirty="0" smtClean="0">
                <a:solidFill>
                  <a:schemeClr val="accent1"/>
                </a:solidFill>
                <a:ea typeface="ＭＳ Ｐゴシック"/>
              </a:rPr>
              <a:t>27/41</a:t>
            </a:r>
            <a:endParaRPr lang="fr-FR" altLang="fr-FR" sz="1800" dirty="0">
              <a:solidFill>
                <a:schemeClr val="accent1"/>
              </a:solidFill>
              <a:ea typeface="ＭＳ Ｐゴシック"/>
            </a:endParaRPr>
          </a:p>
          <a:p>
            <a:pPr marL="353695" indent="-353695" eaLnBrk="1" hangingPunct="1">
              <a:buNone/>
              <a:tabLst>
                <a:tab pos="3852863" algn="r"/>
              </a:tabLst>
            </a:pPr>
            <a:endParaRPr lang="fr-FR" altLang="fr-FR" sz="1800" dirty="0"/>
          </a:p>
          <a:p>
            <a:pPr marL="353695" indent="-353695" eaLnBrk="1" hangingPunct="1">
              <a:buNone/>
              <a:tabLst>
                <a:tab pos="3852863" algn="r"/>
              </a:tabLst>
            </a:pPr>
            <a:r>
              <a:rPr lang="fr-FR" altLang="fr-FR" sz="1800" dirty="0">
                <a:ea typeface="ＭＳ Ｐゴシック"/>
              </a:rPr>
              <a:t>	erreur sens 3’/5’ =</a:t>
            </a:r>
            <a:r>
              <a:rPr lang="fr-FR" altLang="fr-FR" sz="1800" dirty="0">
                <a:solidFill>
                  <a:srgbClr val="FF0000"/>
                </a:solidFill>
                <a:ea typeface="ＭＳ Ｐゴシック"/>
              </a:rPr>
              <a:t> -0,5</a:t>
            </a:r>
            <a:r>
              <a:rPr lang="fr-FR" altLang="fr-FR" sz="1800" dirty="0">
                <a:solidFill>
                  <a:schemeClr val="accent4"/>
                </a:solidFill>
                <a:ea typeface="ＭＳ Ｐゴシック"/>
              </a:rPr>
              <a:t>	</a:t>
            </a:r>
            <a:r>
              <a:rPr lang="fr-FR" altLang="fr-FR" sz="1800" dirty="0" smtClean="0">
                <a:solidFill>
                  <a:srgbClr val="FF0000"/>
                </a:solidFill>
                <a:ea typeface="ＭＳ Ｐゴシック"/>
              </a:rPr>
              <a:t>14/41</a:t>
            </a:r>
            <a:endParaRPr lang="fr-FR" altLang="fr-FR" sz="1800" dirty="0">
              <a:solidFill>
                <a:srgbClr val="FF0000"/>
              </a:solidFill>
              <a:ea typeface="ＭＳ Ｐゴシック"/>
            </a:endParaRPr>
          </a:p>
          <a:p>
            <a:pPr marL="353695" indent="-353695" eaLnBrk="1" hangingPunct="1">
              <a:buNone/>
              <a:tabLst>
                <a:tab pos="3852863" algn="r"/>
              </a:tabLst>
            </a:pPr>
            <a:r>
              <a:rPr lang="fr-FR" altLang="fr-FR" sz="1800" dirty="0">
                <a:ea typeface="ＭＳ Ｐゴシック"/>
              </a:rPr>
              <a:t>	</a:t>
            </a:r>
          </a:p>
          <a:p>
            <a:pPr marL="353695" indent="-353695" eaLnBrk="1" hangingPunct="1">
              <a:buNone/>
              <a:tabLst>
                <a:tab pos="3852863" algn="r"/>
              </a:tabLst>
            </a:pPr>
            <a:endParaRPr lang="fr-FR" altLang="fr-FR" sz="1600" dirty="0"/>
          </a:p>
          <a:p>
            <a:pPr marL="353695" indent="-353695" eaLnBrk="1" hangingPunct="1">
              <a:buNone/>
              <a:tabLst>
                <a:tab pos="3852863" algn="r"/>
              </a:tabLst>
            </a:pPr>
            <a:r>
              <a:rPr lang="fr-FR" altLang="fr-FR" sz="1600" dirty="0">
                <a:ea typeface="ＭＳ Ｐゴシック"/>
              </a:rPr>
              <a:t>	</a:t>
            </a:r>
          </a:p>
        </p:txBody>
      </p:sp>
      <p:grpSp>
        <p:nvGrpSpPr>
          <p:cNvPr id="22" name="Groupe 21"/>
          <p:cNvGrpSpPr/>
          <p:nvPr/>
        </p:nvGrpSpPr>
        <p:grpSpPr>
          <a:xfrm>
            <a:off x="8489564" y="1493006"/>
            <a:ext cx="2784714" cy="3865443"/>
            <a:chOff x="7013162" y="2121535"/>
            <a:chExt cx="2784714" cy="3865443"/>
          </a:xfrm>
        </p:grpSpPr>
        <p:pic>
          <p:nvPicPr>
            <p:cNvPr id="23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64621" t="39865" r="20152" b="22559"/>
            <a:stretch/>
          </p:blipFill>
          <p:spPr>
            <a:xfrm>
              <a:off x="7013162" y="2121535"/>
              <a:ext cx="2784714" cy="3865443"/>
            </a:xfrm>
            <a:prstGeom prst="rect">
              <a:avLst/>
            </a:prstGeom>
          </p:spPr>
        </p:pic>
        <p:pic>
          <p:nvPicPr>
            <p:cNvPr id="24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73616" t="44240" r="24948" b="31079"/>
            <a:stretch/>
          </p:blipFill>
          <p:spPr>
            <a:xfrm rot="10800000">
              <a:off x="8660188" y="2562937"/>
              <a:ext cx="262646" cy="2538919"/>
            </a:xfrm>
            <a:prstGeom prst="rect">
              <a:avLst/>
            </a:prstGeom>
          </p:spPr>
        </p:pic>
      </p:grpSp>
      <p:sp>
        <p:nvSpPr>
          <p:cNvPr id="25" name="ZoneTexte 24"/>
          <p:cNvSpPr txBox="1"/>
          <p:nvPr/>
        </p:nvSpPr>
        <p:spPr>
          <a:xfrm>
            <a:off x="10615565" y="1732372"/>
            <a:ext cx="15503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>
                <a:solidFill>
                  <a:srgbClr val="33CC33"/>
                </a:solidFill>
              </a:rPr>
              <a:t>3’NUP98</a:t>
            </a:r>
            <a:r>
              <a:rPr lang="fr-FR" b="1" dirty="0"/>
              <a:t> </a:t>
            </a:r>
            <a:endParaRPr lang="fr-FR" b="1" dirty="0" smtClean="0"/>
          </a:p>
          <a:p>
            <a:pPr algn="ctr"/>
            <a:r>
              <a:rPr lang="fr-FR" b="1" dirty="0" smtClean="0"/>
              <a:t>reste </a:t>
            </a:r>
            <a:r>
              <a:rPr lang="fr-FR" b="1" dirty="0"/>
              <a:t>en p15</a:t>
            </a:r>
          </a:p>
        </p:txBody>
      </p:sp>
      <p:sp>
        <p:nvSpPr>
          <p:cNvPr id="26" name="ZoneTexte 25"/>
          <p:cNvSpPr txBox="1"/>
          <p:nvPr/>
        </p:nvSpPr>
        <p:spPr>
          <a:xfrm>
            <a:off x="10345173" y="3832098"/>
            <a:ext cx="1922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>
                <a:solidFill>
                  <a:srgbClr val="FF0000"/>
                </a:solidFill>
              </a:rPr>
              <a:t>5’NUP98</a:t>
            </a:r>
            <a:r>
              <a:rPr lang="fr-FR" b="1" dirty="0"/>
              <a:t> </a:t>
            </a:r>
            <a:endParaRPr lang="fr-FR" b="1" dirty="0" smtClean="0"/>
          </a:p>
          <a:p>
            <a:pPr algn="ctr"/>
            <a:r>
              <a:rPr lang="fr-FR" b="1" dirty="0" smtClean="0"/>
              <a:t>délocalisé </a:t>
            </a:r>
            <a:r>
              <a:rPr lang="fr-FR" b="1" dirty="0"/>
              <a:t>en q22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579502" y="829919"/>
            <a:ext cx="1502409" cy="4414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Espace réservé du contenu 4"/>
          <p:cNvPicPr>
            <a:picLocks noChangeAspect="1"/>
          </p:cNvPicPr>
          <p:nvPr/>
        </p:nvPicPr>
        <p:blipFill rotWithShape="1">
          <a:blip r:embed="rId2"/>
          <a:srcRect l="64621" t="41083" r="26805" b="41018"/>
          <a:stretch/>
        </p:blipFill>
        <p:spPr>
          <a:xfrm>
            <a:off x="8505426" y="1374130"/>
            <a:ext cx="1186739" cy="1393593"/>
          </a:xfrm>
          <a:prstGeom prst="rect">
            <a:avLst/>
          </a:prstGeom>
        </p:spPr>
      </p:pic>
      <p:grpSp>
        <p:nvGrpSpPr>
          <p:cNvPr id="29" name="Groupe 28"/>
          <p:cNvGrpSpPr/>
          <p:nvPr/>
        </p:nvGrpSpPr>
        <p:grpSpPr>
          <a:xfrm>
            <a:off x="8933990" y="3681509"/>
            <a:ext cx="1134684" cy="1162618"/>
            <a:chOff x="7486650" y="4751031"/>
            <a:chExt cx="1134684" cy="1162618"/>
          </a:xfrm>
        </p:grpSpPr>
        <p:pic>
          <p:nvPicPr>
            <p:cNvPr id="30" name="Espace réservé du contenu 4"/>
            <p:cNvPicPr>
              <a:picLocks noChangeAspect="1"/>
            </p:cNvPicPr>
            <p:nvPr/>
          </p:nvPicPr>
          <p:blipFill rotWithShape="1">
            <a:blip r:embed="rId2"/>
            <a:srcRect l="67999" t="58375" r="29207" b="27899"/>
            <a:stretch/>
          </p:blipFill>
          <p:spPr>
            <a:xfrm rot="10800000">
              <a:off x="7486650" y="4751031"/>
              <a:ext cx="386734" cy="1068744"/>
            </a:xfrm>
            <a:prstGeom prst="rect">
              <a:avLst/>
            </a:prstGeom>
          </p:spPr>
        </p:pic>
        <p:sp>
          <p:nvSpPr>
            <p:cNvPr id="31" name="ZoneTexte 30"/>
            <p:cNvSpPr txBox="1"/>
            <p:nvPr/>
          </p:nvSpPr>
          <p:spPr>
            <a:xfrm>
              <a:off x="7833191" y="5082652"/>
              <a:ext cx="788143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fr-FR" sz="1100" dirty="0"/>
                <a:t>STIM1</a:t>
              </a:r>
            </a:p>
            <a:p>
              <a:endParaRPr lang="fr-FR" sz="1200" dirty="0"/>
            </a:p>
            <a:p>
              <a:endParaRPr lang="fr-FR" sz="1200" dirty="0"/>
            </a:p>
            <a:p>
              <a:r>
                <a:rPr lang="fr-FR" sz="1200" b="1" dirty="0"/>
                <a:t>5’NUP98</a:t>
              </a:r>
            </a:p>
          </p:txBody>
        </p:sp>
      </p:grpSp>
      <p:cxnSp>
        <p:nvCxnSpPr>
          <p:cNvPr id="32" name="Connecteur droit 31"/>
          <p:cNvCxnSpPr/>
          <p:nvPr/>
        </p:nvCxnSpPr>
        <p:spPr>
          <a:xfrm>
            <a:off x="9173543" y="1306198"/>
            <a:ext cx="895131" cy="5463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/>
          <p:cNvCxnSpPr/>
          <p:nvPr/>
        </p:nvCxnSpPr>
        <p:spPr>
          <a:xfrm flipV="1">
            <a:off x="9280531" y="1977968"/>
            <a:ext cx="788143" cy="815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33"/>
          <p:cNvCxnSpPr/>
          <p:nvPr/>
        </p:nvCxnSpPr>
        <p:spPr>
          <a:xfrm flipV="1">
            <a:off x="9280531" y="4601714"/>
            <a:ext cx="788143" cy="242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/>
          <p:cNvCxnSpPr>
            <a:stCxn id="30" idx="2"/>
          </p:cNvCxnSpPr>
          <p:nvPr/>
        </p:nvCxnSpPr>
        <p:spPr>
          <a:xfrm>
            <a:off x="9127357" y="3681509"/>
            <a:ext cx="954554" cy="7846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0127881" y="4601714"/>
            <a:ext cx="262646" cy="45719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10587318" y="4542623"/>
            <a:ext cx="1680268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b="1" i="1" dirty="0" smtClean="0">
                <a:solidFill>
                  <a:schemeClr val="accent3"/>
                </a:solidFill>
              </a:rPr>
              <a:t>KMT2A</a:t>
            </a:r>
            <a:r>
              <a:rPr lang="fr-FR" sz="1600" dirty="0" smtClean="0"/>
              <a:t> en 11q23 </a:t>
            </a:r>
          </a:p>
          <a:p>
            <a:r>
              <a:rPr lang="fr-FR" sz="1600" dirty="0" smtClean="0"/>
              <a:t>reste en place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21765001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7802563" algn="r"/>
              </a:tabLst>
            </a:pPr>
            <a:r>
              <a:rPr lang="fr-FR" altLang="fr-FR" sz="4000" b="1">
                <a:solidFill>
                  <a:schemeClr val="accent2"/>
                </a:solidFill>
                <a:ea typeface="ＭＳ Ｐゴシック" pitchFamily="34" charset="-128"/>
              </a:rPr>
              <a:t>Partie descriptive	</a:t>
            </a:r>
            <a:r>
              <a:rPr lang="fr-FR" altLang="fr-FR" sz="3200">
                <a:solidFill>
                  <a:schemeClr val="accent6"/>
                </a:solidFill>
                <a:ea typeface="ＭＳ Ｐゴシック" pitchFamily="34" charset="-128"/>
              </a:rPr>
              <a:t>(6,25 points)</a:t>
            </a:r>
            <a:endParaRPr lang="fr-FR">
              <a:solidFill>
                <a:schemeClr val="accent6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99456" y="1817992"/>
            <a:ext cx="7850088" cy="4351338"/>
          </a:xfrm>
        </p:spPr>
        <p:txBody>
          <a:bodyPr/>
          <a:lstStyle/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Justesse de la formule	(3 points)</a:t>
            </a:r>
            <a:b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</a:br>
            <a: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Caryotype	(1 point)</a:t>
            </a:r>
            <a:b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</a:br>
            <a: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FISH métaphasique	(1 point)</a:t>
            </a:r>
            <a:b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</a:br>
            <a: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FISH </a:t>
            </a:r>
            <a:r>
              <a:rPr lang="fr-FR" altLang="fr-FR" sz="2400" dirty="0" err="1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interphasique</a:t>
            </a:r>
            <a: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	(1 point)</a:t>
            </a:r>
          </a:p>
          <a:p>
            <a:pPr eaLnBrk="1" hangingPunct="1">
              <a:buFontTx/>
              <a:buNone/>
            </a:pPr>
            <a:endParaRPr lang="fr-FR" altLang="fr-FR" sz="2400" dirty="0">
              <a:ea typeface="ＭＳ Ｐゴシック" pitchFamily="34" charset="-128"/>
            </a:endParaRP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ea typeface="ＭＳ Ｐゴシック" pitchFamily="34" charset="-128"/>
              </a:rPr>
              <a:t>Ecriture de la formule</a:t>
            </a:r>
            <a: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	</a:t>
            </a:r>
            <a:r>
              <a:rPr lang="fr-FR" altLang="ja-JP" dirty="0">
                <a:solidFill>
                  <a:srgbClr val="FF9900"/>
                </a:solidFill>
                <a:ea typeface="ＭＳ Ｐゴシック" pitchFamily="34" charset="-128"/>
              </a:rPr>
              <a:t>(1 point)</a:t>
            </a: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ja-JP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	</a:t>
            </a:r>
            <a:r>
              <a:rPr lang="fr-FR" altLang="ja-JP" sz="2400" dirty="0">
                <a:ea typeface="ＭＳ Ｐゴシック" pitchFamily="34" charset="-128"/>
              </a:rPr>
              <a:t>Règles ISCN 2020</a:t>
            </a:r>
          </a:p>
          <a:p>
            <a:pPr eaLnBrk="1" hangingPunct="1">
              <a:buFontTx/>
              <a:buNone/>
              <a:tabLst>
                <a:tab pos="7445375" algn="r"/>
              </a:tabLst>
            </a:pPr>
            <a:endParaRPr lang="fr-FR" altLang="fr-FR" sz="2400" dirty="0">
              <a:solidFill>
                <a:schemeClr val="bg1">
                  <a:lumMod val="75000"/>
                </a:schemeClr>
              </a:solidFill>
              <a:ea typeface="ＭＳ Ｐゴシック" pitchFamily="34" charset="-128"/>
            </a:endParaRP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Conclusion 	(2,25 points)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19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08055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260648"/>
            <a:ext cx="10515600" cy="1325563"/>
          </a:xfrm>
        </p:spPr>
        <p:txBody>
          <a:bodyPr/>
          <a:lstStyle/>
          <a:p>
            <a:r>
              <a:rPr lang="fr-FR" altLang="fr-FR" sz="4000" b="1" dirty="0">
                <a:solidFill>
                  <a:schemeClr val="accent2"/>
                </a:solidFill>
              </a:rPr>
              <a:t>Ecriture</a:t>
            </a:r>
            <a:r>
              <a:rPr lang="fr-FR" altLang="fr-FR" sz="4000" dirty="0">
                <a:solidFill>
                  <a:schemeClr val="accent2"/>
                </a:solidFill>
              </a:rPr>
              <a:t> (/1point)</a:t>
            </a:r>
            <a:r>
              <a:rPr lang="fr-FR" altLang="fr-FR" sz="4000" dirty="0">
                <a:solidFill>
                  <a:srgbClr val="FF0000"/>
                </a:solidFill>
              </a:rPr>
              <a:t/>
            </a:r>
            <a:br>
              <a:rPr lang="fr-FR" altLang="fr-FR" sz="4000" dirty="0">
                <a:solidFill>
                  <a:srgbClr val="FF0000"/>
                </a:solidFill>
              </a:rPr>
            </a:br>
            <a:r>
              <a:rPr lang="fr-FR" altLang="fr-FR" sz="2400" b="1" dirty="0">
                <a:ea typeface="ＭＳ Ｐゴシック" pitchFamily="34" charset="-128"/>
              </a:rPr>
              <a:t>Erreurs principales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510691"/>
            <a:ext cx="10972800" cy="488130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6634163" algn="r"/>
                <a:tab pos="10768013" algn="r"/>
              </a:tabLst>
            </a:pPr>
            <a:r>
              <a:rPr lang="fr-FR" altLang="fr-FR" sz="2000" b="1" u="sng" dirty="0">
                <a:ea typeface="ＭＳ Ｐゴシック" pitchFamily="34" charset="-128"/>
              </a:rPr>
              <a:t>Caryotype :</a:t>
            </a:r>
          </a:p>
          <a:p>
            <a:pPr>
              <a:lnSpc>
                <a:spcPct val="80000"/>
              </a:lnSpc>
              <a:buFontTx/>
              <a:buChar char="-"/>
              <a:tabLst>
                <a:tab pos="6634163" algn="r"/>
                <a:tab pos="10768013" algn="r"/>
              </a:tabLst>
            </a:pPr>
            <a:r>
              <a:rPr lang="fr-FR" altLang="fr-FR" sz="1800" dirty="0">
                <a:ea typeface="ＭＳ Ｐゴシック" pitchFamily="34" charset="-128"/>
              </a:rPr>
              <a:t>Ne pas mettre de « ; » dans un remaniement </a:t>
            </a:r>
            <a:r>
              <a:rPr lang="fr-FR" altLang="fr-FR" sz="1800" dirty="0" err="1">
                <a:ea typeface="ＭＳ Ｐゴシック" pitchFamily="34" charset="-128"/>
              </a:rPr>
              <a:t>intrachromosomique</a:t>
            </a:r>
            <a:endParaRPr lang="fr-FR" altLang="fr-FR" sz="1800" dirty="0">
              <a:ea typeface="ＭＳ Ｐゴシック"/>
              <a:cs typeface="Calibri"/>
            </a:endParaRPr>
          </a:p>
          <a:p>
            <a:pPr>
              <a:lnSpc>
                <a:spcPct val="80000"/>
              </a:lnSpc>
              <a:buFontTx/>
              <a:buChar char="-"/>
              <a:tabLst>
                <a:tab pos="6634163" algn="r"/>
                <a:tab pos="10768013" algn="r"/>
              </a:tabLst>
            </a:pPr>
            <a:r>
              <a:rPr lang="fr-FR" altLang="fr-FR" sz="1800" dirty="0">
                <a:ea typeface="ＭＳ Ｐゴシック"/>
              </a:rPr>
              <a:t>Nombre de mitoses non renseigné	</a:t>
            </a:r>
            <a:endParaRPr lang="fr-FR" altLang="fr-FR" sz="1800" dirty="0"/>
          </a:p>
          <a:p>
            <a:pPr>
              <a:lnSpc>
                <a:spcPct val="80000"/>
              </a:lnSpc>
              <a:buFontTx/>
              <a:buChar char="-"/>
              <a:tabLst>
                <a:tab pos="6634163" algn="r"/>
                <a:tab pos="10768013" algn="r"/>
              </a:tabLst>
            </a:pPr>
            <a:endParaRPr lang="fr-FR" altLang="fr-FR" sz="1800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None/>
              <a:tabLst>
                <a:tab pos="6634163" algn="r"/>
                <a:tab pos="10768013" algn="r"/>
              </a:tabLst>
            </a:pPr>
            <a:r>
              <a:rPr lang="fr-FR" altLang="fr-FR" sz="2000" b="1" u="sng" dirty="0">
                <a:ea typeface="ＭＳ Ｐゴシック" pitchFamily="34" charset="-128"/>
              </a:rPr>
              <a:t>FISH métaphasique </a:t>
            </a:r>
            <a:r>
              <a:rPr lang="fr-FR" altLang="fr-FR" sz="2000" b="1" dirty="0">
                <a:ea typeface="ＭＳ Ｐゴシック" pitchFamily="34" charset="-128"/>
              </a:rPr>
              <a:t>: </a:t>
            </a:r>
            <a:r>
              <a:rPr lang="fr-FR" altLang="fr-FR" sz="1800" dirty="0">
                <a:ea typeface="ＭＳ Ｐゴシック"/>
              </a:rPr>
              <a:t>	</a:t>
            </a:r>
            <a:endParaRPr lang="fr-FR" altLang="fr-FR" sz="1800" dirty="0">
              <a:ea typeface="ＭＳ Ｐゴシック"/>
              <a:cs typeface="Calibri"/>
            </a:endParaRPr>
          </a:p>
          <a:p>
            <a:pPr>
              <a:lnSpc>
                <a:spcPct val="80000"/>
              </a:lnSpc>
              <a:buNone/>
              <a:tabLst>
                <a:tab pos="6634163" algn="r"/>
                <a:tab pos="10768013" algn="r"/>
              </a:tabLst>
            </a:pPr>
            <a:r>
              <a:rPr lang="fr-FR" altLang="fr-FR" sz="1800" i="1" dirty="0">
                <a:ea typeface="ＭＳ Ｐゴシック"/>
              </a:rPr>
              <a:t>-    KMT2A</a:t>
            </a:r>
            <a:r>
              <a:rPr lang="fr-FR" altLang="fr-FR" sz="1800" dirty="0">
                <a:ea typeface="ＭＳ Ｐゴシック"/>
              </a:rPr>
              <a:t> placé dans les parenthèses de l’inversion	</a:t>
            </a:r>
            <a:endParaRPr lang="fr-FR" altLang="fr-FR" sz="1800" dirty="0">
              <a:ea typeface="ＭＳ Ｐゴシック"/>
              <a:cs typeface="Calibri"/>
            </a:endParaRPr>
          </a:p>
          <a:p>
            <a:pPr eaLnBrk="1" hangingPunct="1">
              <a:lnSpc>
                <a:spcPct val="80000"/>
              </a:lnSpc>
              <a:buNone/>
              <a:tabLst>
                <a:tab pos="6634163" algn="r"/>
                <a:tab pos="10768013" algn="r"/>
              </a:tabLst>
            </a:pPr>
            <a:endParaRPr lang="fr-FR" altLang="fr-FR" sz="1800" i="1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None/>
              <a:tabLst>
                <a:tab pos="6634163" algn="r"/>
                <a:tab pos="10768013" algn="r"/>
              </a:tabLst>
            </a:pPr>
            <a:r>
              <a:rPr lang="fr-FR" altLang="fr-FR" sz="2000" b="1" u="sng" dirty="0">
                <a:ea typeface="ＭＳ Ｐゴシック" pitchFamily="34" charset="-128"/>
              </a:rPr>
              <a:t>FISH </a:t>
            </a:r>
            <a:r>
              <a:rPr lang="fr-FR" altLang="fr-FR" sz="2000" b="1" u="sng" dirty="0" err="1">
                <a:ea typeface="ＭＳ Ｐゴシック" pitchFamily="34" charset="-128"/>
              </a:rPr>
              <a:t>interphasique</a:t>
            </a:r>
            <a:r>
              <a:rPr lang="fr-FR" altLang="fr-FR" sz="2000" b="1" u="sng" dirty="0">
                <a:ea typeface="ＭＳ Ｐゴシック" pitchFamily="34" charset="-128"/>
              </a:rPr>
              <a:t> : </a:t>
            </a:r>
            <a:endParaRPr lang="fr-FR" altLang="fr-FR" sz="2000" b="1" u="sng" dirty="0" smtClean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Char char="-"/>
              <a:tabLst>
                <a:tab pos="6634163" algn="r"/>
                <a:tab pos="10768013" algn="r"/>
              </a:tabLst>
            </a:pPr>
            <a:r>
              <a:rPr lang="fr-FR" altLang="fr-FR" sz="1800" dirty="0" smtClean="0">
                <a:ea typeface="ＭＳ Ｐゴシック"/>
              </a:rPr>
              <a:t>x1 </a:t>
            </a:r>
            <a:r>
              <a:rPr lang="fr-FR" altLang="fr-FR" sz="1800" dirty="0">
                <a:ea typeface="ＭＳ Ｐゴシック"/>
              </a:rPr>
              <a:t>manquant (3’</a:t>
            </a:r>
            <a:r>
              <a:rPr lang="fr-FR" altLang="fr-FR" sz="1800" i="1" dirty="0">
                <a:ea typeface="ＭＳ Ｐゴシック"/>
              </a:rPr>
              <a:t>NUP98 </a:t>
            </a:r>
            <a:r>
              <a:rPr lang="fr-FR" altLang="fr-FR" sz="1800" dirty="0">
                <a:ea typeface="ＭＳ Ｐゴシック"/>
              </a:rPr>
              <a:t>sep 5’</a:t>
            </a:r>
            <a:r>
              <a:rPr lang="fr-FR" altLang="fr-FR" sz="1800" i="1" dirty="0">
                <a:ea typeface="ＭＳ Ｐゴシック"/>
              </a:rPr>
              <a:t>NUP98</a:t>
            </a:r>
            <a:r>
              <a:rPr lang="fr-FR" altLang="fr-FR" sz="1800" b="1" dirty="0">
                <a:solidFill>
                  <a:srgbClr val="FF0000"/>
                </a:solidFill>
                <a:ea typeface="ＭＳ Ｐゴシック"/>
              </a:rPr>
              <a:t>x1</a:t>
            </a:r>
            <a:r>
              <a:rPr lang="fr-FR" altLang="fr-FR" sz="1800" dirty="0">
                <a:ea typeface="ＭＳ Ｐゴシック"/>
              </a:rPr>
              <a:t>)</a:t>
            </a:r>
            <a:endParaRPr lang="fr-FR" altLang="fr-FR" sz="1800" b="1" i="1" u="sng" dirty="0">
              <a:ea typeface="ＭＳ Ｐゴシック" pitchFamily="34" charset="-128"/>
            </a:endParaRPr>
          </a:p>
          <a:p>
            <a:pPr eaLnBrk="1" hangingPunct="1">
              <a:lnSpc>
                <a:spcPct val="80000"/>
              </a:lnSpc>
              <a:buFontTx/>
              <a:buChar char="-"/>
              <a:tabLst>
                <a:tab pos="6634163" algn="r"/>
                <a:tab pos="10768013" algn="r"/>
              </a:tabLst>
            </a:pPr>
            <a:r>
              <a:rPr lang="fr-FR" altLang="fr-FR" sz="1800" dirty="0">
                <a:ea typeface="ＭＳ Ｐゴシック" pitchFamily="34" charset="-128"/>
              </a:rPr>
              <a:t>ne pas mettre de fraction quand tous les noyaux ont le même profil (normal ou anormal)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fr-FR" sz="1800" dirty="0">
                <a:ea typeface="ＭＳ Ｐゴシック" pitchFamily="34" charset="-128"/>
              </a:rPr>
              <a:t>Ex: .</a:t>
            </a:r>
            <a:r>
              <a:rPr lang="fr-FR" sz="1800" dirty="0" err="1">
                <a:ea typeface="ＭＳ Ｐゴシック" pitchFamily="34" charset="-128"/>
              </a:rPr>
              <a:t>nuc</a:t>
            </a:r>
            <a:r>
              <a:rPr lang="fr-FR" sz="1800" dirty="0">
                <a:ea typeface="ＭＳ Ｐゴシック" pitchFamily="34" charset="-128"/>
              </a:rPr>
              <a:t> </a:t>
            </a:r>
            <a:r>
              <a:rPr lang="fr-FR" sz="1800" dirty="0" err="1">
                <a:ea typeface="ＭＳ Ｐゴシック" pitchFamily="34" charset="-128"/>
              </a:rPr>
              <a:t>ish</a:t>
            </a:r>
            <a:r>
              <a:rPr lang="fr-FR" sz="1800" dirty="0">
                <a:ea typeface="ＭＳ Ｐゴシック" pitchFamily="34" charset="-128"/>
              </a:rPr>
              <a:t>(</a:t>
            </a:r>
            <a:r>
              <a:rPr lang="fr-FR" sz="1800" i="1" dirty="0">
                <a:ea typeface="ＭＳ Ｐゴシック" pitchFamily="34" charset="-128"/>
              </a:rPr>
              <a:t>KMT2A</a:t>
            </a:r>
            <a:r>
              <a:rPr lang="fr-FR" sz="1800" dirty="0">
                <a:ea typeface="ＭＳ Ｐゴシック" pitchFamily="34" charset="-128"/>
              </a:rPr>
              <a:t>x2)[16] et non </a:t>
            </a:r>
            <a:r>
              <a:rPr lang="fr-FR" sz="1800" dirty="0" err="1">
                <a:ea typeface="ＭＳ Ｐゴシック" pitchFamily="34" charset="-128"/>
              </a:rPr>
              <a:t>nuc</a:t>
            </a:r>
            <a:r>
              <a:rPr lang="fr-FR" sz="1800" dirty="0">
                <a:ea typeface="ＭＳ Ｐゴシック" pitchFamily="34" charset="-128"/>
              </a:rPr>
              <a:t> </a:t>
            </a:r>
            <a:r>
              <a:rPr lang="fr-FR" sz="1800" dirty="0" err="1">
                <a:ea typeface="ＭＳ Ｐゴシック" pitchFamily="34" charset="-128"/>
              </a:rPr>
              <a:t>ish</a:t>
            </a:r>
            <a:r>
              <a:rPr lang="fr-FR" sz="1800" dirty="0">
                <a:ea typeface="ＭＳ Ｐゴシック" pitchFamily="34" charset="-128"/>
              </a:rPr>
              <a:t>(</a:t>
            </a:r>
            <a:r>
              <a:rPr lang="fr-FR" sz="1800" i="1" dirty="0">
                <a:ea typeface="ＭＳ Ｐゴシック" pitchFamily="34" charset="-128"/>
              </a:rPr>
              <a:t>KMT2A</a:t>
            </a:r>
            <a:r>
              <a:rPr lang="fr-FR" sz="1800" dirty="0">
                <a:ea typeface="ＭＳ Ｐゴシック" pitchFamily="34" charset="-128"/>
              </a:rPr>
              <a:t>x2)[16/16] </a:t>
            </a:r>
            <a:r>
              <a:rPr lang="fr-FR" altLang="fr-FR" sz="1800" dirty="0">
                <a:ea typeface="ＭＳ Ｐゴシック"/>
              </a:rPr>
              <a:t>	</a:t>
            </a:r>
            <a:r>
              <a:rPr lang="fr-FR" altLang="fr-FR" sz="1800" dirty="0">
                <a:solidFill>
                  <a:schemeClr val="accent1"/>
                </a:solidFill>
                <a:ea typeface="ＭＳ Ｐゴシック"/>
              </a:rPr>
              <a:t>	</a:t>
            </a:r>
          </a:p>
          <a:p>
            <a:pPr eaLnBrk="1" hangingPunct="1">
              <a:lnSpc>
                <a:spcPct val="80000"/>
              </a:lnSpc>
              <a:buFont typeface="Calibri" panose="020F0502020204030204" pitchFamily="34" charset="0"/>
              <a:buChar char="-"/>
              <a:tabLst>
                <a:tab pos="6634163" algn="r"/>
                <a:tab pos="10768013" algn="r"/>
              </a:tabLst>
            </a:pPr>
            <a:r>
              <a:rPr lang="fr-FR" altLang="fr-FR" sz="1800" dirty="0">
                <a:ea typeface="ＭＳ Ｐゴシック"/>
              </a:rPr>
              <a:t>Erreur sur le nombre de noyaux analysés</a:t>
            </a:r>
          </a:p>
          <a:p>
            <a:pPr>
              <a:lnSpc>
                <a:spcPct val="80000"/>
              </a:lnSpc>
              <a:buFont typeface="Calibri" panose="020F0502020204030204" pitchFamily="34" charset="0"/>
              <a:buChar char="-"/>
              <a:tabLst>
                <a:tab pos="6634163" algn="r"/>
                <a:tab pos="10768013" algn="r"/>
              </a:tabLst>
            </a:pPr>
            <a:r>
              <a:rPr lang="fr-FR" altLang="fr-FR" sz="1800" b="1" dirty="0">
                <a:ea typeface="ＭＳ Ｐゴシック" pitchFamily="34" charset="-128"/>
              </a:rPr>
              <a:t>nomenclature HUGO </a:t>
            </a:r>
            <a:r>
              <a:rPr lang="fr-FR" altLang="fr-FR" sz="1800" dirty="0">
                <a:ea typeface="ＭＳ Ｐゴシック" pitchFamily="34" charset="-128"/>
              </a:rPr>
              <a:t>: écrire </a:t>
            </a:r>
            <a:r>
              <a:rPr lang="fr-FR" altLang="fr-FR" sz="1800" i="1" dirty="0">
                <a:ea typeface="ＭＳ Ｐゴシック" pitchFamily="34" charset="-128"/>
              </a:rPr>
              <a:t>KMT2A</a:t>
            </a:r>
            <a:r>
              <a:rPr lang="fr-FR" altLang="fr-FR" sz="1800" dirty="0">
                <a:ea typeface="ＭＳ Ｐゴシック" pitchFamily="34" charset="-128"/>
              </a:rPr>
              <a:t> et non </a:t>
            </a:r>
            <a:r>
              <a:rPr lang="fr-FR" altLang="fr-FR" sz="1800" i="1" dirty="0">
                <a:ea typeface="ＭＳ Ｐゴシック" pitchFamily="34" charset="-128"/>
              </a:rPr>
              <a:t>MLL</a:t>
            </a:r>
          </a:p>
          <a:p>
            <a:pPr eaLnBrk="1" hangingPunct="1">
              <a:lnSpc>
                <a:spcPct val="80000"/>
              </a:lnSpc>
              <a:buFont typeface="Calibri" panose="020F0502020204030204" pitchFamily="34" charset="0"/>
              <a:buChar char="-"/>
              <a:tabLst>
                <a:tab pos="6634163" algn="r"/>
                <a:tab pos="10768013" algn="r"/>
              </a:tabLst>
            </a:pPr>
            <a:endParaRPr lang="fr-FR" altLang="fr-FR" sz="1800" dirty="0">
              <a:ea typeface="ＭＳ Ｐゴシック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fr-FR" altLang="fr-FR" sz="1800" b="1" dirty="0">
                <a:ea typeface="ＭＳ Ｐゴシック" pitchFamily="34" charset="-128"/>
              </a:rPr>
              <a:t>A noter</a:t>
            </a:r>
            <a:r>
              <a:rPr lang="fr-FR" altLang="fr-FR" sz="1800" dirty="0">
                <a:ea typeface="ＭＳ Ｐゴシック" pitchFamily="34" charset="-128"/>
              </a:rPr>
              <a:t>: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fr-FR" altLang="fr-FR" sz="1800" dirty="0">
                <a:ea typeface="ＭＳ Ｐゴシック" pitchFamily="34" charset="-128"/>
              </a:rPr>
              <a:t>quand écriture de la formule </a:t>
            </a:r>
            <a:r>
              <a:rPr lang="fr-FR" altLang="fr-FR" sz="1800" dirty="0" err="1" smtClean="0">
                <a:ea typeface="ＭＳ Ｐゴシック" pitchFamily="34" charset="-128"/>
              </a:rPr>
              <a:t>fish</a:t>
            </a:r>
            <a:r>
              <a:rPr lang="fr-FR" altLang="fr-FR" sz="1800" dirty="0" smtClean="0">
                <a:ea typeface="ＭＳ Ｐゴシック" pitchFamily="34" charset="-128"/>
              </a:rPr>
              <a:t> sur </a:t>
            </a:r>
            <a:r>
              <a:rPr lang="fr-FR" altLang="fr-FR" sz="1800" dirty="0">
                <a:ea typeface="ＭＳ Ｐゴシック" pitchFamily="34" charset="-128"/>
              </a:rPr>
              <a:t>des lignes séparées, pas de « . » au début de la ligne (ISCN 2020, p446)</a:t>
            </a:r>
            <a:r>
              <a:rPr lang="fr-FR" altLang="fr-FR" sz="1800" dirty="0">
                <a:solidFill>
                  <a:schemeClr val="accent1"/>
                </a:solidFill>
                <a:ea typeface="ＭＳ Ｐゴシック"/>
              </a:rPr>
              <a:t>	</a:t>
            </a:r>
            <a:endParaRPr lang="fr-FR" altLang="fr-FR" sz="1800" dirty="0">
              <a:solidFill>
                <a:schemeClr val="accent6"/>
              </a:solidFill>
              <a:ea typeface="ＭＳ Ｐゴシック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20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14670012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7802563" algn="r"/>
              </a:tabLst>
            </a:pPr>
            <a:r>
              <a:rPr lang="fr-FR" altLang="fr-FR" sz="4000" b="1">
                <a:solidFill>
                  <a:schemeClr val="accent2"/>
                </a:solidFill>
                <a:ea typeface="ＭＳ Ｐゴシック" pitchFamily="34" charset="-128"/>
              </a:rPr>
              <a:t>Partie descriptive	</a:t>
            </a:r>
            <a:r>
              <a:rPr lang="fr-FR" altLang="fr-FR" sz="3200">
                <a:solidFill>
                  <a:schemeClr val="accent6"/>
                </a:solidFill>
                <a:ea typeface="ＭＳ Ｐゴシック" pitchFamily="34" charset="-128"/>
              </a:rPr>
              <a:t>(6,25 points)</a:t>
            </a:r>
            <a:endParaRPr lang="fr-FR">
              <a:solidFill>
                <a:schemeClr val="accent6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99456" y="1817992"/>
            <a:ext cx="7850088" cy="4351338"/>
          </a:xfrm>
        </p:spPr>
        <p:txBody>
          <a:bodyPr/>
          <a:lstStyle/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Justesse de la formule	(3 points)</a:t>
            </a:r>
            <a:b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</a:br>
            <a: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Caryotype	(1 point)</a:t>
            </a:r>
            <a:b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</a:br>
            <a: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FISH métaphasique	(1 point)</a:t>
            </a:r>
            <a:b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</a:br>
            <a: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FISH </a:t>
            </a:r>
            <a:r>
              <a:rPr lang="fr-FR" altLang="fr-FR" sz="2400" dirty="0" err="1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interphasique</a:t>
            </a:r>
            <a:r>
              <a:rPr lang="fr-FR" altLang="fr-FR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	(1 point)</a:t>
            </a:r>
          </a:p>
          <a:p>
            <a:pPr eaLnBrk="1" hangingPunct="1">
              <a:buFontTx/>
              <a:buNone/>
            </a:pPr>
            <a:endParaRPr lang="fr-FR" altLang="fr-FR" sz="2400" dirty="0">
              <a:ea typeface="ＭＳ Ｐゴシック" pitchFamily="34" charset="-128"/>
            </a:endParaRP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Ecriture de la formule	</a:t>
            </a:r>
            <a:r>
              <a:rPr lang="fr-FR" altLang="ja-JP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(1 point)</a:t>
            </a: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ja-JP" sz="2400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	Règles ISCN 2020</a:t>
            </a:r>
          </a:p>
          <a:p>
            <a:pPr eaLnBrk="1" hangingPunct="1">
              <a:buFontTx/>
              <a:buNone/>
              <a:tabLst>
                <a:tab pos="7445375" algn="r"/>
              </a:tabLst>
            </a:pPr>
            <a:endParaRPr lang="fr-FR" altLang="fr-FR" sz="2400" dirty="0">
              <a:solidFill>
                <a:schemeClr val="bg1">
                  <a:lumMod val="75000"/>
                </a:schemeClr>
              </a:solidFill>
              <a:ea typeface="ＭＳ Ｐゴシック" pitchFamily="34" charset="-128"/>
            </a:endParaRPr>
          </a:p>
          <a:p>
            <a:pPr eaLnBrk="1" hangingPunct="1">
              <a:buFontTx/>
              <a:buNone/>
              <a:tabLst>
                <a:tab pos="7445375" algn="r"/>
              </a:tabLst>
            </a:pPr>
            <a:r>
              <a:rPr lang="fr-FR" altLang="fr-FR" dirty="0">
                <a:ea typeface="ＭＳ Ｐゴシック" pitchFamily="34" charset="-128"/>
              </a:rPr>
              <a:t>Conclusion </a:t>
            </a:r>
            <a:r>
              <a:rPr lang="fr-FR" altLang="fr-FR" dirty="0">
                <a:solidFill>
                  <a:schemeClr val="bg1">
                    <a:lumMod val="75000"/>
                  </a:schemeClr>
                </a:solidFill>
                <a:ea typeface="ＭＳ Ｐゴシック" pitchFamily="34" charset="-128"/>
              </a:rPr>
              <a:t>	</a:t>
            </a:r>
            <a:r>
              <a:rPr lang="fr-FR" altLang="fr-FR" dirty="0">
                <a:solidFill>
                  <a:srgbClr val="FF9900"/>
                </a:solidFill>
                <a:ea typeface="ＭＳ Ｐゴシック" pitchFamily="34" charset="-128"/>
              </a:rPr>
              <a:t>(2,25 points)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21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97588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altLang="fr-FR" sz="4000" b="1" dirty="0" smtClean="0">
                <a:solidFill>
                  <a:schemeClr val="accent2"/>
                </a:solidFill>
              </a:rPr>
              <a:t>Conclusion </a:t>
            </a:r>
            <a:r>
              <a:rPr lang="fr-FR" altLang="fr-FR" sz="3200" dirty="0"/>
              <a:t>(2,25</a:t>
            </a:r>
            <a:r>
              <a:rPr lang="fr-FR" altLang="fr-FR" sz="3600" dirty="0"/>
              <a:t> points)</a:t>
            </a:r>
            <a:r>
              <a:rPr lang="fr-FR" altLang="fr-FR" sz="3600" dirty="0">
                <a:solidFill>
                  <a:schemeClr val="accent2"/>
                </a:solidFill>
              </a:rPr>
              <a:t/>
            </a:r>
            <a:br>
              <a:rPr lang="fr-FR" altLang="fr-FR" sz="3600" dirty="0">
                <a:solidFill>
                  <a:schemeClr val="accent2"/>
                </a:solidFill>
              </a:rPr>
            </a:br>
            <a:r>
              <a:rPr lang="fr-FR" altLang="fr-FR" sz="2400" dirty="0">
                <a:solidFill>
                  <a:schemeClr val="accent2"/>
                </a:solidFill>
              </a:rPr>
              <a:t>Partie descriptive selon les principes notation </a:t>
            </a:r>
            <a:r>
              <a:rPr lang="fr-FR" altLang="fr-FR" sz="2400" dirty="0" smtClean="0">
                <a:solidFill>
                  <a:schemeClr val="accent2"/>
                </a:solidFill>
              </a:rPr>
              <a:t>CQE</a:t>
            </a:r>
            <a:endParaRPr lang="fr-FR" sz="2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690688"/>
            <a:ext cx="10972800" cy="4525963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fr-FR" altLang="fr-FR" sz="1800" dirty="0"/>
              <a:t>La conclusion devait comporter :</a:t>
            </a:r>
          </a:p>
          <a:p>
            <a:pPr eaLnBrk="1" hangingPunct="1"/>
            <a:endParaRPr lang="fr-FR" altLang="fr-FR" sz="1800" dirty="0"/>
          </a:p>
          <a:p>
            <a:pPr marL="0" indent="0" eaLnBrk="1" hangingPunct="1">
              <a:buNone/>
              <a:tabLst>
                <a:tab pos="9863138" algn="r"/>
              </a:tabLst>
            </a:pPr>
            <a:r>
              <a:rPr lang="fr-FR" altLang="fr-FR" sz="1800" dirty="0"/>
              <a:t>Pour le caryotype : </a:t>
            </a:r>
          </a:p>
          <a:p>
            <a:pPr eaLnBrk="1" hangingPunct="1">
              <a:buFont typeface="Calibri" panose="020F0502020204030204" pitchFamily="34" charset="0"/>
              <a:buChar char="-"/>
              <a:tabLst>
                <a:tab pos="9863138" algn="r"/>
              </a:tabLst>
            </a:pPr>
            <a:r>
              <a:rPr lang="fr-FR" altLang="fr-FR" sz="1800" dirty="0"/>
              <a:t>Nombre de mitoses analysées (</a:t>
            </a:r>
            <a:r>
              <a:rPr lang="fr-FR" altLang="fr-FR" sz="1800" dirty="0">
                <a:solidFill>
                  <a:schemeClr val="accent4"/>
                </a:solidFill>
              </a:rPr>
              <a:t>0,25</a:t>
            </a:r>
            <a:r>
              <a:rPr lang="fr-FR" altLang="fr-FR" sz="1800" dirty="0"/>
              <a:t>) : 	41/41	  </a:t>
            </a:r>
          </a:p>
          <a:p>
            <a:pPr>
              <a:buFont typeface="Calibri" panose="020F0502020204030204" pitchFamily="34" charset="0"/>
              <a:buChar char="-"/>
              <a:tabLst>
                <a:tab pos="9863138" algn="r"/>
              </a:tabLst>
            </a:pPr>
            <a:r>
              <a:rPr lang="fr-FR" altLang="fr-FR" sz="1800" dirty="0"/>
              <a:t>Nombre de mitoses anormales par clone (</a:t>
            </a:r>
            <a:r>
              <a:rPr lang="fr-FR" altLang="fr-FR" sz="1800" dirty="0">
                <a:solidFill>
                  <a:schemeClr val="accent4"/>
                </a:solidFill>
              </a:rPr>
              <a:t>0,25</a:t>
            </a:r>
            <a:r>
              <a:rPr lang="fr-FR" altLang="fr-FR" sz="1800" dirty="0"/>
              <a:t>) : 	41/41 	</a:t>
            </a:r>
          </a:p>
          <a:p>
            <a:pPr>
              <a:buFont typeface="Calibri" panose="020F0502020204030204" pitchFamily="34" charset="0"/>
              <a:buChar char="-"/>
              <a:tabLst>
                <a:tab pos="9863138" algn="r"/>
              </a:tabLst>
            </a:pPr>
            <a:r>
              <a:rPr lang="fr-FR" altLang="fr-FR" sz="1800" dirty="0"/>
              <a:t>Nombre modal de chaque clone (</a:t>
            </a:r>
            <a:r>
              <a:rPr lang="fr-FR" altLang="fr-FR" sz="1800" dirty="0">
                <a:solidFill>
                  <a:schemeClr val="accent4"/>
                </a:solidFill>
              </a:rPr>
              <a:t>0,25</a:t>
            </a:r>
            <a:r>
              <a:rPr lang="fr-FR" altLang="fr-FR" sz="1800" dirty="0"/>
              <a:t>) : 	</a:t>
            </a:r>
            <a:r>
              <a:rPr lang="fr-FR" altLang="fr-FR" sz="1800" dirty="0">
                <a:solidFill>
                  <a:schemeClr val="accent1"/>
                </a:solidFill>
              </a:rPr>
              <a:t>37</a:t>
            </a:r>
            <a:r>
              <a:rPr lang="fr-FR" altLang="fr-FR" sz="1800" dirty="0"/>
              <a:t>/41 	  </a:t>
            </a:r>
          </a:p>
          <a:p>
            <a:pPr>
              <a:buFont typeface="Calibri" panose="020F0502020204030204" pitchFamily="34" charset="0"/>
              <a:buChar char="-"/>
              <a:tabLst>
                <a:tab pos="9863138" algn="r"/>
              </a:tabLst>
            </a:pPr>
            <a:r>
              <a:rPr lang="fr-FR" altLang="fr-FR" sz="1800" dirty="0"/>
              <a:t>Description en toutes lettres des anomalies avec points de cassure et bras courts ou longs (</a:t>
            </a:r>
            <a:r>
              <a:rPr lang="fr-FR" altLang="fr-FR" sz="1800" dirty="0">
                <a:solidFill>
                  <a:schemeClr val="accent4"/>
                </a:solidFill>
              </a:rPr>
              <a:t>0,5</a:t>
            </a:r>
            <a:r>
              <a:rPr lang="fr-FR" altLang="fr-FR" sz="1800" dirty="0"/>
              <a:t>) :	 41/41          </a:t>
            </a:r>
          </a:p>
          <a:p>
            <a:pPr eaLnBrk="1" hangingPunct="1">
              <a:tabLst>
                <a:tab pos="9863138" algn="r"/>
              </a:tabLst>
            </a:pPr>
            <a:endParaRPr lang="fr-FR" altLang="fr-FR" sz="1600" dirty="0"/>
          </a:p>
          <a:p>
            <a:pPr marL="0" indent="0" eaLnBrk="1" hangingPunct="1">
              <a:buNone/>
              <a:tabLst>
                <a:tab pos="9863138" algn="r"/>
              </a:tabLst>
            </a:pPr>
            <a:r>
              <a:rPr lang="fr-FR" altLang="fr-FR" sz="1800" dirty="0"/>
              <a:t>Pour la FISH :</a:t>
            </a:r>
          </a:p>
          <a:p>
            <a:pPr eaLnBrk="1" hangingPunct="1">
              <a:buFont typeface="Calibri" panose="020F0502020204030204" pitchFamily="34" charset="0"/>
              <a:buChar char="-"/>
              <a:tabLst>
                <a:tab pos="9863138" algn="r"/>
              </a:tabLst>
            </a:pPr>
            <a:r>
              <a:rPr lang="fr-FR" altLang="fr-FR" sz="1800" dirty="0"/>
              <a:t>Type de sonde utilisée (</a:t>
            </a:r>
            <a:r>
              <a:rPr lang="fr-FR" altLang="fr-FR" sz="1800" dirty="0">
                <a:solidFill>
                  <a:schemeClr val="accent4"/>
                </a:solidFill>
              </a:rPr>
              <a:t>0,5</a:t>
            </a:r>
            <a:r>
              <a:rPr lang="fr-FR" altLang="fr-FR" sz="1800" dirty="0"/>
              <a:t>) : </a:t>
            </a:r>
            <a:r>
              <a:rPr lang="fr-FR" altLang="fr-FR" sz="1800" b="1" dirty="0"/>
              <a:t>	</a:t>
            </a:r>
            <a:r>
              <a:rPr lang="fr-FR" altLang="fr-FR" sz="1800" dirty="0">
                <a:solidFill>
                  <a:schemeClr val="accent1"/>
                </a:solidFill>
              </a:rPr>
              <a:t>40</a:t>
            </a:r>
            <a:r>
              <a:rPr lang="fr-FR" altLang="fr-FR" sz="1800" dirty="0"/>
              <a:t>/41</a:t>
            </a:r>
          </a:p>
          <a:p>
            <a:pPr eaLnBrk="1" hangingPunct="1">
              <a:buFont typeface="Calibri" panose="020F0502020204030204" pitchFamily="34" charset="0"/>
              <a:buChar char="-"/>
              <a:tabLst>
                <a:tab pos="9863138" algn="r"/>
              </a:tabLst>
            </a:pPr>
            <a:r>
              <a:rPr lang="fr-FR" altLang="fr-FR" sz="1800" dirty="0"/>
              <a:t>Nombre de métaphases analysées (</a:t>
            </a:r>
            <a:r>
              <a:rPr lang="fr-FR" altLang="fr-FR" sz="1800" dirty="0">
                <a:solidFill>
                  <a:schemeClr val="accent4"/>
                </a:solidFill>
              </a:rPr>
              <a:t>0,25</a:t>
            </a:r>
            <a:r>
              <a:rPr lang="fr-FR" altLang="fr-FR" sz="1800" dirty="0"/>
              <a:t>) : 	41/41</a:t>
            </a:r>
          </a:p>
          <a:p>
            <a:pPr eaLnBrk="1" hangingPunct="1">
              <a:buFont typeface="Calibri" panose="020F0502020204030204" pitchFamily="34" charset="0"/>
              <a:buChar char="-"/>
              <a:tabLst>
                <a:tab pos="9863138" algn="r"/>
              </a:tabLst>
            </a:pPr>
            <a:r>
              <a:rPr lang="fr-FR" altLang="fr-FR" sz="1800" dirty="0"/>
              <a:t>Nombre de noyaux analysés (</a:t>
            </a:r>
            <a:r>
              <a:rPr lang="fr-FR" altLang="fr-FR" sz="1800" dirty="0">
                <a:solidFill>
                  <a:schemeClr val="accent4"/>
                </a:solidFill>
              </a:rPr>
              <a:t>0,25</a:t>
            </a:r>
            <a:r>
              <a:rPr lang="fr-FR" altLang="fr-FR" sz="1800" dirty="0"/>
              <a:t>) :	41/41</a:t>
            </a:r>
            <a:endParaRPr lang="fr-FR" altLang="fr-FR" sz="1800" baseline="30000" dirty="0"/>
          </a:p>
          <a:p>
            <a:pPr eaLnBrk="1" hangingPunct="1"/>
            <a:endParaRPr lang="fr-FR" altLang="fr-FR" sz="1800" dirty="0">
              <a:solidFill>
                <a:srgbClr val="C00000"/>
              </a:solidFill>
            </a:endParaRPr>
          </a:p>
          <a:p>
            <a:pPr marL="0" indent="0" eaLnBrk="1" hangingPunct="1">
              <a:buNone/>
            </a:pPr>
            <a:endParaRPr lang="fr-FR" altLang="fr-FR" sz="14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22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8449119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88640"/>
            <a:ext cx="10972800" cy="1143000"/>
          </a:xfrm>
        </p:spPr>
        <p:txBody>
          <a:bodyPr/>
          <a:lstStyle/>
          <a:p>
            <a:r>
              <a:rPr lang="fr-FR" sz="4000" b="1" dirty="0">
                <a:solidFill>
                  <a:schemeClr val="accent2"/>
                </a:solidFill>
              </a:rPr>
              <a:t>Partie interprétation </a:t>
            </a:r>
            <a:r>
              <a:rPr lang="fr-FR" sz="2400" dirty="0">
                <a:solidFill>
                  <a:schemeClr val="accent4"/>
                </a:solidFill>
              </a:rPr>
              <a:t>(3,75 points)</a:t>
            </a:r>
            <a:endParaRPr lang="fr-FR" sz="3600" dirty="0">
              <a:solidFill>
                <a:schemeClr val="accent4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23</a:t>
            </a:fld>
            <a:endParaRPr lang="fr-FR" alt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385363"/>
            <a:ext cx="10972800" cy="5231607"/>
          </a:xfrm>
        </p:spPr>
        <p:txBody>
          <a:bodyPr>
            <a:normAutofit fontScale="92500" lnSpcReduction="10000"/>
          </a:bodyPr>
          <a:lstStyle/>
          <a:p>
            <a:pPr defTabSz="628650" eaLnBrk="1" hangingPunct="1">
              <a:buClr>
                <a:schemeClr val="tx1"/>
              </a:buClr>
              <a:buFont typeface="Wingdings" pitchFamily="2" charset="2"/>
              <a:buChar char="ü"/>
              <a:tabLst>
                <a:tab pos="7800975" algn="r"/>
                <a:tab pos="9239250" algn="r"/>
              </a:tabLst>
              <a:defRPr/>
            </a:pPr>
            <a:r>
              <a:rPr lang="fr-FR" sz="2400" b="1" dirty="0"/>
              <a:t> Conclusion claire </a:t>
            </a:r>
            <a:r>
              <a:rPr lang="fr-FR" sz="2400" dirty="0">
                <a:solidFill>
                  <a:schemeClr val="accent4"/>
                </a:solidFill>
              </a:rPr>
              <a:t>(1 point) </a:t>
            </a:r>
            <a:r>
              <a:rPr lang="fr-FR" sz="2400" dirty="0"/>
              <a:t>:		</a:t>
            </a:r>
            <a:r>
              <a:rPr lang="fr-FR" sz="2400" dirty="0">
                <a:solidFill>
                  <a:schemeClr val="accent1"/>
                </a:solidFill>
              </a:rPr>
              <a:t>40</a:t>
            </a:r>
            <a:r>
              <a:rPr lang="fr-FR" sz="2400" dirty="0"/>
              <a:t>/41</a:t>
            </a:r>
            <a:r>
              <a:rPr lang="fr-FR" sz="2400" dirty="0">
                <a:solidFill>
                  <a:srgbClr val="C00000"/>
                </a:solidFill>
              </a:rPr>
              <a:t> </a:t>
            </a:r>
            <a:r>
              <a:rPr lang="fr-FR" sz="2400" dirty="0">
                <a:solidFill>
                  <a:srgbClr val="33CC33"/>
                </a:solidFill>
              </a:rPr>
              <a:t> </a:t>
            </a:r>
          </a:p>
          <a:p>
            <a:pPr defTabSz="628650" eaLnBrk="1" hangingPunct="1">
              <a:buClr>
                <a:srgbClr val="FF0000"/>
              </a:buClr>
              <a:tabLst>
                <a:tab pos="7800975" algn="r"/>
                <a:tab pos="9239250" algn="r"/>
              </a:tabLst>
              <a:defRPr/>
            </a:pPr>
            <a:endParaRPr lang="fr-FR" sz="2400" dirty="0">
              <a:solidFill>
                <a:srgbClr val="FF0000"/>
              </a:solidFill>
            </a:endParaRPr>
          </a:p>
          <a:p>
            <a:pPr defTabSz="628650" eaLnBrk="1" hangingPunct="1">
              <a:buFont typeface="Wingdings" pitchFamily="2" charset="2"/>
              <a:buChar char="ü"/>
              <a:tabLst>
                <a:tab pos="7800975" algn="r"/>
                <a:tab pos="9239250" algn="r"/>
              </a:tabLst>
              <a:defRPr/>
            </a:pPr>
            <a:r>
              <a:rPr lang="fr-FR" sz="2400" dirty="0"/>
              <a:t> </a:t>
            </a:r>
            <a:r>
              <a:rPr lang="fr-FR" sz="2400" b="1" dirty="0"/>
              <a:t>Gènes impliqués </a:t>
            </a:r>
            <a:r>
              <a:rPr lang="fr-FR" sz="2400" dirty="0">
                <a:solidFill>
                  <a:schemeClr val="accent4"/>
                </a:solidFill>
              </a:rPr>
              <a:t>(1 point) </a:t>
            </a:r>
            <a:r>
              <a:rPr lang="fr-FR" sz="2400" dirty="0"/>
              <a:t>: </a:t>
            </a:r>
            <a:r>
              <a:rPr lang="fr-FR" sz="2400" i="1" dirty="0"/>
              <a:t>NUP98 </a:t>
            </a:r>
            <a:r>
              <a:rPr lang="fr-FR" sz="2400" dirty="0"/>
              <a:t>et </a:t>
            </a:r>
            <a:r>
              <a:rPr lang="fr-FR" sz="2400" i="1" dirty="0"/>
              <a:t>DDX10</a:t>
            </a:r>
            <a:r>
              <a:rPr lang="fr-FR" sz="2400" dirty="0"/>
              <a:t>		</a:t>
            </a:r>
            <a:r>
              <a:rPr lang="fr-FR" sz="2400" dirty="0">
                <a:solidFill>
                  <a:schemeClr val="accent1"/>
                </a:solidFill>
              </a:rPr>
              <a:t>39</a:t>
            </a:r>
            <a:r>
              <a:rPr lang="fr-FR" sz="2400" dirty="0"/>
              <a:t>/41</a:t>
            </a:r>
          </a:p>
          <a:p>
            <a:pPr marL="0" indent="0" defTabSz="628650" eaLnBrk="1" hangingPunct="1">
              <a:buClr>
                <a:srgbClr val="FF0000"/>
              </a:buClr>
              <a:buNone/>
              <a:tabLst>
                <a:tab pos="719138" algn="l"/>
                <a:tab pos="7800975" algn="r"/>
                <a:tab pos="9239250" algn="r"/>
              </a:tabLst>
              <a:defRPr/>
            </a:pPr>
            <a:r>
              <a:rPr lang="fr-FR" sz="2400" dirty="0"/>
              <a:t>	</a:t>
            </a:r>
            <a:r>
              <a:rPr lang="fr-FR" sz="2200" i="1" dirty="0"/>
              <a:t>NUP98</a:t>
            </a:r>
            <a:r>
              <a:rPr lang="fr-FR" sz="2200" dirty="0"/>
              <a:t> mais pas </a:t>
            </a:r>
            <a:r>
              <a:rPr lang="fr-FR" sz="2200" i="1" dirty="0"/>
              <a:t>DDX10</a:t>
            </a:r>
            <a:r>
              <a:rPr lang="fr-FR" sz="2200" dirty="0"/>
              <a:t> (0,75 points)</a:t>
            </a:r>
            <a:r>
              <a:rPr lang="fr-FR" sz="2400" dirty="0"/>
              <a:t>		</a:t>
            </a:r>
            <a:r>
              <a:rPr lang="fr-FR" sz="2400" dirty="0">
                <a:solidFill>
                  <a:srgbClr val="FF0000"/>
                </a:solidFill>
              </a:rPr>
              <a:t>2</a:t>
            </a:r>
            <a:r>
              <a:rPr lang="fr-FR" sz="2400" dirty="0"/>
              <a:t>/41</a:t>
            </a:r>
          </a:p>
          <a:p>
            <a:pPr marL="0" indent="0" defTabSz="628650" eaLnBrk="1" hangingPunct="1">
              <a:buClr>
                <a:srgbClr val="FF0000"/>
              </a:buClr>
              <a:buNone/>
              <a:tabLst>
                <a:tab pos="7800975" algn="r"/>
                <a:tab pos="9239250" algn="r"/>
              </a:tabLst>
              <a:defRPr/>
            </a:pPr>
            <a:endParaRPr lang="fr-FR" sz="2400" dirty="0"/>
          </a:p>
          <a:p>
            <a:pPr defTabSz="628650" eaLnBrk="1" hangingPunct="1">
              <a:buFont typeface="Wingdings" pitchFamily="2" charset="2"/>
              <a:buChar char="ü"/>
              <a:tabLst>
                <a:tab pos="7800975" algn="r"/>
                <a:tab pos="9239250" algn="r"/>
              </a:tabLst>
              <a:defRPr/>
            </a:pPr>
            <a:r>
              <a:rPr lang="fr-FR" sz="2400" b="1" dirty="0"/>
              <a:t>Diagnostic </a:t>
            </a:r>
            <a:r>
              <a:rPr lang="fr-FR" sz="2400" dirty="0" smtClean="0">
                <a:solidFill>
                  <a:schemeClr val="accent4"/>
                </a:solidFill>
              </a:rPr>
              <a:t>(</a:t>
            </a:r>
            <a:r>
              <a:rPr lang="fr-FR" sz="2400" dirty="0">
                <a:solidFill>
                  <a:schemeClr val="accent4"/>
                </a:solidFill>
              </a:rPr>
              <a:t>1 point) </a:t>
            </a:r>
            <a:r>
              <a:rPr lang="fr-FR" sz="2400" dirty="0"/>
              <a:t>: 		</a:t>
            </a:r>
            <a:r>
              <a:rPr lang="fr-FR" sz="2400" dirty="0">
                <a:solidFill>
                  <a:schemeClr val="accent1"/>
                </a:solidFill>
              </a:rPr>
              <a:t>39</a:t>
            </a:r>
            <a:r>
              <a:rPr lang="fr-FR" sz="2400" dirty="0"/>
              <a:t>/41</a:t>
            </a:r>
          </a:p>
          <a:p>
            <a:pPr lvl="1" defTabSz="628650">
              <a:buClr>
                <a:srgbClr val="FF0000"/>
              </a:buClr>
              <a:tabLst>
                <a:tab pos="7800975" algn="r"/>
                <a:tab pos="9239250" algn="r"/>
              </a:tabLst>
              <a:defRPr/>
            </a:pPr>
            <a:r>
              <a:rPr lang="fr-FR" sz="2000" dirty="0" smtClean="0"/>
              <a:t>LAM avec réarrangement </a:t>
            </a:r>
            <a:r>
              <a:rPr lang="fr-FR" sz="2000" i="1" dirty="0" smtClean="0"/>
              <a:t>NUP98</a:t>
            </a:r>
            <a:r>
              <a:rPr lang="fr-FR" sz="2000" dirty="0" smtClean="0"/>
              <a:t> (OMS 2022) : </a:t>
            </a:r>
            <a:r>
              <a:rPr lang="fr-FR" sz="2000" dirty="0" smtClean="0">
                <a:solidFill>
                  <a:schemeClr val="accent4"/>
                </a:solidFill>
              </a:rPr>
              <a:t>(1 point) </a:t>
            </a:r>
            <a:r>
              <a:rPr lang="fr-FR" sz="2000" dirty="0" smtClean="0"/>
              <a:t>	</a:t>
            </a:r>
          </a:p>
          <a:p>
            <a:pPr lvl="1" defTabSz="628650">
              <a:buClr>
                <a:srgbClr val="FF0000"/>
              </a:buClr>
              <a:tabLst>
                <a:tab pos="7800975" algn="r"/>
                <a:tab pos="9239250" algn="r"/>
              </a:tabLst>
              <a:defRPr/>
            </a:pPr>
            <a:r>
              <a:rPr lang="fr-FR" sz="2000" dirty="0" smtClean="0"/>
              <a:t>LAM secondaire ou </a:t>
            </a:r>
            <a:r>
              <a:rPr lang="fr-FR" sz="2000" dirty="0" err="1" smtClean="0"/>
              <a:t>therapy</a:t>
            </a:r>
            <a:r>
              <a:rPr lang="fr-FR" sz="2000" dirty="0" smtClean="0"/>
              <a:t> </a:t>
            </a:r>
            <a:r>
              <a:rPr lang="fr-FR" sz="2000" dirty="0" err="1" smtClean="0"/>
              <a:t>related</a:t>
            </a:r>
            <a:r>
              <a:rPr lang="fr-FR" sz="2000" dirty="0" smtClean="0"/>
              <a:t> seulement sans référence à l’OMS : </a:t>
            </a:r>
            <a:r>
              <a:rPr lang="fr-FR" sz="2000" dirty="0" smtClean="0">
                <a:solidFill>
                  <a:schemeClr val="accent4"/>
                </a:solidFill>
              </a:rPr>
              <a:t>(0,5 point) </a:t>
            </a:r>
          </a:p>
          <a:p>
            <a:pPr marL="0" indent="0" defTabSz="628650">
              <a:buClr>
                <a:srgbClr val="FF0000"/>
              </a:buClr>
              <a:buNone/>
              <a:tabLst>
                <a:tab pos="7800975" algn="r"/>
                <a:tab pos="9239250" algn="r"/>
              </a:tabLst>
              <a:defRPr/>
            </a:pPr>
            <a:endParaRPr lang="fr-FR" sz="2400" dirty="0"/>
          </a:p>
          <a:p>
            <a:pPr defTabSz="628650" eaLnBrk="1" hangingPunct="1">
              <a:buFont typeface="Wingdings" pitchFamily="2" charset="2"/>
              <a:buChar char="ü"/>
              <a:tabLst>
                <a:tab pos="7800975" algn="r"/>
                <a:tab pos="9239250" algn="r"/>
              </a:tabLst>
              <a:defRPr/>
            </a:pPr>
            <a:r>
              <a:rPr lang="fr-FR" sz="2400" b="1" dirty="0"/>
              <a:t> Pronostic</a:t>
            </a:r>
            <a:r>
              <a:rPr lang="fr-FR" sz="2400" dirty="0"/>
              <a:t> </a:t>
            </a:r>
            <a:r>
              <a:rPr lang="fr-FR" sz="2400" b="1" dirty="0"/>
              <a:t>correct</a:t>
            </a:r>
            <a:r>
              <a:rPr lang="fr-FR" sz="2400" dirty="0"/>
              <a:t> </a:t>
            </a:r>
            <a:r>
              <a:rPr lang="fr-FR" sz="2400" dirty="0">
                <a:solidFill>
                  <a:schemeClr val="accent4"/>
                </a:solidFill>
              </a:rPr>
              <a:t>(0,75 point) </a:t>
            </a:r>
            <a:r>
              <a:rPr lang="fr-FR" sz="2400" dirty="0"/>
              <a:t>: </a:t>
            </a:r>
          </a:p>
          <a:p>
            <a:pPr marL="0" indent="0" defTabSz="628650" eaLnBrk="1" hangingPunct="1">
              <a:buNone/>
              <a:tabLst>
                <a:tab pos="7800975" algn="r"/>
                <a:tab pos="9239250" algn="r"/>
              </a:tabLst>
              <a:defRPr/>
            </a:pPr>
            <a:r>
              <a:rPr lang="fr-FR" sz="2400" dirty="0"/>
              <a:t>            </a:t>
            </a:r>
            <a:r>
              <a:rPr lang="fr-FR" sz="2400" dirty="0" smtClean="0"/>
              <a:t>  </a:t>
            </a:r>
            <a:r>
              <a:rPr lang="fr-FR" sz="2200" dirty="0" smtClean="0"/>
              <a:t>Intermédiaire selon ELN 2022 (0,75 point), +/- </a:t>
            </a:r>
            <a:r>
              <a:rPr lang="fr-FR" sz="2200" dirty="0" err="1" smtClean="0"/>
              <a:t>publis</a:t>
            </a:r>
            <a:r>
              <a:rPr lang="fr-FR" sz="2200" dirty="0" smtClean="0"/>
              <a:t> </a:t>
            </a:r>
            <a:r>
              <a:rPr lang="fr-FR" sz="2200" smtClean="0"/>
              <a:t>défavorables      </a:t>
            </a:r>
            <a:r>
              <a:rPr lang="fr-FR" sz="2200" smtClean="0">
                <a:solidFill>
                  <a:schemeClr val="accent1"/>
                </a:solidFill>
              </a:rPr>
              <a:t>           </a:t>
            </a:r>
            <a:r>
              <a:rPr lang="fr-FR" sz="2400" dirty="0" smtClean="0">
                <a:solidFill>
                  <a:schemeClr val="accent1"/>
                </a:solidFill>
              </a:rPr>
              <a:t>29/</a:t>
            </a:r>
            <a:r>
              <a:rPr lang="fr-FR" sz="2400" dirty="0" smtClean="0"/>
              <a:t>41</a:t>
            </a:r>
            <a:endParaRPr lang="fr-FR" sz="2400" dirty="0"/>
          </a:p>
          <a:p>
            <a:pPr marL="801688" indent="0" defTabSz="628650" eaLnBrk="1" hangingPunct="1">
              <a:buClr>
                <a:srgbClr val="FF0000"/>
              </a:buClr>
              <a:buNone/>
              <a:tabLst>
                <a:tab pos="7800975" algn="r"/>
                <a:tab pos="9239250" algn="r"/>
              </a:tabLst>
              <a:defRPr/>
            </a:pPr>
            <a:r>
              <a:rPr lang="fr-FR" sz="2200" dirty="0" smtClean="0"/>
              <a:t>Pas </a:t>
            </a:r>
            <a:r>
              <a:rPr lang="fr-FR" sz="2200" dirty="0"/>
              <a:t>de pronostic selon l’ELN 2022, pronostic défavorable avec </a:t>
            </a:r>
            <a:r>
              <a:rPr lang="fr-FR" sz="2200" dirty="0" err="1"/>
              <a:t>publis</a:t>
            </a:r>
            <a:r>
              <a:rPr lang="fr-FR" sz="2200" dirty="0"/>
              <a:t> (0,25)	</a:t>
            </a:r>
            <a:r>
              <a:rPr lang="fr-FR" sz="2200" dirty="0">
                <a:solidFill>
                  <a:srgbClr val="FF0000"/>
                </a:solidFill>
              </a:rPr>
              <a:t>8</a:t>
            </a:r>
            <a:r>
              <a:rPr lang="fr-FR" sz="2200" dirty="0" smtClean="0"/>
              <a:t>/41</a:t>
            </a:r>
            <a:endParaRPr lang="fr-FR" sz="2200" dirty="0"/>
          </a:p>
          <a:p>
            <a:pPr marL="801688" indent="0" defTabSz="628650" eaLnBrk="1" hangingPunct="1">
              <a:buClr>
                <a:srgbClr val="FF0000"/>
              </a:buClr>
              <a:buNone/>
              <a:tabLst>
                <a:tab pos="7800975" algn="r"/>
                <a:tab pos="9239250" algn="r"/>
              </a:tabLst>
              <a:defRPr/>
            </a:pPr>
            <a:r>
              <a:rPr lang="en-US" sz="2200" dirty="0" err="1"/>
              <a:t>Défavorable</a:t>
            </a:r>
            <a:r>
              <a:rPr lang="en-US" sz="2200" dirty="0"/>
              <a:t> </a:t>
            </a:r>
            <a:r>
              <a:rPr lang="en-US" sz="2200" dirty="0" smtClean="0"/>
              <a:t>sans/</a:t>
            </a:r>
            <a:r>
              <a:rPr lang="en-US" sz="2200" dirty="0" err="1" smtClean="0"/>
              <a:t>mauvaise</a:t>
            </a:r>
            <a:r>
              <a:rPr lang="en-US" sz="2200" dirty="0" smtClean="0"/>
              <a:t> </a:t>
            </a:r>
            <a:r>
              <a:rPr lang="en-US" sz="2200" dirty="0"/>
              <a:t>justification (0 points)</a:t>
            </a:r>
            <a:r>
              <a:rPr lang="nl-BE" sz="2200" b="1" dirty="0"/>
              <a:t>		</a:t>
            </a:r>
            <a:r>
              <a:rPr lang="fr-FR" sz="2200" dirty="0" smtClean="0">
                <a:solidFill>
                  <a:srgbClr val="FF0000"/>
                </a:solidFill>
              </a:rPr>
              <a:t>3</a:t>
            </a:r>
            <a:r>
              <a:rPr lang="fr-FR" sz="2200" dirty="0" smtClean="0"/>
              <a:t>/41</a:t>
            </a:r>
            <a:r>
              <a:rPr lang="fr-FR" sz="2200" dirty="0">
                <a:solidFill>
                  <a:srgbClr val="FF0000"/>
                </a:solidFill>
              </a:rPr>
              <a:t>	</a:t>
            </a:r>
            <a:endParaRPr lang="fr-FR" sz="2200" dirty="0">
              <a:solidFill>
                <a:srgbClr val="C00000"/>
              </a:solidFill>
            </a:endParaRPr>
          </a:p>
          <a:p>
            <a:pPr marL="801688" indent="0" defTabSz="628650" eaLnBrk="1" hangingPunct="1">
              <a:buClr>
                <a:srgbClr val="FF0000"/>
              </a:buClr>
              <a:buNone/>
              <a:tabLst>
                <a:tab pos="7800975" algn="r"/>
                <a:tab pos="9239250" algn="r"/>
              </a:tabLst>
              <a:defRPr/>
            </a:pPr>
            <a:r>
              <a:rPr lang="fr-FR" sz="2200" dirty="0"/>
              <a:t>Pronostic manquant</a:t>
            </a:r>
            <a:r>
              <a:rPr lang="fr-FR" sz="2000" b="1" dirty="0">
                <a:solidFill>
                  <a:srgbClr val="FF0000"/>
                </a:solidFill>
              </a:rPr>
              <a:t>		</a:t>
            </a:r>
            <a:r>
              <a:rPr lang="fr-FR" sz="2000" dirty="0">
                <a:solidFill>
                  <a:srgbClr val="FF0000"/>
                </a:solidFill>
              </a:rPr>
              <a:t>1</a:t>
            </a:r>
            <a:r>
              <a:rPr lang="fr-FR" sz="2000" dirty="0" smtClean="0"/>
              <a:t>/41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42781695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1189" y="135441"/>
            <a:ext cx="10515600" cy="1325563"/>
          </a:xfrm>
        </p:spPr>
        <p:txBody>
          <a:bodyPr/>
          <a:lstStyle/>
          <a:p>
            <a:r>
              <a:rPr lang="fr-FR" sz="4000" b="1" dirty="0" smtClean="0">
                <a:solidFill>
                  <a:schemeClr val="accent2"/>
                </a:solidFill>
              </a:rPr>
              <a:t>Exemple de </a:t>
            </a:r>
            <a:r>
              <a:rPr lang="fr-FR" sz="4000" b="1" dirty="0">
                <a:solidFill>
                  <a:schemeClr val="accent2"/>
                </a:solidFill>
              </a:rPr>
              <a:t>Conclusion</a:t>
            </a:r>
            <a:endParaRPr lang="fr-FR" sz="360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455629" y="1381607"/>
            <a:ext cx="10898171" cy="542056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fr-FR" sz="2000" dirty="0"/>
              <a:t>Détection </a:t>
            </a:r>
            <a:r>
              <a:rPr lang="fr-FR" sz="2000" b="1" dirty="0"/>
              <a:t>d’un clone anormal</a:t>
            </a:r>
            <a:r>
              <a:rPr lang="fr-FR" sz="2000" dirty="0"/>
              <a:t> (10 métaphases sur 10 analysées) à </a:t>
            </a:r>
            <a:r>
              <a:rPr lang="fr-FR" sz="2000" b="1" dirty="0"/>
              <a:t>46 chromosomes</a:t>
            </a:r>
            <a:r>
              <a:rPr lang="fr-FR" sz="2000" dirty="0"/>
              <a:t>, présentant une </a:t>
            </a:r>
            <a:r>
              <a:rPr lang="fr-FR" sz="2000" b="1" dirty="0"/>
              <a:t>inversion </a:t>
            </a:r>
            <a:r>
              <a:rPr lang="fr-FR" sz="2000" b="1" dirty="0" err="1"/>
              <a:t>péricentrique</a:t>
            </a:r>
            <a:r>
              <a:rPr lang="fr-FR" sz="2000" b="1" dirty="0"/>
              <a:t> </a:t>
            </a:r>
            <a:r>
              <a:rPr lang="fr-FR" sz="2000" dirty="0"/>
              <a:t>d’un chromosome 11 </a:t>
            </a:r>
            <a:r>
              <a:rPr lang="fr-FR" sz="2000" dirty="0" smtClean="0"/>
              <a:t>dont les points de cassure sont situés sur </a:t>
            </a:r>
            <a:r>
              <a:rPr lang="fr-FR" sz="2000" dirty="0"/>
              <a:t>le bras court </a:t>
            </a:r>
            <a:r>
              <a:rPr lang="fr-FR" sz="2000" b="1" dirty="0"/>
              <a:t>en 11p15 </a:t>
            </a:r>
            <a:r>
              <a:rPr lang="fr-FR" sz="2000" dirty="0" smtClean="0"/>
              <a:t>et sur </a:t>
            </a:r>
            <a:r>
              <a:rPr lang="fr-FR" sz="2000" dirty="0"/>
              <a:t>le bras long </a:t>
            </a:r>
            <a:r>
              <a:rPr lang="fr-FR" sz="2000" b="1" dirty="0"/>
              <a:t>en 11q22</a:t>
            </a:r>
            <a:r>
              <a:rPr lang="fr-FR" sz="2000" dirty="0"/>
              <a:t>.</a:t>
            </a:r>
          </a:p>
          <a:p>
            <a:pPr marL="0" indent="0" algn="just">
              <a:buNone/>
            </a:pPr>
            <a:r>
              <a:rPr lang="fr-FR" sz="2000" dirty="0"/>
              <a:t>L’analyse FISH avec une </a:t>
            </a:r>
            <a:r>
              <a:rPr lang="fr-FR" sz="2000" b="1" dirty="0"/>
              <a:t>sonde commerciale de séparation </a:t>
            </a:r>
            <a:r>
              <a:rPr lang="fr-FR" sz="2000" b="1" i="1" dirty="0"/>
              <a:t>NUP98</a:t>
            </a:r>
            <a:r>
              <a:rPr lang="fr-FR" sz="2000" dirty="0"/>
              <a:t> double couleur localisée en 11p15 </a:t>
            </a:r>
            <a:r>
              <a:rPr lang="fr-FR" sz="2000" dirty="0" smtClean="0"/>
              <a:t>confirme une inversion </a:t>
            </a:r>
            <a:r>
              <a:rPr lang="fr-FR" sz="2000" dirty="0" err="1" smtClean="0"/>
              <a:t>péricentrique</a:t>
            </a:r>
            <a:r>
              <a:rPr lang="fr-FR" sz="2000" dirty="0" smtClean="0"/>
              <a:t> du chr.11 avec </a:t>
            </a:r>
            <a:r>
              <a:rPr lang="fr-FR" sz="2000" dirty="0"/>
              <a:t>passage de la partie 5’ </a:t>
            </a:r>
            <a:r>
              <a:rPr lang="fr-FR" sz="2000" dirty="0" err="1"/>
              <a:t>centromérique</a:t>
            </a:r>
            <a:r>
              <a:rPr lang="fr-FR" sz="2000" dirty="0"/>
              <a:t> de la sonde en 11q22 et maintien de la partie 3’ </a:t>
            </a:r>
            <a:r>
              <a:rPr lang="fr-FR" sz="2000" dirty="0" err="1"/>
              <a:t>télomérique</a:t>
            </a:r>
            <a:r>
              <a:rPr lang="fr-FR" sz="2000" dirty="0"/>
              <a:t> en 11p15 sur les trois métaphases analysées. La FISH </a:t>
            </a:r>
            <a:r>
              <a:rPr lang="fr-FR" sz="2000" dirty="0" err="1"/>
              <a:t>interphasique</a:t>
            </a:r>
            <a:r>
              <a:rPr lang="fr-FR" sz="2000" dirty="0"/>
              <a:t> retrouve une séparation </a:t>
            </a:r>
            <a:r>
              <a:rPr lang="fr-FR" sz="2000" dirty="0" smtClean="0"/>
              <a:t>d’un signal </a:t>
            </a:r>
            <a:r>
              <a:rPr lang="fr-FR" sz="2000" i="1" dirty="0" smtClean="0"/>
              <a:t>NUP98</a:t>
            </a:r>
            <a:r>
              <a:rPr lang="fr-FR" sz="2000" dirty="0" smtClean="0"/>
              <a:t> </a:t>
            </a:r>
            <a:r>
              <a:rPr lang="fr-FR" sz="2000" dirty="0"/>
              <a:t>sur 21 des 24 noyaux analysés (87,5%). On ne note pas de réarrangement du gène </a:t>
            </a:r>
            <a:r>
              <a:rPr lang="fr-FR" sz="2000" i="1" dirty="0" smtClean="0"/>
              <a:t>KMT2A</a:t>
            </a:r>
            <a:r>
              <a:rPr lang="fr-FR" sz="2000" dirty="0" smtClean="0"/>
              <a:t> avec la sonde de séparation </a:t>
            </a:r>
            <a:r>
              <a:rPr lang="fr-FR" sz="2000" i="1" dirty="0" smtClean="0"/>
              <a:t>KMT2A</a:t>
            </a:r>
            <a:r>
              <a:rPr lang="fr-FR" sz="2000" dirty="0" smtClean="0"/>
              <a:t> sur </a:t>
            </a:r>
            <a:r>
              <a:rPr lang="fr-FR" sz="2000" dirty="0"/>
              <a:t>les deux métaphases et les seize noyaux analysés.</a:t>
            </a:r>
          </a:p>
          <a:p>
            <a:pPr marL="0" indent="0" algn="just">
              <a:buNone/>
            </a:pPr>
            <a:r>
              <a:rPr lang="fr-FR" sz="2000" dirty="0"/>
              <a:t>En conclusion, ce caryotype anormal avec une inversion </a:t>
            </a:r>
            <a:r>
              <a:rPr lang="fr-FR" sz="2000" dirty="0" err="1"/>
              <a:t>péricentrique</a:t>
            </a:r>
            <a:r>
              <a:rPr lang="fr-FR" sz="2000" dirty="0"/>
              <a:t> d’un chromosome 11 avec réarrangement de </a:t>
            </a:r>
            <a:r>
              <a:rPr lang="fr-FR" sz="2000" i="1" dirty="0"/>
              <a:t>NUP98 </a:t>
            </a:r>
            <a:r>
              <a:rPr lang="fr-FR" sz="2000" dirty="0"/>
              <a:t>et fusion </a:t>
            </a:r>
            <a:r>
              <a:rPr lang="fr-FR" sz="2000" dirty="0" smtClean="0"/>
              <a:t>probable </a:t>
            </a:r>
            <a:r>
              <a:rPr lang="fr-FR" sz="2000" i="1" dirty="0"/>
              <a:t>NUP98::DDX10</a:t>
            </a:r>
            <a:r>
              <a:rPr lang="fr-FR" sz="2000" dirty="0"/>
              <a:t> est compatible avec </a:t>
            </a:r>
            <a:r>
              <a:rPr lang="fr-FR" sz="2000" dirty="0" smtClean="0"/>
              <a:t>une </a:t>
            </a:r>
            <a:r>
              <a:rPr lang="fr-FR" sz="2000" b="1" dirty="0" smtClean="0"/>
              <a:t>LAM </a:t>
            </a:r>
            <a:r>
              <a:rPr lang="fr-FR" sz="2000" b="1" dirty="0"/>
              <a:t>avec anomalie cytogénétique récurrente : LAM avec réarrangement de </a:t>
            </a:r>
            <a:r>
              <a:rPr lang="fr-FR" sz="2000" b="1" i="1" dirty="0"/>
              <a:t>NUP98</a:t>
            </a:r>
            <a:r>
              <a:rPr lang="fr-FR" sz="2000" b="1" dirty="0"/>
              <a:t> (OMS 2022</a:t>
            </a:r>
            <a:r>
              <a:rPr lang="fr-FR" sz="2000" b="1" dirty="0" smtClean="0"/>
              <a:t>), de pronostic </a:t>
            </a:r>
            <a:r>
              <a:rPr lang="fr-FR" sz="2000" b="1" dirty="0"/>
              <a:t>intermédiaire</a:t>
            </a:r>
            <a:r>
              <a:rPr lang="fr-FR" sz="2000" dirty="0"/>
              <a:t> selon les critères de </a:t>
            </a:r>
            <a:r>
              <a:rPr lang="fr-FR" sz="2000" b="1" dirty="0"/>
              <a:t>l’ELN 2022</a:t>
            </a:r>
            <a:r>
              <a:rPr lang="fr-FR" sz="2000" dirty="0"/>
              <a:t>. Cependant </a:t>
            </a:r>
            <a:r>
              <a:rPr lang="fr-FR" sz="2000" dirty="0" smtClean="0"/>
              <a:t>la majorité des </a:t>
            </a:r>
            <a:r>
              <a:rPr lang="fr-FR" sz="2000" dirty="0"/>
              <a:t>études </a:t>
            </a:r>
            <a:r>
              <a:rPr lang="fr-FR" sz="2000" dirty="0" smtClean="0"/>
              <a:t>publiées considèrent </a:t>
            </a:r>
            <a:r>
              <a:rPr lang="fr-FR" sz="2000" dirty="0"/>
              <a:t>ce réarrangement comme étant de pronostic </a:t>
            </a:r>
            <a:r>
              <a:rPr lang="fr-FR" sz="2000" dirty="0" smtClean="0"/>
              <a:t>défavorable et souvent identifié dans des contextes de LAM secondaires </a:t>
            </a:r>
            <a:r>
              <a:rPr lang="fr-FR" sz="1800" i="1" dirty="0" smtClean="0"/>
              <a:t>(</a:t>
            </a:r>
            <a:r>
              <a:rPr lang="fr-FR" sz="1800" i="1" dirty="0" err="1" smtClean="0"/>
              <a:t>Xie,W</a:t>
            </a:r>
            <a:r>
              <a:rPr lang="fr-FR" sz="1800" i="1" dirty="0" smtClean="0"/>
              <a:t>. et al, </a:t>
            </a:r>
            <a:r>
              <a:rPr lang="fr-FR" sz="1800" i="1" dirty="0" err="1" smtClean="0"/>
              <a:t>Adult</a:t>
            </a:r>
            <a:r>
              <a:rPr lang="fr-FR" sz="1800" i="1" dirty="0" smtClean="0"/>
              <a:t> acute </a:t>
            </a:r>
            <a:r>
              <a:rPr lang="fr-FR" sz="1800" i="1" dirty="0" err="1" smtClean="0"/>
              <a:t>myeloidleukemia</a:t>
            </a:r>
            <a:r>
              <a:rPr lang="fr-FR" sz="1800" i="1" dirty="0" smtClean="0"/>
              <a:t> patients </a:t>
            </a:r>
            <a:r>
              <a:rPr lang="fr-FR" sz="1800" i="1" dirty="0" err="1" smtClean="0"/>
              <a:t>with</a:t>
            </a:r>
            <a:r>
              <a:rPr lang="fr-FR" sz="1800" i="1" dirty="0" smtClean="0"/>
              <a:t> NUP98 </a:t>
            </a:r>
            <a:r>
              <a:rPr lang="fr-FR" sz="1800" i="1" dirty="0" err="1" smtClean="0"/>
              <a:t>rearrangement</a:t>
            </a:r>
            <a:r>
              <a:rPr lang="fr-FR" sz="1800" i="1" dirty="0" smtClean="0"/>
              <a:t> have </a:t>
            </a:r>
            <a:r>
              <a:rPr lang="fr-FR" sz="1800" i="1" dirty="0" err="1" smtClean="0"/>
              <a:t>frequent</a:t>
            </a:r>
            <a:r>
              <a:rPr lang="fr-FR" sz="1800" i="1" dirty="0" smtClean="0"/>
              <a:t> </a:t>
            </a:r>
            <a:r>
              <a:rPr lang="fr-FR" sz="1800" i="1" dirty="0" err="1" smtClean="0"/>
              <a:t>cryptic</a:t>
            </a:r>
            <a:r>
              <a:rPr lang="fr-FR" sz="1800" i="1" dirty="0" smtClean="0"/>
              <a:t> translocations and </a:t>
            </a:r>
            <a:r>
              <a:rPr lang="fr-FR" sz="1800" i="1" dirty="0" err="1" smtClean="0"/>
              <a:t>unfavorable</a:t>
            </a:r>
            <a:r>
              <a:rPr lang="fr-FR" sz="1800" i="1" dirty="0" smtClean="0"/>
              <a:t> </a:t>
            </a:r>
            <a:r>
              <a:rPr lang="fr-FR" sz="1800" i="1" dirty="0" err="1" smtClean="0"/>
              <a:t>outcome</a:t>
            </a:r>
            <a:r>
              <a:rPr lang="fr-FR" sz="1800" i="1" dirty="0" smtClean="0"/>
              <a:t>,. </a:t>
            </a:r>
            <a:r>
              <a:rPr lang="fr-FR" sz="1800" i="1" dirty="0" err="1" smtClean="0"/>
              <a:t>Leukemia</a:t>
            </a:r>
            <a:r>
              <a:rPr lang="fr-FR" sz="1800" i="1" dirty="0" smtClean="0"/>
              <a:t> &amp; </a:t>
            </a:r>
            <a:r>
              <a:rPr lang="fr-FR" sz="1800" i="1" dirty="0" err="1" smtClean="0"/>
              <a:t>Leukemia</a:t>
            </a:r>
            <a:r>
              <a:rPr lang="fr-FR" sz="1800" i="1" dirty="0" smtClean="0"/>
              <a:t>, 2022).</a:t>
            </a:r>
            <a:endParaRPr lang="fr-FR" sz="1800" i="1" dirty="0"/>
          </a:p>
          <a:p>
            <a:pPr marL="0" indent="0" algn="just">
              <a:buNone/>
            </a:pPr>
            <a:endParaRPr lang="fr-FR" sz="1400" dirty="0">
              <a:cs typeface="Calibri"/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24</a:t>
            </a:fld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7694589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>
            <a:extLst>
              <a:ext uri="{FF2B5EF4-FFF2-40B4-BE49-F238E27FC236}">
                <a16:creationId xmlns:a16="http://schemas.microsoft.com/office/drawing/2014/main" id="{2EF55E5E-21B6-401A-A24D-B7157729D2D0}"/>
              </a:ext>
            </a:extLst>
          </p:cNvPr>
          <p:cNvSpPr/>
          <p:nvPr/>
        </p:nvSpPr>
        <p:spPr>
          <a:xfrm>
            <a:off x="1919536" y="4797152"/>
            <a:ext cx="8568952" cy="136815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23552" y="1690688"/>
            <a:ext cx="10972800" cy="45259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fr-FR" altLang="fr-FR" b="1" dirty="0">
                <a:solidFill>
                  <a:srgbClr val="993300"/>
                </a:solidFill>
                <a:ea typeface="ＭＳ Ｐゴシック" pitchFamily="34" charset="-128"/>
              </a:rPr>
              <a:t>Consignes </a:t>
            </a:r>
            <a:r>
              <a:rPr lang="fr-FR" altLang="fr-FR" dirty="0">
                <a:ea typeface="ＭＳ Ｐゴシック" pitchFamily="34" charset="-128"/>
              </a:rPr>
              <a:t>: </a:t>
            </a:r>
          </a:p>
          <a:p>
            <a:pPr marL="357188" indent="-357188" eaLnBrk="1" hangingPunct="1">
              <a:buClr>
                <a:srgbClr val="FF0000"/>
              </a:buClr>
              <a:buFont typeface="Wingdings" pitchFamily="2" charset="2"/>
              <a:buChar char="ü"/>
            </a:pPr>
            <a:r>
              <a:rPr lang="fr-FR" altLang="fr-FR" dirty="0">
                <a:ea typeface="ＭＳ Ｐゴシック" pitchFamily="34" charset="-128"/>
              </a:rPr>
              <a:t>2 caryotypes de chaque clone anormal</a:t>
            </a:r>
          </a:p>
          <a:p>
            <a:pPr marL="357188" indent="-357188" eaLnBrk="1" hangingPunct="1">
              <a:buClr>
                <a:srgbClr val="FF0000"/>
              </a:buClr>
              <a:buFont typeface="Wingdings" pitchFamily="2" charset="2"/>
              <a:buChar char="ü"/>
            </a:pPr>
            <a:r>
              <a:rPr lang="fr-FR" altLang="fr-FR" dirty="0">
                <a:ea typeface="ＭＳ Ｐゴシック" pitchFamily="34" charset="-128"/>
              </a:rPr>
              <a:t>1 caryotype sans anomalie (s</a:t>
            </a:r>
            <a:r>
              <a:rPr lang="nl-BE" altLang="fr-FR" dirty="0">
                <a:ea typeface="ＭＳ Ｐゴシック" pitchFamily="34" charset="-128"/>
              </a:rPr>
              <a:t>’</a:t>
            </a:r>
            <a:r>
              <a:rPr lang="fr-FR" altLang="ja-JP" dirty="0">
                <a:ea typeface="ＭＳ Ｐゴシック" pitchFamily="34" charset="-128"/>
              </a:rPr>
              <a:t>il y en a)</a:t>
            </a:r>
          </a:p>
          <a:p>
            <a:pPr marL="0" indent="0" eaLnBrk="1" hangingPunct="1">
              <a:buNone/>
            </a:pPr>
            <a:endParaRPr lang="fr-FR" altLang="fr-FR" b="1" dirty="0">
              <a:solidFill>
                <a:srgbClr val="993300"/>
              </a:solidFill>
            </a:endParaRPr>
          </a:p>
          <a:p>
            <a:pPr marL="0" indent="0" eaLnBrk="1" hangingPunct="1">
              <a:buNone/>
            </a:pPr>
            <a:r>
              <a:rPr lang="fr-FR" altLang="fr-FR" b="1" dirty="0">
                <a:solidFill>
                  <a:srgbClr val="993300"/>
                </a:solidFill>
              </a:rPr>
              <a:t>Ici</a:t>
            </a:r>
            <a:r>
              <a:rPr lang="fr-FR" altLang="fr-FR" dirty="0"/>
              <a:t> : clone anormal dans 10/10 </a:t>
            </a:r>
            <a:r>
              <a:rPr lang="fr-FR" altLang="fr-FR" dirty="0">
                <a:solidFill>
                  <a:schemeClr val="accent2"/>
                </a:solidFill>
                <a:sym typeface="Wingdings" pitchFamily="2" charset="2"/>
              </a:rPr>
              <a:t> 2 caryotypes </a:t>
            </a:r>
          </a:p>
          <a:p>
            <a:pPr marL="0" indent="0" eaLnBrk="1" hangingPunct="1">
              <a:buNone/>
            </a:pPr>
            <a:r>
              <a:rPr lang="fr-FR" altLang="fr-FR" dirty="0" smtClean="0">
                <a:solidFill>
                  <a:schemeClr val="accent4"/>
                </a:solidFill>
                <a:sym typeface="Wingdings" pitchFamily="2" charset="2"/>
              </a:rPr>
              <a:t>			Soit </a:t>
            </a:r>
            <a:r>
              <a:rPr lang="fr-FR" altLang="fr-FR" dirty="0">
                <a:solidFill>
                  <a:schemeClr val="accent4"/>
                </a:solidFill>
                <a:sym typeface="Wingdings" pitchFamily="2" charset="2"/>
              </a:rPr>
              <a:t>1,5 point/caryotype</a:t>
            </a:r>
          </a:p>
          <a:p>
            <a:pPr marL="0" indent="0" eaLnBrk="1" hangingPunct="1">
              <a:buNone/>
            </a:pPr>
            <a:endParaRPr lang="fr-FR" altLang="fr-FR" dirty="0">
              <a:solidFill>
                <a:srgbClr val="C00000"/>
              </a:solidFill>
              <a:sym typeface="Wingdings" pitchFamily="2" charset="2"/>
            </a:endParaRPr>
          </a:p>
          <a:p>
            <a:pPr marL="0" indent="0" algn="ctr" eaLnBrk="1" hangingPunct="1">
              <a:buNone/>
            </a:pPr>
            <a:r>
              <a:rPr lang="fr-FR" altLang="fr-FR" u="sng" dirty="0">
                <a:solidFill>
                  <a:srgbClr val="00B050"/>
                </a:solidFill>
                <a:sym typeface="Wingdings" pitchFamily="2" charset="2"/>
              </a:rPr>
              <a:t>Rappel :</a:t>
            </a:r>
          </a:p>
          <a:p>
            <a:pPr marL="0" indent="0" algn="ctr" eaLnBrk="1" hangingPunct="1">
              <a:buNone/>
            </a:pPr>
            <a:r>
              <a:rPr lang="fr-FR" altLang="fr-FR" dirty="0">
                <a:solidFill>
                  <a:srgbClr val="00B050"/>
                </a:solidFill>
                <a:sym typeface="Wingdings" pitchFamily="2" charset="2"/>
              </a:rPr>
              <a:t>2 caryotypes par clone anormal,</a:t>
            </a:r>
          </a:p>
          <a:p>
            <a:pPr marL="0" indent="0" algn="ctr" eaLnBrk="1" hangingPunct="1">
              <a:buNone/>
            </a:pPr>
            <a:r>
              <a:rPr lang="fr-FR" altLang="fr-FR" dirty="0">
                <a:solidFill>
                  <a:srgbClr val="00B050"/>
                </a:solidFill>
                <a:sym typeface="Wingdings" pitchFamily="2" charset="2"/>
              </a:rPr>
              <a:t>même si le clone comporte une monosomie </a:t>
            </a:r>
            <a:r>
              <a:rPr lang="fr-FR" altLang="fr-FR" sz="2200" dirty="0">
                <a:solidFill>
                  <a:schemeClr val="accent6"/>
                </a:solidFill>
                <a:sym typeface="Wingdings" pitchFamily="2" charset="2"/>
              </a:rPr>
              <a:t>(clonale si ≥ 3 mitoses)</a:t>
            </a:r>
            <a:endParaRPr lang="fr-FR" altLang="fr-FR" dirty="0">
              <a:solidFill>
                <a:schemeClr val="accent6"/>
              </a:solidFill>
              <a:sym typeface="Wingdings" pitchFamily="2" charset="2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5400" y="365125"/>
            <a:ext cx="10515600" cy="1325563"/>
          </a:xfrm>
        </p:spPr>
        <p:txBody>
          <a:bodyPr/>
          <a:lstStyle/>
          <a:p>
            <a:r>
              <a:rPr lang="fr-FR" altLang="fr-FR" sz="4000" b="1">
                <a:solidFill>
                  <a:schemeClr val="accent2"/>
                </a:solidFill>
                <a:ea typeface="ＭＳ Ｐゴシック" pitchFamily="34" charset="-128"/>
              </a:rPr>
              <a:t>Classement de caryotypes </a:t>
            </a:r>
            <a:r>
              <a:rPr lang="fr-FR" altLang="fr-FR" sz="3200">
                <a:solidFill>
                  <a:schemeClr val="accent4"/>
                </a:solidFill>
                <a:ea typeface="ＭＳ Ｐゴシック" pitchFamily="34" charset="-128"/>
              </a:rPr>
              <a:t>(3 points)</a:t>
            </a:r>
            <a:endParaRPr lang="fr-FR">
              <a:solidFill>
                <a:schemeClr val="accent4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25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41612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-18256"/>
            <a:ext cx="10972800" cy="1143000"/>
          </a:xfrm>
        </p:spPr>
        <p:txBody>
          <a:bodyPr/>
          <a:lstStyle/>
          <a:p>
            <a:r>
              <a:rPr lang="fr-FR" altLang="fr-FR" sz="3600">
                <a:solidFill>
                  <a:schemeClr val="accent2"/>
                </a:solidFill>
                <a:ea typeface="ＭＳ Ｐゴシック" pitchFamily="34" charset="-128"/>
              </a:rPr>
              <a:t>Classement de caryotypes</a:t>
            </a:r>
            <a:r>
              <a:rPr lang="fr-FR" altLang="fr-FR" sz="3200">
                <a:solidFill>
                  <a:schemeClr val="accent2"/>
                </a:solidFill>
                <a:ea typeface="ＭＳ Ｐゴシック" pitchFamily="34" charset="-128"/>
              </a:rPr>
              <a:t> </a:t>
            </a:r>
            <a:r>
              <a:rPr lang="fr-FR" altLang="fr-FR" sz="2400">
                <a:solidFill>
                  <a:schemeClr val="accent4"/>
                </a:solidFill>
                <a:ea typeface="ＭＳ Ｐゴシック" pitchFamily="34" charset="-128"/>
              </a:rPr>
              <a:t>(3 points)</a:t>
            </a:r>
            <a:endParaRPr lang="fr-FR" sz="3600">
              <a:solidFill>
                <a:schemeClr val="accent4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254465"/>
            <a:ext cx="9170126" cy="5112568"/>
          </a:xfrm>
        </p:spPr>
        <p:txBody>
          <a:bodyPr>
            <a:normAutofit fontScale="92500" lnSpcReduction="10000"/>
          </a:bodyPr>
          <a:lstStyle/>
          <a:p>
            <a:pPr marL="179388" lvl="1" indent="0" eaLnBrk="1" hangingPunct="1">
              <a:buNone/>
              <a:tabLst>
                <a:tab pos="6548438" algn="l"/>
                <a:tab pos="6997700" algn="l"/>
              </a:tabLst>
              <a:defRPr/>
            </a:pPr>
            <a:r>
              <a:rPr lang="fr-FR" altLang="fr-FR" sz="3200" dirty="0">
                <a:solidFill>
                  <a:schemeClr val="accent2"/>
                </a:solidFill>
                <a:ea typeface="ＭＳ Ｐゴシック" pitchFamily="34" charset="-128"/>
              </a:rPr>
              <a:t>Non respect consignes :</a:t>
            </a:r>
            <a:r>
              <a:rPr lang="fr-FR" altLang="fr-FR" sz="3200" dirty="0">
                <a:ea typeface="ＭＳ Ｐゴシック" pitchFamily="34" charset="-128"/>
              </a:rPr>
              <a:t> </a:t>
            </a:r>
            <a:r>
              <a:rPr lang="fr-FR" altLang="fr-FR" sz="3200" dirty="0">
                <a:solidFill>
                  <a:srgbClr val="33CC33"/>
                </a:solidFill>
                <a:ea typeface="ＭＳ Ｐゴシック" pitchFamily="34" charset="-128"/>
              </a:rPr>
              <a:t>  </a:t>
            </a:r>
            <a:r>
              <a:rPr lang="fr-FR" altLang="fr-FR" sz="3200" dirty="0" smtClean="0">
                <a:solidFill>
                  <a:srgbClr val="33CC33"/>
                </a:solidFill>
                <a:ea typeface="ＭＳ Ｐゴシック" pitchFamily="34" charset="-128"/>
              </a:rPr>
              <a:t>	</a:t>
            </a:r>
            <a:r>
              <a:rPr lang="fr-FR" altLang="fr-FR" sz="3200" b="1" dirty="0" smtClean="0">
                <a:solidFill>
                  <a:srgbClr val="C00000"/>
                </a:solidFill>
                <a:ea typeface="ＭＳ Ｐゴシック" pitchFamily="34" charset="-128"/>
              </a:rPr>
              <a:t>1/41</a:t>
            </a:r>
            <a:r>
              <a:rPr lang="fr-FR" altLang="fr-FR" sz="3200" dirty="0" smtClean="0">
                <a:ea typeface="ＭＳ Ｐゴシック" pitchFamily="34" charset="-128"/>
              </a:rPr>
              <a:t> </a:t>
            </a:r>
            <a:r>
              <a:rPr lang="fr-FR" altLang="fr-FR" sz="2200" dirty="0">
                <a:solidFill>
                  <a:schemeClr val="accent4"/>
                </a:solidFill>
                <a:ea typeface="ＭＳ Ｐゴシック" pitchFamily="34" charset="-128"/>
              </a:rPr>
              <a:t>(malus -0,5)</a:t>
            </a:r>
          </a:p>
          <a:p>
            <a:pPr marL="179388" lvl="1" indent="0">
              <a:buNone/>
              <a:defRPr/>
            </a:pPr>
            <a:r>
              <a:rPr lang="fr-FR" altLang="fr-FR" sz="2200" dirty="0">
                <a:ea typeface="ＭＳ Ｐゴシック" pitchFamily="34" charset="-128"/>
              </a:rPr>
              <a:t>Anomalie homogène </a:t>
            </a:r>
            <a:r>
              <a:rPr lang="fr-FR" altLang="fr-FR" sz="2200" dirty="0">
                <a:ea typeface="ＭＳ Ｐゴシック" pitchFamily="34" charset="-128"/>
                <a:sym typeface="Wingdings" panose="05000000000000000000" pitchFamily="2" charset="2"/>
              </a:rPr>
              <a:t> </a:t>
            </a:r>
            <a:r>
              <a:rPr lang="fr-FR" altLang="fr-FR" sz="2200" dirty="0">
                <a:ea typeface="ＭＳ Ｐゴシック" pitchFamily="34" charset="-128"/>
              </a:rPr>
              <a:t>2 caryotypes attendus</a:t>
            </a:r>
          </a:p>
          <a:p>
            <a:pPr marL="179388" lvl="1" indent="0">
              <a:buNone/>
              <a:defRPr/>
            </a:pPr>
            <a:r>
              <a:rPr lang="fr-FR" altLang="fr-FR" sz="2200" dirty="0">
                <a:ea typeface="ＭＳ Ｐゴシック" pitchFamily="34" charset="-128"/>
              </a:rPr>
              <a:t>1 seul caryotype envoyé pour un centre (avec une erreur de classement) </a:t>
            </a:r>
            <a:endParaRPr lang="fr-FR" altLang="fr-FR" sz="2200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  <a:p>
            <a:pPr marL="179388" lvl="1" indent="0" eaLnBrk="1" hangingPunct="1">
              <a:spcBef>
                <a:spcPct val="0"/>
              </a:spcBef>
              <a:buNone/>
              <a:tabLst>
                <a:tab pos="6548438" algn="l"/>
                <a:tab pos="6997700" algn="l"/>
              </a:tabLst>
              <a:defRPr/>
            </a:pPr>
            <a:endParaRPr lang="fr-FR" altLang="fr-FR" sz="2400" dirty="0">
              <a:ea typeface="ＭＳ Ｐゴシック" pitchFamily="34" charset="-128"/>
            </a:endParaRPr>
          </a:p>
          <a:p>
            <a:pPr marL="179388" lvl="1" indent="0" eaLnBrk="1" hangingPunct="1">
              <a:buNone/>
              <a:tabLst>
                <a:tab pos="6548438" algn="l"/>
                <a:tab pos="6997700" algn="l"/>
              </a:tabLst>
              <a:defRPr/>
            </a:pPr>
            <a:r>
              <a:rPr lang="fr-FR" altLang="fr-FR" sz="3200" dirty="0">
                <a:solidFill>
                  <a:schemeClr val="accent2"/>
                </a:solidFill>
                <a:ea typeface="ＭＳ Ｐゴシック" pitchFamily="34" charset="-128"/>
              </a:rPr>
              <a:t>Classements justes</a:t>
            </a:r>
            <a:r>
              <a:rPr lang="fr-FR" altLang="fr-FR" sz="3200" dirty="0">
                <a:ea typeface="ＭＳ Ｐゴシック" pitchFamily="34" charset="-128"/>
              </a:rPr>
              <a:t> </a:t>
            </a:r>
            <a:r>
              <a:rPr lang="fr-FR" altLang="fr-FR" sz="2400" dirty="0">
                <a:solidFill>
                  <a:schemeClr val="accent4"/>
                </a:solidFill>
                <a:ea typeface="ＭＳ Ｐゴシック" pitchFamily="34" charset="-128"/>
              </a:rPr>
              <a:t>(1,5 point / </a:t>
            </a:r>
            <a:r>
              <a:rPr lang="fr-FR" altLang="fr-FR" sz="2400" dirty="0" err="1">
                <a:solidFill>
                  <a:schemeClr val="accent4"/>
                </a:solidFill>
                <a:ea typeface="ＭＳ Ｐゴシック" pitchFamily="34" charset="-128"/>
              </a:rPr>
              <a:t>caryo</a:t>
            </a:r>
            <a:r>
              <a:rPr lang="fr-FR" altLang="fr-FR" sz="2400" dirty="0">
                <a:solidFill>
                  <a:schemeClr val="accent4"/>
                </a:solidFill>
                <a:ea typeface="ＭＳ Ｐゴシック" pitchFamily="34" charset="-128"/>
              </a:rPr>
              <a:t>)</a:t>
            </a:r>
            <a:r>
              <a:rPr lang="fr-FR" altLang="fr-FR" sz="2400" dirty="0">
                <a:ea typeface="ＭＳ Ｐゴシック" pitchFamily="34" charset="-128"/>
              </a:rPr>
              <a:t>	</a:t>
            </a:r>
            <a:r>
              <a:rPr lang="fr-FR" altLang="fr-FR" b="1" dirty="0" smtClean="0">
                <a:solidFill>
                  <a:schemeClr val="accent1"/>
                </a:solidFill>
                <a:ea typeface="ＭＳ Ｐゴシック" pitchFamily="34" charset="-128"/>
              </a:rPr>
              <a:t>28</a:t>
            </a:r>
            <a:r>
              <a:rPr lang="fr-FR" altLang="fr-FR" b="1" dirty="0" smtClean="0">
                <a:ea typeface="ＭＳ Ｐゴシック" pitchFamily="34" charset="-128"/>
              </a:rPr>
              <a:t>/41</a:t>
            </a:r>
          </a:p>
          <a:p>
            <a:pPr marL="179388" lvl="1" indent="0" eaLnBrk="1" hangingPunct="1">
              <a:buNone/>
              <a:tabLst>
                <a:tab pos="6548438" algn="l"/>
                <a:tab pos="6997700" algn="l"/>
              </a:tabLst>
              <a:defRPr/>
            </a:pPr>
            <a:endParaRPr lang="fr-FR" altLang="fr-FR" b="1" dirty="0">
              <a:ea typeface="ＭＳ Ｐゴシック" pitchFamily="34" charset="-128"/>
            </a:endParaRPr>
          </a:p>
          <a:p>
            <a:pPr marL="636588" lvl="1" indent="-457200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dirty="0" smtClean="0">
                <a:ea typeface="ＭＳ Ｐゴシック" pitchFamily="34" charset="-128"/>
              </a:rPr>
              <a:t>Erreur dans le sens </a:t>
            </a:r>
            <a:r>
              <a:rPr lang="fr-FR" altLang="fr-FR" dirty="0">
                <a:ea typeface="ＭＳ Ｐゴシック" pitchFamily="34" charset="-128"/>
              </a:rPr>
              <a:t>de l’</a:t>
            </a:r>
            <a:r>
              <a:rPr lang="fr-FR" altLang="fr-FR" dirty="0" err="1">
                <a:ea typeface="ＭＳ Ｐゴシック" pitchFamily="34" charset="-128"/>
              </a:rPr>
              <a:t>inv</a:t>
            </a:r>
            <a:r>
              <a:rPr lang="fr-FR" altLang="fr-FR" dirty="0">
                <a:ea typeface="ＭＳ Ｐゴシック" pitchFamily="34" charset="-128"/>
              </a:rPr>
              <a:t>(11) </a:t>
            </a:r>
            <a:r>
              <a:rPr lang="fr-FR" altLang="fr-FR" dirty="0" smtClean="0">
                <a:ea typeface="ＭＳ Ｐゴシック" pitchFamily="34" charset="-128"/>
              </a:rPr>
              <a:t>			  </a:t>
            </a:r>
            <a:r>
              <a:rPr lang="fr-FR" altLang="fr-FR" b="1" dirty="0" smtClean="0">
                <a:solidFill>
                  <a:srgbClr val="FF0000"/>
                </a:solidFill>
                <a:ea typeface="ＭＳ Ｐゴシック" pitchFamily="34" charset="-128"/>
              </a:rPr>
              <a:t>13</a:t>
            </a:r>
            <a:r>
              <a:rPr lang="fr-FR" altLang="fr-FR" b="1" dirty="0" smtClean="0">
                <a:ea typeface="ＭＳ Ｐゴシック" pitchFamily="34" charset="-128"/>
              </a:rPr>
              <a:t>/41</a:t>
            </a:r>
          </a:p>
          <a:p>
            <a:pPr marL="636588" lvl="1" indent="-457200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endParaRPr lang="fr-FR" altLang="fr-FR" b="1" dirty="0">
              <a:ea typeface="ＭＳ Ｐゴシック" pitchFamily="34" charset="-128"/>
            </a:endParaRPr>
          </a:p>
          <a:p>
            <a:pPr marL="636588" lvl="2" indent="0">
              <a:spcBef>
                <a:spcPct val="0"/>
              </a:spcBef>
              <a:buNone/>
              <a:defRPr/>
            </a:pPr>
            <a:r>
              <a:rPr lang="fr-FR" altLang="fr-FR" dirty="0" smtClean="0">
                <a:ea typeface="ＭＳ Ｐゴシック" pitchFamily="34" charset="-128"/>
              </a:rPr>
              <a:t>	- Si </a:t>
            </a:r>
            <a:r>
              <a:rPr lang="fr-FR" altLang="fr-FR" dirty="0">
                <a:ea typeface="ＭＳ Ｐゴシック" pitchFamily="34" charset="-128"/>
              </a:rPr>
              <a:t>l’</a:t>
            </a:r>
            <a:r>
              <a:rPr lang="fr-FR" altLang="fr-FR" dirty="0" err="1">
                <a:ea typeface="ＭＳ Ｐゴシック" pitchFamily="34" charset="-128"/>
              </a:rPr>
              <a:t>inv</a:t>
            </a:r>
            <a:r>
              <a:rPr lang="fr-FR" altLang="fr-FR" dirty="0">
                <a:ea typeface="ＭＳ Ｐゴシック" pitchFamily="34" charset="-128"/>
              </a:rPr>
              <a:t>(11) est dans le mauvais sens: 0 au 1</a:t>
            </a:r>
            <a:r>
              <a:rPr lang="fr-FR" altLang="fr-FR" baseline="30000" dirty="0">
                <a:ea typeface="ＭＳ Ｐゴシック" pitchFamily="34" charset="-128"/>
              </a:rPr>
              <a:t>er</a:t>
            </a:r>
            <a:r>
              <a:rPr lang="fr-FR" altLang="fr-FR" dirty="0">
                <a:ea typeface="ＭＳ Ｐゴシック" pitchFamily="34" charset="-128"/>
              </a:rPr>
              <a:t> caryotype et 1,5 sur le </a:t>
            </a:r>
            <a:r>
              <a:rPr lang="fr-FR" altLang="fr-FR" dirty="0" smtClean="0">
                <a:ea typeface="ＭＳ Ｐゴシック" pitchFamily="34" charset="-128"/>
              </a:rPr>
              <a:t>		  deuxième </a:t>
            </a:r>
            <a:r>
              <a:rPr lang="fr-FR" altLang="fr-FR" dirty="0">
                <a:ea typeface="ＭＳ Ｐゴシック" pitchFamily="34" charset="-128"/>
              </a:rPr>
              <a:t>caryotype (pas de double pénalité).</a:t>
            </a:r>
          </a:p>
          <a:p>
            <a:pPr marL="636588" lvl="2" indent="0">
              <a:spcBef>
                <a:spcPct val="0"/>
              </a:spcBef>
              <a:buNone/>
              <a:defRPr/>
            </a:pPr>
            <a:r>
              <a:rPr lang="fr-FR" altLang="fr-FR" dirty="0" smtClean="0">
                <a:ea typeface="ＭＳ Ｐゴシック" pitchFamily="34" charset="-128"/>
              </a:rPr>
              <a:t>	- Une </a:t>
            </a:r>
            <a:r>
              <a:rPr lang="fr-FR" altLang="fr-FR" dirty="0">
                <a:ea typeface="ＭＳ Ｐゴシック" pitchFamily="34" charset="-128"/>
              </a:rPr>
              <a:t>mitose avec l’</a:t>
            </a:r>
            <a:r>
              <a:rPr lang="fr-FR" altLang="fr-FR" dirty="0" err="1">
                <a:ea typeface="ＭＳ Ｐゴシック" pitchFamily="34" charset="-128"/>
              </a:rPr>
              <a:t>inv</a:t>
            </a:r>
            <a:r>
              <a:rPr lang="fr-FR" altLang="fr-FR" dirty="0">
                <a:ea typeface="ＭＳ Ｐゴシック" pitchFamily="34" charset="-128"/>
              </a:rPr>
              <a:t>(11) dans un sens et en sens inverse sur le second </a:t>
            </a:r>
            <a:r>
              <a:rPr lang="fr-FR" altLang="fr-FR" dirty="0" smtClean="0">
                <a:ea typeface="ＭＳ Ｐゴシック" pitchFamily="34" charset="-128"/>
              </a:rPr>
              <a:t>	caryotype</a:t>
            </a:r>
            <a:r>
              <a:rPr lang="fr-FR" altLang="fr-FR" dirty="0">
                <a:ea typeface="ＭＳ Ｐゴシック" pitchFamily="34" charset="-128"/>
              </a:rPr>
              <a:t>: 0 sur caryotype avec </a:t>
            </a:r>
            <a:r>
              <a:rPr lang="fr-FR" altLang="fr-FR" dirty="0" err="1">
                <a:ea typeface="ＭＳ Ｐゴシック" pitchFamily="34" charset="-128"/>
              </a:rPr>
              <a:t>inv</a:t>
            </a:r>
            <a:r>
              <a:rPr lang="fr-FR" altLang="fr-FR" dirty="0">
                <a:ea typeface="ＭＳ Ｐゴシック" pitchFamily="34" charset="-128"/>
              </a:rPr>
              <a:t>(11) dans le mauvais sens et 1,5 sur l’autre </a:t>
            </a:r>
            <a:r>
              <a:rPr lang="fr-FR" altLang="fr-FR" dirty="0" smtClean="0">
                <a:ea typeface="ＭＳ Ｐゴシック" pitchFamily="34" charset="-128"/>
              </a:rPr>
              <a:t>	caryotype</a:t>
            </a:r>
          </a:p>
          <a:p>
            <a:pPr marL="636588" lvl="2" indent="0">
              <a:spcBef>
                <a:spcPct val="0"/>
              </a:spcBef>
              <a:buNone/>
              <a:defRPr/>
            </a:pPr>
            <a:endParaRPr lang="fr-FR" altLang="fr-FR" dirty="0">
              <a:ea typeface="ＭＳ Ｐゴシック" pitchFamily="34" charset="-128"/>
            </a:endParaRPr>
          </a:p>
          <a:p>
            <a:pPr marL="636588" lvl="1" indent="-457200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dirty="0">
                <a:ea typeface="ＭＳ Ｐゴシック" pitchFamily="34" charset="-128"/>
              </a:rPr>
              <a:t>Autres erreurs: paires 13 et 14 échangées en G (</a:t>
            </a:r>
            <a:r>
              <a:rPr lang="fr-FR" altLang="fr-FR" dirty="0">
                <a:solidFill>
                  <a:srgbClr val="FF0000"/>
                </a:solidFill>
                <a:ea typeface="ＭＳ Ｐゴシック" pitchFamily="34" charset="-128"/>
              </a:rPr>
              <a:t>1</a:t>
            </a:r>
            <a:r>
              <a:rPr lang="fr-FR" altLang="fr-FR" dirty="0">
                <a:ea typeface="ＭＳ Ｐゴシック" pitchFamily="34" charset="-128"/>
              </a:rPr>
              <a:t>/41), mélange entre 17 et 18 en R (</a:t>
            </a:r>
            <a:r>
              <a:rPr lang="fr-FR" altLang="fr-FR" dirty="0">
                <a:solidFill>
                  <a:srgbClr val="FF0000"/>
                </a:solidFill>
                <a:ea typeface="ＭＳ Ｐゴシック" pitchFamily="34" charset="-128"/>
              </a:rPr>
              <a:t>1</a:t>
            </a:r>
            <a:r>
              <a:rPr lang="fr-FR" altLang="fr-FR" dirty="0">
                <a:ea typeface="ＭＳ Ｐゴシック" pitchFamily="34" charset="-128"/>
              </a:rPr>
              <a:t>/41)</a:t>
            </a:r>
          </a:p>
          <a:p>
            <a:pPr marL="179388" lvl="1" indent="0">
              <a:buNone/>
              <a:defRPr/>
            </a:pPr>
            <a:r>
              <a:rPr lang="fr-FR" altLang="fr-FR" dirty="0">
                <a:sym typeface="Wingdings" pitchFamily="2" charset="2"/>
              </a:rPr>
              <a:t> </a:t>
            </a:r>
            <a:endParaRPr lang="fr-FR" altLang="fr-FR" dirty="0">
              <a:ea typeface="ＭＳ Ｐゴシック" pitchFamily="34" charset="-128"/>
            </a:endParaRPr>
          </a:p>
          <a:p>
            <a:pPr marL="179388" lvl="1" indent="0" eaLnBrk="1" hangingPunct="1">
              <a:buNone/>
              <a:tabLst>
                <a:tab pos="6548438" algn="l"/>
                <a:tab pos="6997700" algn="l"/>
              </a:tabLst>
              <a:defRPr/>
            </a:pPr>
            <a:endParaRPr lang="fr-FR" altLang="fr-FR" b="1" dirty="0">
              <a:solidFill>
                <a:srgbClr val="C00000"/>
              </a:solidFill>
              <a:ea typeface="ＭＳ Ｐゴシック" pitchFamily="34" charset="-128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26</a:t>
            </a:fld>
            <a:endParaRPr lang="fr-FR" alt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/>
          <a:srcRect l="72121" t="35716" r="22473" b="53414"/>
          <a:stretch/>
        </p:blipFill>
        <p:spPr>
          <a:xfrm>
            <a:off x="9779726" y="2331610"/>
            <a:ext cx="1064313" cy="185483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l="44338" t="17402" r="10842" b="24705"/>
          <a:stretch/>
        </p:blipFill>
        <p:spPr>
          <a:xfrm>
            <a:off x="10989658" y="2490652"/>
            <a:ext cx="1234333" cy="162520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3051" t="41825" r="34252" b="50219"/>
          <a:stretch/>
        </p:blipFill>
        <p:spPr>
          <a:xfrm>
            <a:off x="9708995" y="4687711"/>
            <a:ext cx="962822" cy="159805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65653" t="41625" r="31306" b="50219"/>
          <a:stretch/>
        </p:blipFill>
        <p:spPr>
          <a:xfrm>
            <a:off x="11123307" y="4687711"/>
            <a:ext cx="1068693" cy="161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8338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609600" y="-53287"/>
            <a:ext cx="10972800" cy="1143000"/>
          </a:xfrm>
        </p:spPr>
        <p:txBody>
          <a:bodyPr/>
          <a:lstStyle/>
          <a:p>
            <a:r>
              <a:rPr lang="fr-FR" altLang="fr-FR">
                <a:solidFill>
                  <a:schemeClr val="accent2"/>
                </a:solidFill>
                <a:ea typeface="ＭＳ Ｐゴシック" pitchFamily="34" charset="-128"/>
              </a:rPr>
              <a:t>Notes (/20)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3352800" y="1013076"/>
            <a:ext cx="5486400" cy="1828799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ü"/>
              <a:tabLst>
                <a:tab pos="4667250" algn="r"/>
              </a:tabLst>
            </a:pPr>
            <a:r>
              <a:rPr lang="fr-FR" altLang="fr-FR" sz="2400" dirty="0">
                <a:ea typeface="ＭＳ Ｐゴシック" pitchFamily="34" charset="-128"/>
              </a:rPr>
              <a:t>Moyenne globale : </a:t>
            </a:r>
            <a:r>
              <a:rPr lang="fr-FR" altLang="fr-FR" sz="2400" b="1" dirty="0">
                <a:ea typeface="ＭＳ Ｐゴシック" pitchFamily="34" charset="-128"/>
              </a:rPr>
              <a:t>	</a:t>
            </a:r>
            <a:r>
              <a:rPr lang="fr-FR" altLang="fr-FR" sz="2400" b="1" dirty="0" smtClean="0">
                <a:solidFill>
                  <a:srgbClr val="FF0000"/>
                </a:solidFill>
                <a:ea typeface="ＭＳ Ｐゴシック" pitchFamily="34" charset="-128"/>
              </a:rPr>
              <a:t>17,82  </a:t>
            </a:r>
          </a:p>
          <a:p>
            <a:pPr marL="0" indent="0" eaLnBrk="1" hangingPunct="1">
              <a:lnSpc>
                <a:spcPct val="90000"/>
              </a:lnSpc>
              <a:buClr>
                <a:srgbClr val="FF0000"/>
              </a:buClr>
              <a:buNone/>
              <a:tabLst>
                <a:tab pos="4667250" algn="r"/>
              </a:tabLst>
            </a:pPr>
            <a:r>
              <a:rPr lang="fr-FR" altLang="fr-FR" sz="1900" b="1" dirty="0" smtClean="0">
                <a:ea typeface="ＭＳ Ｐゴシック" pitchFamily="34" charset="-128"/>
              </a:rPr>
              <a:t>    Groupe 1 : 17,99	Groupe 2 :  17,65    </a:t>
            </a:r>
            <a:r>
              <a:rPr lang="fr-FR" altLang="fr-FR" sz="1600" dirty="0">
                <a:ea typeface="ＭＳ Ｐゴシック" pitchFamily="34" charset="-128"/>
              </a:rPr>
              <a:t>	</a:t>
            </a:r>
            <a:endParaRPr lang="fr-FR" altLang="fr-FR" sz="2000" b="1" dirty="0">
              <a:solidFill>
                <a:srgbClr val="C00000"/>
              </a:solidFill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>
                <a:srgbClr val="FF0000"/>
              </a:buClr>
              <a:buFont typeface="Wingdings" pitchFamily="2" charset="2"/>
              <a:buChar char="ü"/>
              <a:tabLst>
                <a:tab pos="4667250" algn="r"/>
              </a:tabLst>
            </a:pPr>
            <a:r>
              <a:rPr lang="fr-FR" altLang="fr-FR" sz="2400" dirty="0">
                <a:ea typeface="ＭＳ Ｐゴシック" pitchFamily="34" charset="-128"/>
              </a:rPr>
              <a:t>Médiane :	</a:t>
            </a:r>
            <a:r>
              <a:rPr lang="fr-FR" altLang="fr-FR" sz="2400" b="1" dirty="0">
                <a:solidFill>
                  <a:srgbClr val="FF0000"/>
                </a:solidFill>
                <a:ea typeface="ＭＳ Ｐゴシック" pitchFamily="34" charset="-128"/>
              </a:rPr>
              <a:t>18</a:t>
            </a:r>
            <a:r>
              <a:rPr lang="fr-FR" altLang="fr-FR" sz="2400" b="1" dirty="0">
                <a:ea typeface="ＭＳ Ｐゴシック" pitchFamily="34" charset="-128"/>
              </a:rPr>
              <a:t>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>
                <a:srgbClr val="FF0000"/>
              </a:buClr>
              <a:buFont typeface="Wingdings" pitchFamily="2" charset="2"/>
              <a:buChar char="ü"/>
              <a:tabLst>
                <a:tab pos="4667250" algn="r"/>
              </a:tabLst>
            </a:pPr>
            <a:r>
              <a:rPr lang="fr-FR" altLang="fr-FR" sz="2400" dirty="0">
                <a:ea typeface="ＭＳ Ｐゴシック" pitchFamily="34" charset="-128"/>
              </a:rPr>
              <a:t>Min :	</a:t>
            </a:r>
            <a:r>
              <a:rPr lang="fr-FR" altLang="fr-FR" sz="2400" b="1" dirty="0">
                <a:ea typeface="ＭＳ Ｐゴシック" pitchFamily="34" charset="-128"/>
              </a:rPr>
              <a:t>13,5</a:t>
            </a:r>
            <a:endParaRPr lang="fr-FR" altLang="fr-FR" sz="2400" dirty="0">
              <a:solidFill>
                <a:srgbClr val="FF0000"/>
              </a:solidFill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>
                <a:srgbClr val="FF0000"/>
              </a:buClr>
              <a:buFont typeface="Wingdings" pitchFamily="2" charset="2"/>
              <a:buChar char="ü"/>
              <a:tabLst>
                <a:tab pos="4667250" algn="r"/>
              </a:tabLst>
            </a:pPr>
            <a:r>
              <a:rPr lang="fr-FR" altLang="fr-FR" sz="2400" dirty="0">
                <a:ea typeface="ＭＳ Ｐゴシック" pitchFamily="34" charset="-128"/>
              </a:rPr>
              <a:t>Max :	</a:t>
            </a:r>
            <a:r>
              <a:rPr lang="fr-FR" altLang="fr-FR" sz="2400" b="1" dirty="0">
                <a:ea typeface="ＭＳ Ｐゴシック" pitchFamily="34" charset="-128"/>
              </a:rPr>
              <a:t>20</a:t>
            </a:r>
            <a:endParaRPr lang="fr-FR" altLang="fr-FR" sz="2400" dirty="0">
              <a:solidFill>
                <a:srgbClr val="FF0000"/>
              </a:solidFill>
              <a:ea typeface="ＭＳ Ｐゴシック" pitchFamily="34" charset="-128"/>
            </a:endParaRPr>
          </a:p>
          <a:p>
            <a:pPr marL="0" indent="0">
              <a:buNone/>
            </a:pPr>
            <a:endParaRPr lang="fr-FR" sz="2400" dirty="0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27</a:t>
            </a:fld>
            <a:endParaRPr lang="fr-FR" altLang="fr-FR"/>
          </a:p>
        </p:txBody>
      </p:sp>
      <p:sp>
        <p:nvSpPr>
          <p:cNvPr id="2" name="Rechthoek 1"/>
          <p:cNvSpPr/>
          <p:nvPr/>
        </p:nvSpPr>
        <p:spPr>
          <a:xfrm>
            <a:off x="4511824" y="2852936"/>
            <a:ext cx="43204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aphicFrame>
        <p:nvGraphicFramePr>
          <p:cNvPr id="16" name="Graphique 15"/>
          <p:cNvGraphicFramePr/>
          <p:nvPr>
            <p:extLst>
              <p:ext uri="{D42A27DB-BD31-4B8C-83A1-F6EECF244321}">
                <p14:modId xmlns:p14="http://schemas.microsoft.com/office/powerpoint/2010/main" val="759984612"/>
              </p:ext>
            </p:extLst>
          </p:nvPr>
        </p:nvGraphicFramePr>
        <p:xfrm>
          <a:off x="3048000" y="2807085"/>
          <a:ext cx="6336145" cy="4050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918585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accent2"/>
                </a:solidFill>
                <a:latin typeface="Arial" pitchFamily="18"/>
                <a:ea typeface="ＭＳ Ｐゴシック" pitchFamily="1"/>
              </a:rPr>
              <a:t>Synthèse Globale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66802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600" dirty="0">
                <a:solidFill>
                  <a:schemeClr val="accent2"/>
                </a:solidFill>
                <a:latin typeface="Arial" pitchFamily="18"/>
                <a:ea typeface="ＭＳ Ｐゴシック" pitchFamily="1"/>
              </a:rPr>
              <a:t>Appréciation :</a:t>
            </a:r>
            <a:endParaRPr lang="fr-FR" sz="2400" dirty="0">
              <a:solidFill>
                <a:schemeClr val="accent2"/>
              </a:solidFill>
              <a:latin typeface="Arial" pitchFamily="18"/>
              <a:ea typeface="ＭＳ Ｐゴシック" pitchFamily="1"/>
            </a:endParaRPr>
          </a:p>
          <a:p>
            <a:pPr marL="0" indent="0">
              <a:buNone/>
            </a:pPr>
            <a:r>
              <a:rPr lang="fr-FR" sz="2400" dirty="0">
                <a:latin typeface="Arial" pitchFamily="18"/>
                <a:ea typeface="ＭＳ Ｐゴシック" pitchFamily="1"/>
              </a:rPr>
              <a:t>Catégories établies par les experts en fonction de la distribution des notes :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Très bon    </a:t>
            </a:r>
            <a:r>
              <a:rPr lang="fr-FR" dirty="0" smtClean="0">
                <a:latin typeface="Arial" pitchFamily="34"/>
                <a:cs typeface="Arial" pitchFamily="34"/>
              </a:rPr>
              <a:t>&gt;</a:t>
            </a:r>
            <a:r>
              <a:rPr lang="fr-FR" dirty="0">
                <a:latin typeface="Arial" pitchFamily="34"/>
                <a:cs typeface="Arial" pitchFamily="34"/>
              </a:rPr>
              <a:t>1</a:t>
            </a:r>
            <a:r>
              <a:rPr lang="fr-FR" dirty="0">
                <a:latin typeface="Arial" pitchFamily="18"/>
                <a:ea typeface="ＭＳ Ｐゴシック" pitchFamily="1"/>
              </a:rPr>
              <a:t>9-20</a:t>
            </a:r>
            <a:r>
              <a:rPr lang="fr-FR" dirty="0"/>
              <a:t>      </a:t>
            </a:r>
            <a:r>
              <a:rPr lang="fr-FR" dirty="0" smtClean="0"/>
              <a:t>  : 10 </a:t>
            </a:r>
            <a:r>
              <a:rPr lang="fr-FR" dirty="0"/>
              <a:t>dossiers  </a:t>
            </a:r>
          </a:p>
          <a:p>
            <a:r>
              <a:rPr lang="fr-FR" dirty="0"/>
              <a:t>Bon </a:t>
            </a:r>
            <a:r>
              <a:rPr lang="fr-FR" dirty="0" smtClean="0"/>
              <a:t>  </a:t>
            </a:r>
            <a:r>
              <a:rPr lang="fr-FR" dirty="0" smtClean="0">
                <a:latin typeface="Arial" pitchFamily="18"/>
                <a:ea typeface="ＭＳ Ｐゴシック" pitchFamily="1"/>
              </a:rPr>
              <a:t>17,5</a:t>
            </a:r>
            <a:r>
              <a:rPr lang="fr-FR" dirty="0" smtClean="0">
                <a:latin typeface="Arial" pitchFamily="34"/>
                <a:cs typeface="Arial" pitchFamily="34"/>
              </a:rPr>
              <a:t> </a:t>
            </a:r>
            <a:r>
              <a:rPr lang="fr-FR" u="sng" dirty="0">
                <a:latin typeface="Arial" pitchFamily="34"/>
                <a:cs typeface="Arial" pitchFamily="34"/>
              </a:rPr>
              <a:t>&gt;</a:t>
            </a:r>
            <a:r>
              <a:rPr lang="fr-FR" dirty="0">
                <a:latin typeface="Arial" pitchFamily="34"/>
                <a:cs typeface="Arial" pitchFamily="34"/>
              </a:rPr>
              <a:t> n ≤ </a:t>
            </a:r>
            <a:r>
              <a:rPr lang="fr-FR" dirty="0" smtClean="0">
                <a:latin typeface="Arial" pitchFamily="34"/>
                <a:cs typeface="Arial" pitchFamily="34"/>
              </a:rPr>
              <a:t>19</a:t>
            </a:r>
            <a:r>
              <a:rPr lang="fr-FR" dirty="0" smtClean="0"/>
              <a:t>     : 17 </a:t>
            </a:r>
            <a:r>
              <a:rPr lang="fr-FR" dirty="0"/>
              <a:t>dossiers </a:t>
            </a:r>
          </a:p>
          <a:p>
            <a:r>
              <a:rPr lang="fr-FR" dirty="0"/>
              <a:t>Correct </a:t>
            </a:r>
            <a:r>
              <a:rPr lang="fr-FR" dirty="0" smtClean="0">
                <a:latin typeface="Arial" pitchFamily="18"/>
                <a:ea typeface="ＭＳ Ｐゴシック" pitchFamily="1"/>
              </a:rPr>
              <a:t>15</a:t>
            </a:r>
            <a:r>
              <a:rPr lang="fr-FR" dirty="0" smtClean="0">
                <a:latin typeface="Arial" pitchFamily="34"/>
                <a:cs typeface="Arial" pitchFamily="34"/>
              </a:rPr>
              <a:t> </a:t>
            </a:r>
            <a:r>
              <a:rPr lang="fr-FR" dirty="0">
                <a:latin typeface="Arial" pitchFamily="34"/>
                <a:cs typeface="Arial" pitchFamily="34"/>
              </a:rPr>
              <a:t>&gt; n &lt; </a:t>
            </a:r>
            <a:r>
              <a:rPr lang="fr-FR" dirty="0" smtClean="0">
                <a:latin typeface="Arial" pitchFamily="34"/>
                <a:cs typeface="Arial" pitchFamily="34"/>
              </a:rPr>
              <a:t>17,5</a:t>
            </a:r>
            <a:r>
              <a:rPr lang="fr-FR" dirty="0" smtClean="0"/>
              <a:t> : </a:t>
            </a:r>
            <a:r>
              <a:rPr lang="fr-FR" dirty="0"/>
              <a:t>12 dossiers</a:t>
            </a:r>
          </a:p>
          <a:p>
            <a:r>
              <a:rPr lang="fr-FR" dirty="0" smtClean="0"/>
              <a:t>Insuffisant</a:t>
            </a:r>
            <a:r>
              <a:rPr lang="fr-FR" dirty="0"/>
              <a:t> </a:t>
            </a:r>
            <a:r>
              <a:rPr lang="fr-FR" dirty="0" smtClean="0"/>
              <a:t> &lt;</a:t>
            </a:r>
            <a:r>
              <a:rPr lang="fr-FR" dirty="0"/>
              <a:t>15       </a:t>
            </a:r>
            <a:r>
              <a:rPr lang="fr-FR" dirty="0" smtClean="0"/>
              <a:t>       : </a:t>
            </a:r>
            <a:r>
              <a:rPr lang="fr-FR" dirty="0"/>
              <a:t>2 dossiers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28</a:t>
            </a:fld>
            <a:endParaRPr lang="fr-FR" altLang="fr-FR"/>
          </a:p>
        </p:txBody>
      </p:sp>
      <p:graphicFrame>
        <p:nvGraphicFramePr>
          <p:cNvPr id="8" name="Graphique 7"/>
          <p:cNvGraphicFramePr/>
          <p:nvPr>
            <p:extLst>
              <p:ext uri="{D42A27DB-BD31-4B8C-83A1-F6EECF244321}">
                <p14:modId xmlns:p14="http://schemas.microsoft.com/office/powerpoint/2010/main" val="3242366138"/>
              </p:ext>
            </p:extLst>
          </p:nvPr>
        </p:nvGraphicFramePr>
        <p:xfrm>
          <a:off x="6779489" y="1690688"/>
          <a:ext cx="5068455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305124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1384" y="57827"/>
            <a:ext cx="10972800" cy="1143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dirty="0">
                <a:solidFill>
                  <a:srgbClr val="92D050"/>
                </a:solidFill>
                <a:latin typeface="Arial"/>
                <a:ea typeface="ＭＳ Ｐゴシック"/>
                <a:cs typeface="Arial"/>
              </a:rPr>
              <a:t>Justification de l’interprétation des notes </a:t>
            </a:r>
            <a:endParaRPr lang="fr-FR" dirty="0">
              <a:solidFill>
                <a:srgbClr val="92D050"/>
              </a:solidFill>
              <a:latin typeface="Arial" pitchFamily="18"/>
              <a:ea typeface="ＭＳ Ｐゴシック" pitchFamily="1"/>
              <a:cs typeface="Arial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4732" y="1286508"/>
            <a:ext cx="10972800" cy="50954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altLang="fr-FR" sz="2000" b="1" dirty="0">
                <a:solidFill>
                  <a:schemeClr val="accent2"/>
                </a:solidFill>
                <a:latin typeface="Calibri"/>
                <a:ea typeface="ＭＳ Ｐゴシック"/>
                <a:cs typeface="Calibri"/>
              </a:rPr>
              <a:t>Très bons dossiers : </a:t>
            </a:r>
            <a:r>
              <a:rPr lang="fr-FR" altLang="fr-FR" sz="2000" b="1" dirty="0">
                <a:solidFill>
                  <a:schemeClr val="accent2"/>
                </a:solidFill>
                <a:latin typeface="Arial"/>
                <a:ea typeface="ＭＳ Ｐゴシック"/>
                <a:cs typeface="Arial"/>
              </a:rPr>
              <a:t>&gt;</a:t>
            </a:r>
            <a:r>
              <a:rPr lang="fr-FR" sz="2000" b="1" dirty="0">
                <a:solidFill>
                  <a:schemeClr val="accent2"/>
                </a:solidFill>
                <a:latin typeface="Arial"/>
                <a:ea typeface="ＭＳ Ｐゴシック"/>
                <a:cs typeface="Arial"/>
              </a:rPr>
              <a:t>19=20 </a:t>
            </a:r>
            <a:r>
              <a:rPr lang="fr-FR" sz="1800" b="1" dirty="0">
                <a:latin typeface="Arial"/>
                <a:ea typeface="ＭＳ Ｐゴシック"/>
                <a:cs typeface="Arial"/>
              </a:rPr>
              <a:t>(10 dossiers)</a:t>
            </a:r>
            <a:endParaRPr lang="fr-FR" b="1" dirty="0"/>
          </a:p>
          <a:p>
            <a:pPr marL="0" indent="0">
              <a:buNone/>
            </a:pPr>
            <a:r>
              <a:rPr lang="fr-FR" sz="1800" dirty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Critères :  identification </a:t>
            </a:r>
            <a:r>
              <a:rPr lang="fr-FR" sz="1800" dirty="0" smtClean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de l’anomalie, </a:t>
            </a:r>
            <a:r>
              <a:rPr lang="fr-FR" sz="1800" dirty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diagnostic et pronostics conformes, absence d'erreur majeure dans la formule</a:t>
            </a:r>
            <a:endParaRPr lang="fr-FR" sz="1800" dirty="0">
              <a:latin typeface="Arial" pitchFamily="18"/>
              <a:ea typeface="ＭＳ Ｐゴシック" pitchFamily="1"/>
              <a:cs typeface="Arial"/>
            </a:endParaRPr>
          </a:p>
          <a:p>
            <a:pPr marL="0" indent="0">
              <a:buNone/>
            </a:pPr>
            <a:endParaRPr lang="fr-FR" sz="1000" dirty="0">
              <a:latin typeface="Arial" pitchFamily="18"/>
              <a:ea typeface="ＭＳ Ｐゴシック" pitchFamily="1"/>
              <a:cs typeface="Arial"/>
            </a:endParaRPr>
          </a:p>
          <a:p>
            <a:pPr marL="0" indent="0">
              <a:buNone/>
            </a:pPr>
            <a:r>
              <a:rPr lang="fr-FR" sz="1800" b="1" dirty="0">
                <a:solidFill>
                  <a:schemeClr val="accent4"/>
                </a:solidFill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Bons dossiers : &gt;17,5 ≤ 19 </a:t>
            </a:r>
            <a:r>
              <a:rPr lang="fr-FR" sz="1800" b="1" dirty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(17</a:t>
            </a:r>
            <a:r>
              <a:rPr lang="fr-FR" sz="1800" b="1" dirty="0">
                <a:solidFill>
                  <a:srgbClr val="FF0000"/>
                </a:solidFill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 </a:t>
            </a:r>
            <a:r>
              <a:rPr lang="fr-FR" sz="1800" b="1" dirty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dossiers)</a:t>
            </a:r>
            <a:endParaRPr lang="fr-FR" sz="1800" b="1" dirty="0">
              <a:latin typeface="Arial"/>
              <a:ea typeface="ＭＳ Ｐゴシック"/>
              <a:cs typeface="Arial"/>
            </a:endParaRPr>
          </a:p>
          <a:p>
            <a:pPr marL="0" indent="0">
              <a:buNone/>
            </a:pPr>
            <a:r>
              <a:rPr lang="fr-FR" sz="1800" dirty="0">
                <a:latin typeface="Arial"/>
                <a:ea typeface="ＭＳ Ｐゴシック"/>
                <a:cs typeface="Arial"/>
              </a:rPr>
              <a:t>Critères :  identification de </a:t>
            </a:r>
            <a:r>
              <a:rPr lang="fr-FR" sz="1800" dirty="0" smtClean="0">
                <a:latin typeface="Arial"/>
                <a:ea typeface="ＭＳ Ｐゴシック"/>
                <a:cs typeface="Arial"/>
              </a:rPr>
              <a:t>l’anomalie, diagnostic </a:t>
            </a:r>
            <a:r>
              <a:rPr lang="fr-FR" sz="1800" dirty="0">
                <a:latin typeface="Arial"/>
                <a:ea typeface="ＭＳ Ｐゴシック"/>
                <a:cs typeface="Arial"/>
              </a:rPr>
              <a:t>et pronostic conformes, présence d'erreur(s) dans la </a:t>
            </a:r>
            <a:r>
              <a:rPr lang="fr-FR" sz="1800" dirty="0" smtClean="0">
                <a:latin typeface="Arial"/>
                <a:ea typeface="ＭＳ Ｐゴシック"/>
                <a:cs typeface="Arial"/>
              </a:rPr>
              <a:t>formule, FISH </a:t>
            </a:r>
            <a:r>
              <a:rPr lang="fr-FR" sz="1800" i="1" dirty="0" smtClean="0">
                <a:latin typeface="Arial"/>
                <a:ea typeface="ＭＳ Ｐゴシック"/>
                <a:cs typeface="Arial"/>
              </a:rPr>
              <a:t>KMT2A </a:t>
            </a:r>
            <a:r>
              <a:rPr lang="fr-FR" sz="1800" dirty="0" smtClean="0">
                <a:latin typeface="Arial"/>
                <a:ea typeface="ＭＳ Ｐゴシック"/>
                <a:cs typeface="Arial"/>
              </a:rPr>
              <a:t>non demandée, </a:t>
            </a:r>
            <a:r>
              <a:rPr lang="fr-FR" sz="1800" dirty="0" err="1" smtClean="0">
                <a:latin typeface="Arial"/>
                <a:ea typeface="ＭＳ Ｐゴシック"/>
                <a:cs typeface="Arial"/>
              </a:rPr>
              <a:t>inv</a:t>
            </a:r>
            <a:r>
              <a:rPr lang="fr-FR" sz="1800" dirty="0" smtClean="0">
                <a:latin typeface="Arial"/>
                <a:ea typeface="ＭＳ Ｐゴシック"/>
                <a:cs typeface="Arial"/>
              </a:rPr>
              <a:t>(11) placée dans le mauvais sens </a:t>
            </a:r>
            <a:endParaRPr lang="fr-FR" sz="1800" dirty="0">
              <a:cs typeface="Calibri"/>
            </a:endParaRPr>
          </a:p>
          <a:p>
            <a:pPr marL="0" indent="0">
              <a:buNone/>
            </a:pPr>
            <a:endParaRPr lang="fr-FR" sz="1000" b="1" dirty="0">
              <a:solidFill>
                <a:srgbClr val="000000"/>
              </a:solidFill>
              <a:latin typeface="Arial"/>
              <a:ea typeface="ＭＳ Ｐゴシック"/>
              <a:cs typeface="Arial"/>
            </a:endParaRPr>
          </a:p>
          <a:p>
            <a:pPr marL="0" indent="0">
              <a:buNone/>
            </a:pPr>
            <a:r>
              <a:rPr lang="fr-FR" sz="1800" b="1" dirty="0">
                <a:solidFill>
                  <a:schemeClr val="accent6"/>
                </a:solidFill>
                <a:latin typeface="Arial"/>
                <a:cs typeface="Arial"/>
              </a:rPr>
              <a:t>Dossiers corrects : </a:t>
            </a:r>
            <a:r>
              <a:rPr lang="fr-FR" sz="1800" b="1" dirty="0">
                <a:solidFill>
                  <a:schemeClr val="accent6"/>
                </a:solidFill>
                <a:latin typeface="Arial"/>
                <a:ea typeface="ＭＳ Ｐゴシック"/>
                <a:cs typeface="Arial"/>
              </a:rPr>
              <a:t>&gt;15 ≤17,5 </a:t>
            </a:r>
            <a:r>
              <a:rPr lang="fr-FR" sz="1800" b="1" dirty="0">
                <a:latin typeface="Arial"/>
                <a:ea typeface="ＭＳ Ｐゴシック"/>
                <a:cs typeface="Arial"/>
              </a:rPr>
              <a:t>(12 dossiers)</a:t>
            </a:r>
          </a:p>
          <a:p>
            <a:pPr marL="0" indent="0">
              <a:buNone/>
            </a:pPr>
            <a:r>
              <a:rPr lang="fr-FR" sz="1800" dirty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Critères : </a:t>
            </a:r>
            <a:r>
              <a:rPr lang="fr-FR" sz="1800" dirty="0" smtClean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identification de l’anomalie, erreur </a:t>
            </a:r>
            <a:r>
              <a:rPr lang="fr-FR" sz="1800" dirty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sur la formule et/ou conclusion incomplète ou comportant une erreur sur le diagnostic ou le </a:t>
            </a:r>
            <a:r>
              <a:rPr lang="fr-FR" sz="1800" dirty="0" smtClean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pronostic,</a:t>
            </a:r>
            <a:r>
              <a:rPr lang="fr-FR" sz="1800" dirty="0">
                <a:latin typeface="Arial"/>
                <a:ea typeface="ＭＳ Ｐゴシック"/>
                <a:cs typeface="Arial"/>
              </a:rPr>
              <a:t> </a:t>
            </a:r>
            <a:r>
              <a:rPr lang="fr-FR" sz="1800" dirty="0" err="1">
                <a:latin typeface="Arial"/>
                <a:ea typeface="ＭＳ Ｐゴシック"/>
                <a:cs typeface="Arial"/>
              </a:rPr>
              <a:t>inv</a:t>
            </a:r>
            <a:r>
              <a:rPr lang="fr-FR" sz="1800" dirty="0">
                <a:latin typeface="Arial"/>
                <a:ea typeface="ＭＳ Ｐゴシック"/>
                <a:cs typeface="Arial"/>
              </a:rPr>
              <a:t>(11) placée dans le mauvais sens </a:t>
            </a:r>
            <a:endParaRPr lang="fr-FR" sz="1800" b="1" dirty="0">
              <a:solidFill>
                <a:schemeClr val="accent6"/>
              </a:solidFill>
              <a:latin typeface="Arial"/>
              <a:ea typeface="ＭＳ Ｐゴシック"/>
              <a:cs typeface="Arial"/>
            </a:endParaRPr>
          </a:p>
          <a:p>
            <a:pPr marL="0" indent="0">
              <a:buNone/>
            </a:pPr>
            <a:endParaRPr lang="fr-FR" sz="1000" dirty="0">
              <a:solidFill>
                <a:srgbClr val="000000"/>
              </a:solidFill>
              <a:latin typeface="Arial" panose="020B0604020202020204" pitchFamily="34" charset="0"/>
              <a:ea typeface="ＭＳ Ｐゴシック"/>
              <a:cs typeface="Arial"/>
            </a:endParaRPr>
          </a:p>
          <a:p>
            <a:pPr marL="0" indent="0">
              <a:buNone/>
            </a:pPr>
            <a:r>
              <a:rPr lang="fr-FR" altLang="fr-FR" sz="1800" b="1" dirty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Dossiers insuffisants : &lt;15  </a:t>
            </a:r>
            <a:r>
              <a:rPr lang="fr-FR" altLang="fr-FR" sz="1800" b="1" dirty="0">
                <a:latin typeface="Arial"/>
                <a:cs typeface="Arial"/>
              </a:rPr>
              <a:t>(2 dossiers)</a:t>
            </a:r>
          </a:p>
          <a:p>
            <a:pPr marL="0" indent="0">
              <a:buNone/>
            </a:pPr>
            <a:r>
              <a:rPr lang="fr-FR" altLang="fr-FR" sz="1800" dirty="0">
                <a:latin typeface="Arial"/>
                <a:cs typeface="Arial"/>
              </a:rPr>
              <a:t>Critères : </a:t>
            </a:r>
            <a:r>
              <a:rPr lang="fr-FR" sz="1800" dirty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identification de l’anomalie, erreur sur la formule </a:t>
            </a:r>
            <a:r>
              <a:rPr lang="fr-FR" sz="1800" dirty="0" smtClean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ou </a:t>
            </a:r>
            <a:r>
              <a:rPr lang="fr-FR" sz="1800" dirty="0">
                <a:latin typeface="Arial"/>
                <a:ea typeface="ＭＳ Ｐゴシック"/>
                <a:cs typeface="Arial"/>
                <a:sym typeface="Wingdings" panose="05000000000000000000" pitchFamily="2" charset="2"/>
              </a:rPr>
              <a:t>comportant une erreur sur le diagnostic ou le pronostic,</a:t>
            </a:r>
            <a:r>
              <a:rPr lang="fr-FR" sz="1800" dirty="0">
                <a:latin typeface="Arial"/>
                <a:ea typeface="ＭＳ Ｐゴシック"/>
                <a:cs typeface="Arial"/>
              </a:rPr>
              <a:t> </a:t>
            </a:r>
            <a:r>
              <a:rPr lang="fr-FR" sz="1800" dirty="0" err="1">
                <a:latin typeface="Arial"/>
                <a:ea typeface="ＭＳ Ｐゴシック"/>
                <a:cs typeface="Arial"/>
              </a:rPr>
              <a:t>inv</a:t>
            </a:r>
            <a:r>
              <a:rPr lang="fr-FR" sz="1800" dirty="0">
                <a:latin typeface="Arial"/>
                <a:ea typeface="ＭＳ Ｐゴシック"/>
                <a:cs typeface="Arial"/>
              </a:rPr>
              <a:t>(11) placée dans le mauvais </a:t>
            </a:r>
            <a:r>
              <a:rPr lang="fr-FR" sz="1800" dirty="0" smtClean="0">
                <a:latin typeface="Arial"/>
                <a:ea typeface="ＭＳ Ｐゴシック"/>
                <a:cs typeface="Arial"/>
              </a:rPr>
              <a:t>sens, </a:t>
            </a:r>
            <a:r>
              <a:rPr lang="fr-FR" altLang="fr-FR" sz="1800" dirty="0" smtClean="0">
                <a:latin typeface="Arial"/>
                <a:cs typeface="Arial"/>
              </a:rPr>
              <a:t>conclusion </a:t>
            </a:r>
            <a:r>
              <a:rPr lang="fr-FR" altLang="fr-FR" sz="1800" dirty="0">
                <a:latin typeface="Arial"/>
                <a:cs typeface="Arial"/>
              </a:rPr>
              <a:t>très </a:t>
            </a:r>
            <a:r>
              <a:rPr lang="fr-FR" altLang="fr-FR" sz="1800" dirty="0" smtClean="0">
                <a:latin typeface="Arial"/>
                <a:cs typeface="Arial"/>
              </a:rPr>
              <a:t>incomplète, FISH </a:t>
            </a:r>
            <a:r>
              <a:rPr lang="fr-FR" altLang="fr-FR" sz="1800" i="1" dirty="0" smtClean="0">
                <a:latin typeface="Arial"/>
                <a:cs typeface="Arial"/>
              </a:rPr>
              <a:t>NUP98</a:t>
            </a:r>
            <a:r>
              <a:rPr lang="fr-FR" altLang="fr-FR" sz="1800" dirty="0" smtClean="0">
                <a:latin typeface="Arial"/>
                <a:cs typeface="Arial"/>
              </a:rPr>
              <a:t> non décrite</a:t>
            </a:r>
            <a:endParaRPr lang="fr-FR" altLang="fr-FR" sz="20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29</a:t>
            </a:fld>
            <a:endParaRPr lang="fr-FR" altLang="fr-FR"/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9E156D05-43BA-4627-8DC6-9172FC650524}"/>
              </a:ext>
            </a:extLst>
          </p:cNvPr>
          <p:cNvSpPr txBox="1"/>
          <p:nvPr/>
        </p:nvSpPr>
        <p:spPr>
          <a:xfrm>
            <a:off x="1320525" y="6215746"/>
            <a:ext cx="9289032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t">
            <a:spAutoFit/>
          </a:bodyPr>
          <a:lstStyle/>
          <a:p>
            <a:pPr marL="0" indent="0">
              <a:buNone/>
            </a:pPr>
            <a:r>
              <a:rPr lang="fr-FR" altLang="fr-FR" sz="1800" dirty="0"/>
              <a:t>N.B.:</a:t>
            </a:r>
          </a:p>
          <a:p>
            <a:pPr marL="0" indent="0">
              <a:buNone/>
            </a:pPr>
            <a:r>
              <a:rPr lang="fr-FR" altLang="fr-FR" sz="1800" dirty="0"/>
              <a:t>Catégorie « </a:t>
            </a:r>
            <a:r>
              <a:rPr lang="fr-FR" altLang="fr-FR" sz="1800" b="1" dirty="0">
                <a:solidFill>
                  <a:schemeClr val="tx1"/>
                </a:solidFill>
              </a:rPr>
              <a:t>très insuffisants </a:t>
            </a:r>
            <a:r>
              <a:rPr lang="fr-FR" altLang="fr-FR" sz="1800" dirty="0"/>
              <a:t>» réservée aux cas où l’anomalie primaire n’est pas vue</a:t>
            </a:r>
            <a:endParaRPr lang="fr-FR" altLang="fr-FR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96083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479376" y="5258545"/>
            <a:ext cx="11103024" cy="1008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3088" y="173930"/>
            <a:ext cx="105156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altLang="fr-FR" sz="4000">
                <a:solidFill>
                  <a:schemeClr val="accent2"/>
                </a:solidFill>
                <a:latin typeface="Arial" pitchFamily="18"/>
                <a:ea typeface="ＭＳ Ｐゴシック" pitchFamily="1"/>
              </a:rPr>
              <a:t>Rappel : Critères de mauvaise performance</a:t>
            </a:r>
            <a:endParaRPr lang="fr-FR" sz="4000">
              <a:solidFill>
                <a:schemeClr val="accent2"/>
              </a:solidFill>
              <a:latin typeface="Arial" pitchFamily="18"/>
              <a:ea typeface="ＭＳ Ｐゴシック" pitchFamily="1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fr-FR" sz="2400" dirty="0">
                <a:latin typeface="Arial" panose="020B0604020202020204" pitchFamily="34" charset="0"/>
              </a:rPr>
              <a:t>Alertes de performance :</a:t>
            </a:r>
          </a:p>
          <a:p>
            <a:pPr marL="457200" indent="-457200">
              <a:buFontTx/>
              <a:buChar char="-"/>
              <a:defRPr/>
            </a:pPr>
            <a:r>
              <a:rPr lang="fr-FR" sz="2400" dirty="0">
                <a:latin typeface="Arial" panose="020B0604020202020204" pitchFamily="34" charset="0"/>
              </a:rPr>
              <a:t>inscription mais non </a:t>
            </a:r>
            <a:r>
              <a:rPr lang="fr-FR" sz="2400" dirty="0" smtClean="0">
                <a:latin typeface="Arial" panose="020B0604020202020204" pitchFamily="34" charset="0"/>
              </a:rPr>
              <a:t>soumission : 1 laboratoire non rendu car hors délai</a:t>
            </a:r>
            <a:endParaRPr lang="fr-FR" sz="2400" dirty="0">
              <a:latin typeface="Arial" panose="020B0604020202020204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fr-FR" sz="2400" dirty="0">
                <a:latin typeface="Arial" panose="020B0604020202020204" pitchFamily="34" charset="0"/>
              </a:rPr>
              <a:t>ou dossier noté très insuffisant (critères déterminés pour chaque EEQ</a:t>
            </a:r>
            <a:r>
              <a:rPr lang="fr-FR" sz="2400" dirty="0" smtClean="0">
                <a:latin typeface="Arial" panose="020B0604020202020204" pitchFamily="34" charset="0"/>
              </a:rPr>
              <a:t>) : 0 cette année</a:t>
            </a:r>
            <a:endParaRPr lang="fr-FR" sz="2400" dirty="0">
              <a:latin typeface="Arial" panose="020B0604020202020204" pitchFamily="34" charset="0"/>
            </a:endParaRPr>
          </a:p>
          <a:p>
            <a:pPr>
              <a:defRPr/>
            </a:pPr>
            <a:endParaRPr lang="fr-FR" sz="2400" dirty="0">
              <a:latin typeface="Arial" panose="020B0604020202020204" pitchFamily="34" charset="0"/>
            </a:endParaRPr>
          </a:p>
          <a:p>
            <a:pPr>
              <a:defRPr/>
            </a:pPr>
            <a:endParaRPr lang="fr-FR" sz="2400" dirty="0"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fr-FR" sz="2400" dirty="0">
                <a:latin typeface="Arial" panose="020B0604020202020204" pitchFamily="34" charset="0"/>
              </a:rPr>
              <a:t>Mauvaise performance :</a:t>
            </a:r>
          </a:p>
          <a:p>
            <a:pPr marL="0" indent="0">
              <a:buNone/>
              <a:defRPr/>
            </a:pPr>
            <a:r>
              <a:rPr lang="fr-FR" sz="2400" dirty="0">
                <a:latin typeface="Arial" panose="020B0604020202020204" pitchFamily="34" charset="0"/>
              </a:rPr>
              <a:t>= 2 alertes sur 3 années consécutives </a:t>
            </a:r>
            <a:r>
              <a:rPr lang="fr-FR" sz="2400" dirty="0">
                <a:latin typeface="Arial" panose="020B0604020202020204" pitchFamily="34" charset="0"/>
                <a:sym typeface="Symbol" panose="05050102010706020507" pitchFamily="18" charset="2"/>
              </a:rPr>
              <a:t></a:t>
            </a:r>
            <a:r>
              <a:rPr lang="fr-FR" sz="2400" dirty="0">
                <a:latin typeface="Arial" panose="020B0604020202020204" pitchFamily="34" charset="0"/>
              </a:rPr>
              <a:t> mail du COPIL</a:t>
            </a:r>
          </a:p>
          <a:p>
            <a:pPr marL="0" indent="0">
              <a:buNone/>
              <a:defRPr/>
            </a:pPr>
            <a:endParaRPr lang="fr-FR" sz="2400" dirty="0">
              <a:latin typeface="Arial" panose="020B0604020202020204" pitchFamily="34" charset="0"/>
            </a:endParaRPr>
          </a:p>
          <a:p>
            <a:pPr marL="806450" indent="-806450">
              <a:buNone/>
              <a:defRPr/>
            </a:pPr>
            <a:r>
              <a:rPr lang="fr-FR" sz="2400" dirty="0">
                <a:solidFill>
                  <a:schemeClr val="bg1"/>
                </a:solidFill>
                <a:latin typeface="Arial" panose="020B0604020202020204" pitchFamily="34" charset="0"/>
              </a:rPr>
              <a:t>N.B.:	Chaque laboratoire est sensé faire l’analyse de son résultat et juger s’il est en conformité avec la norme ISO 15189.</a:t>
            </a: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30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2400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090228" y="129841"/>
            <a:ext cx="105156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dirty="0">
                <a:solidFill>
                  <a:schemeClr val="accent2"/>
                </a:solidFill>
                <a:latin typeface="Arial" pitchFamily="18"/>
                <a:ea typeface="ＭＳ Ｐゴシック" pitchFamily="1"/>
              </a:rPr>
              <a:t>Droits de réponse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911424" y="1196752"/>
            <a:ext cx="10599856" cy="5346288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endParaRPr lang="fr-FR" sz="2000" dirty="0">
              <a:solidFill>
                <a:schemeClr val="accent1">
                  <a:lumMod val="75000"/>
                </a:schemeClr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sz="2200" b="1" dirty="0">
                <a:sym typeface="Wingdings" panose="05000000000000000000" pitchFamily="2" charset="2"/>
              </a:rPr>
              <a:t>3 droits de réponse </a:t>
            </a:r>
            <a:r>
              <a:rPr lang="fr-FR" sz="2200" b="1" dirty="0" smtClean="0">
                <a:sym typeface="Wingdings" panose="05000000000000000000" pitchFamily="2" charset="2"/>
              </a:rPr>
              <a:t>: pas de modification de note</a:t>
            </a:r>
            <a:endParaRPr lang="fr-FR" sz="2200" b="1" dirty="0">
              <a:sym typeface="Wingdings" panose="05000000000000000000" pitchFamily="2" charset="2"/>
            </a:endParaRPr>
          </a:p>
          <a:p>
            <a:pPr>
              <a:buFontTx/>
              <a:buChar char="-"/>
            </a:pPr>
            <a:r>
              <a:rPr lang="fr-FR" sz="2100" u="sng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Labo 244 </a:t>
            </a:r>
            <a:r>
              <a:rPr lang="fr-FR" sz="2100" u="sng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(19/20) :</a:t>
            </a:r>
          </a:p>
          <a:p>
            <a:pPr>
              <a:buFontTx/>
              <a:buChar char="-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Question </a:t>
            </a:r>
            <a:r>
              <a:rPr lang="fr-FR" sz="20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sur les points en moins relatifs au malus lié à l’absence de FISH KMT2A ainsi qu’aux points retirés pour l’absence de mention du pronostic selon l’ELN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fr-FR" sz="20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fr-FR" sz="2000" dirty="0">
                <a:sym typeface="Wingdings" panose="05000000000000000000" pitchFamily="2" charset="2"/>
              </a:rPr>
              <a:t>Le mécanisme pouvait être complexe et la FISH est plus précise pour conclure sur un éventuel remaniement KMT2A, dont l’impact pronostic est important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fr-FR" sz="2000" dirty="0">
                <a:sym typeface="Wingdings" panose="05000000000000000000" pitchFamily="2" charset="2"/>
              </a:rPr>
              <a:t> ELN mentionné mais pas pour le « pronostic intermédiaire »</a:t>
            </a:r>
          </a:p>
          <a:p>
            <a:pPr>
              <a:buFont typeface="Symbol" panose="05050102010706020507" pitchFamily="18" charset="2"/>
              <a:buChar char="Þ"/>
            </a:pPr>
            <a:endParaRPr lang="fr-FR" sz="2000" dirty="0">
              <a:solidFill>
                <a:schemeClr val="accent1">
                  <a:lumMod val="75000"/>
                </a:schemeClr>
              </a:solidFill>
              <a:sym typeface="Wingdings" panose="05000000000000000000" pitchFamily="2" charset="2"/>
            </a:endParaRPr>
          </a:p>
          <a:p>
            <a:pPr>
              <a:buFontTx/>
              <a:buChar char="-"/>
            </a:pPr>
            <a:r>
              <a:rPr lang="fr-FR" sz="2000" u="sng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Labo </a:t>
            </a:r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209 </a:t>
            </a:r>
            <a:r>
              <a:rPr lang="fr-FR" sz="2000" u="sng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(13,5/20</a:t>
            </a:r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>
              <a:buFontTx/>
              <a:buChar char="-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Question sur les points retirés sur l’absence de pronostic donné (0,75 points)</a:t>
            </a:r>
            <a:endParaRPr lang="fr-FR" sz="2000" dirty="0">
              <a:solidFill>
                <a:schemeClr val="accent1">
                  <a:lumMod val="75000"/>
                </a:schemeClr>
              </a:solidFill>
              <a:sym typeface="Wingdings" panose="05000000000000000000" pitchFamily="2" charset="2"/>
            </a:endParaRPr>
          </a:p>
          <a:p>
            <a:pPr>
              <a:buFont typeface="Symbol" panose="05050102010706020507" pitchFamily="18" charset="2"/>
              <a:buChar char="Þ"/>
            </a:pPr>
            <a:r>
              <a:rPr lang="fr-FR" sz="2000" dirty="0">
                <a:sym typeface="Wingdings" panose="05000000000000000000" pitchFamily="2" charset="2"/>
              </a:rPr>
              <a:t>P</a:t>
            </a:r>
            <a:r>
              <a:rPr lang="fr-FR" sz="2000" dirty="0" smtClean="0">
                <a:sym typeface="Wingdings" panose="05000000000000000000" pitchFamily="2" charset="2"/>
              </a:rPr>
              <a:t>ronostic non discuté dans la conclusion. Donner un pronostic selon l’ELN 2022 +/- </a:t>
            </a:r>
            <a:r>
              <a:rPr lang="fr-FR" sz="2000" dirty="0" err="1" smtClean="0">
                <a:sym typeface="Wingdings" panose="05000000000000000000" pitchFamily="2" charset="2"/>
              </a:rPr>
              <a:t>publis</a:t>
            </a:r>
            <a:r>
              <a:rPr lang="fr-FR" sz="2000" dirty="0" smtClean="0">
                <a:sym typeface="Wingdings" panose="05000000000000000000" pitchFamily="2" charset="2"/>
              </a:rPr>
              <a:t>.</a:t>
            </a:r>
          </a:p>
          <a:p>
            <a:pPr>
              <a:buFont typeface="Symbol" panose="05050102010706020507" pitchFamily="18" charset="2"/>
              <a:buChar char="Þ"/>
            </a:pPr>
            <a:endParaRPr lang="fr-FR" sz="2000" dirty="0">
              <a:solidFill>
                <a:schemeClr val="accent1">
                  <a:lumMod val="75000"/>
                </a:schemeClr>
              </a:solidFill>
              <a:sym typeface="Wingdings" panose="05000000000000000000" pitchFamily="2" charset="2"/>
            </a:endParaRPr>
          </a:p>
          <a:p>
            <a:pPr>
              <a:buFontTx/>
              <a:buChar char="-"/>
            </a:pPr>
            <a:r>
              <a:rPr lang="fr-FR" sz="2000" u="sng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Labo </a:t>
            </a:r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232 </a:t>
            </a:r>
            <a:r>
              <a:rPr lang="fr-FR" sz="2000" u="sng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(16,5/20)</a:t>
            </a:r>
          </a:p>
          <a:p>
            <a:pPr marL="0" indent="0">
              <a:buNone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-  Question sur les points retirés pour l’écriture de la FISH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fr-FR" sz="2000" dirty="0" smtClean="0">
                <a:sym typeface="Wingdings" panose="05000000000000000000" pitchFamily="2" charset="2"/>
              </a:rPr>
              <a:t>Nombre de points retirés juste compte-tenu du nombre d’erreurs identifiées dans la formule </a:t>
            </a:r>
            <a:r>
              <a:rPr lang="fr-FR" sz="2000" u="sng" dirty="0" smtClean="0">
                <a:sym typeface="Wingdings" panose="05000000000000000000" pitchFamily="2" charset="2"/>
              </a:rPr>
              <a:t>&gt;</a:t>
            </a:r>
            <a:r>
              <a:rPr lang="fr-FR" sz="2000" dirty="0" smtClean="0">
                <a:sym typeface="Wingdings" panose="05000000000000000000" pitchFamily="2" charset="2"/>
              </a:rPr>
              <a:t>3 (</a:t>
            </a:r>
            <a:r>
              <a:rPr lang="fr-FR" sz="2000" dirty="0" err="1" smtClean="0">
                <a:sym typeface="Wingdings" panose="05000000000000000000" pitchFamily="2" charset="2"/>
              </a:rPr>
              <a:t>cochage</a:t>
            </a:r>
            <a:r>
              <a:rPr lang="fr-FR" sz="2000" dirty="0" smtClean="0">
                <a:sym typeface="Wingdings" panose="05000000000000000000" pitchFamily="2" charset="2"/>
              </a:rPr>
              <a:t> initial revu lors de la relecture collégiale des dossiers et non mise à jour). 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fr-FR" sz="2000" dirty="0" smtClean="0">
                <a:sym typeface="Wingdings" panose="05000000000000000000" pitchFamily="2" charset="2"/>
              </a:rPr>
              <a:t>Rendre </a:t>
            </a:r>
            <a:r>
              <a:rPr lang="fr-FR" sz="2000" dirty="0">
                <a:sym typeface="Wingdings" panose="05000000000000000000" pitchFamily="2" charset="2"/>
              </a:rPr>
              <a:t>le résultat de la sonde FISH </a:t>
            </a:r>
            <a:r>
              <a:rPr lang="fr-FR" sz="2000" i="1" dirty="0">
                <a:sym typeface="Wingdings" panose="05000000000000000000" pitchFamily="2" charset="2"/>
              </a:rPr>
              <a:t>KMT2A</a:t>
            </a:r>
            <a:r>
              <a:rPr lang="fr-FR" sz="2000" dirty="0">
                <a:sym typeface="Wingdings" panose="05000000000000000000" pitchFamily="2" charset="2"/>
              </a:rPr>
              <a:t> dans la formule; injuste de ne pas le faire par rapport aux labos qui l’ont mentionnée et qui ont perdu des points si erreur dans </a:t>
            </a:r>
            <a:r>
              <a:rPr lang="fr-FR" sz="2000" dirty="0" smtClean="0">
                <a:sym typeface="Wingdings" panose="05000000000000000000" pitchFamily="2" charset="2"/>
              </a:rPr>
              <a:t>l’écriture.</a:t>
            </a:r>
            <a:endParaRPr lang="fr-FR" sz="20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20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31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32753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139162"/>
            <a:ext cx="105156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sz="4000" dirty="0" smtClean="0">
                <a:solidFill>
                  <a:schemeClr val="accent2"/>
                </a:solidFill>
                <a:latin typeface="Arial" pitchFamily="18"/>
                <a:ea typeface="ＭＳ Ｐゴシック" pitchFamily="1"/>
                <a:cs typeface="+mn-cs"/>
              </a:rPr>
              <a:t>Intérêts </a:t>
            </a:r>
            <a:r>
              <a:rPr lang="fr-FR" sz="4000" dirty="0">
                <a:solidFill>
                  <a:schemeClr val="accent2"/>
                </a:solidFill>
                <a:latin typeface="Arial" pitchFamily="18"/>
                <a:ea typeface="ＭＳ Ｐゴシック" pitchFamily="1"/>
                <a:cs typeface="+mn-cs"/>
              </a:rPr>
              <a:t>du cas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366370"/>
            <a:ext cx="10972800" cy="598465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r-FR" sz="2400" dirty="0"/>
              <a:t>Inversion </a:t>
            </a:r>
            <a:r>
              <a:rPr lang="fr-FR" sz="2400" dirty="0" err="1"/>
              <a:t>péricentrique</a:t>
            </a:r>
            <a:r>
              <a:rPr lang="fr-FR" sz="2400" dirty="0"/>
              <a:t> du chr.11 avec réarrangement NUP98 :  </a:t>
            </a:r>
            <a:r>
              <a:rPr lang="fr-FR" sz="2400" b="1" dirty="0"/>
              <a:t>nouvelle entité de l’OMS 2022 de LAM avec réarrangement récurrent</a:t>
            </a:r>
            <a:endParaRPr lang="fr-FR" sz="2400" b="1" dirty="0">
              <a:sym typeface="Wingdings" pitchFamily="2" charset="2"/>
            </a:endParaRPr>
          </a:p>
          <a:p>
            <a:pPr marL="0" indent="0">
              <a:buNone/>
            </a:pPr>
            <a:endParaRPr lang="fr-FR" sz="1600" dirty="0"/>
          </a:p>
          <a:p>
            <a:pPr marL="447675" indent="-447675">
              <a:buFont typeface="Wingdings" panose="05000000000000000000" pitchFamily="2" charset="2"/>
              <a:buChar char="ü"/>
            </a:pPr>
            <a:r>
              <a:rPr lang="fr-FR" sz="2400" b="1" dirty="0"/>
              <a:t>Classement d’une inversion </a:t>
            </a:r>
            <a:r>
              <a:rPr lang="fr-FR" sz="2400" b="1" dirty="0" err="1"/>
              <a:t>péricentrique</a:t>
            </a:r>
            <a:r>
              <a:rPr lang="fr-FR" sz="2400" b="1" dirty="0"/>
              <a:t> sur un </a:t>
            </a:r>
            <a:r>
              <a:rPr lang="fr-FR" sz="2400" b="1" dirty="0" err="1"/>
              <a:t>caryogramme</a:t>
            </a:r>
            <a:endParaRPr lang="fr-FR" sz="2400" b="1" dirty="0"/>
          </a:p>
          <a:p>
            <a:pPr marL="904875" lvl="1" indent="-447675">
              <a:buFont typeface="Wingdings" panose="05000000000000000000" pitchFamily="2" charset="2"/>
              <a:buChar char="ü"/>
            </a:pPr>
            <a:r>
              <a:rPr lang="fr-FR" sz="1800" dirty="0">
                <a:sym typeface="Wingdings" pitchFamily="2" charset="2"/>
              </a:rPr>
              <a:t>Comprendre le mécanisme pour placer le chr.11 inversé dans le bon sens </a:t>
            </a:r>
          </a:p>
          <a:p>
            <a:pPr marL="904875" lvl="1" indent="-447675">
              <a:buFont typeface="Wingdings" panose="05000000000000000000" pitchFamily="2" charset="2"/>
              <a:buChar char="ü"/>
            </a:pPr>
            <a:endParaRPr lang="fr-FR" sz="1400" dirty="0"/>
          </a:p>
          <a:p>
            <a:pPr lvl="1">
              <a:buNone/>
            </a:pPr>
            <a:endParaRPr lang="fr-FR" sz="1400" dirty="0">
              <a:ea typeface="+mn-lt"/>
              <a:cs typeface="+mn-lt"/>
            </a:endParaRPr>
          </a:p>
          <a:p>
            <a:pPr marL="447675" indent="-447675">
              <a:buFont typeface="Wingdings" panose="05000000000000000000" pitchFamily="2" charset="2"/>
              <a:buChar char="ü"/>
            </a:pPr>
            <a:r>
              <a:rPr lang="fr-FR" sz="2400" b="1" dirty="0">
                <a:sym typeface="Wingdings" pitchFamily="2" charset="2"/>
              </a:rPr>
              <a:t>ISCN: écriture d’une inversion en FISH</a:t>
            </a:r>
          </a:p>
          <a:p>
            <a:pPr marL="847725" lvl="1" indent="-447675">
              <a:buFont typeface="Wingdings" panose="05000000000000000000" pitchFamily="2" charset="2"/>
              <a:buChar char="ü"/>
            </a:pPr>
            <a:r>
              <a:rPr lang="fr-FR" sz="1800" dirty="0">
                <a:sym typeface="Wingdings" pitchFamily="2" charset="2"/>
              </a:rPr>
              <a:t>Comprendre le mécanisme de l’inversion pour écrire correctement la formule : sens d’écriture de la FISH </a:t>
            </a:r>
            <a:r>
              <a:rPr lang="fr-FR" sz="1800" dirty="0" err="1">
                <a:sym typeface="Wingdings" pitchFamily="2" charset="2"/>
              </a:rPr>
              <a:t>interphasique</a:t>
            </a:r>
            <a:r>
              <a:rPr lang="fr-FR" sz="1800" dirty="0">
                <a:sym typeface="Wingdings" pitchFamily="2" charset="2"/>
              </a:rPr>
              <a:t> du </a:t>
            </a:r>
            <a:r>
              <a:rPr lang="fr-FR" sz="1800" dirty="0" err="1">
                <a:sym typeface="Wingdings" pitchFamily="2" charset="2"/>
              </a:rPr>
              <a:t>pter</a:t>
            </a:r>
            <a:r>
              <a:rPr lang="fr-FR" sz="1800" dirty="0">
                <a:sym typeface="Wingdings" pitchFamily="2" charset="2"/>
              </a:rPr>
              <a:t>-&gt;</a:t>
            </a:r>
            <a:r>
              <a:rPr lang="fr-FR" sz="1800" dirty="0" err="1">
                <a:sym typeface="Wingdings" pitchFamily="2" charset="2"/>
              </a:rPr>
              <a:t>qter</a:t>
            </a:r>
            <a:r>
              <a:rPr lang="fr-FR" sz="1800" dirty="0">
                <a:sym typeface="Wingdings" pitchFamily="2" charset="2"/>
              </a:rPr>
              <a:t>, déterminant la description 3’/5’ des gènes</a:t>
            </a:r>
          </a:p>
          <a:p>
            <a:pPr marL="847725" lvl="1" indent="-447675">
              <a:buFont typeface="Wingdings" panose="05000000000000000000" pitchFamily="2" charset="2"/>
              <a:buChar char="ü"/>
            </a:pPr>
            <a:endParaRPr lang="fr-FR" sz="1800" dirty="0">
              <a:sym typeface="Wingdings" pitchFamily="2" charset="2"/>
            </a:endParaRPr>
          </a:p>
          <a:p>
            <a:pPr marL="847725" lvl="1" indent="-447675">
              <a:buFont typeface="Wingdings" panose="05000000000000000000" pitchFamily="2" charset="2"/>
              <a:buChar char="ü"/>
            </a:pPr>
            <a:r>
              <a:rPr lang="fr-FR" sz="1800" dirty="0">
                <a:sym typeface="Wingdings" pitchFamily="2" charset="2"/>
              </a:rPr>
              <a:t>Quid d’une sonde sur le même chromosome mais non impliquée dans l’inversion</a:t>
            </a:r>
            <a:endParaRPr lang="fr-FR" sz="1400" dirty="0">
              <a:sym typeface="Wingdings" pitchFamily="2" charset="2"/>
            </a:endParaRPr>
          </a:p>
          <a:p>
            <a:pPr marL="847725" lvl="1" indent="-447675">
              <a:buFont typeface="Wingdings" panose="05000000000000000000" pitchFamily="2" charset="2"/>
              <a:buChar char="ü"/>
            </a:pPr>
            <a:endParaRPr lang="fr-FR" sz="1400" dirty="0">
              <a:sym typeface="Wingdings" pitchFamily="2" charset="2"/>
            </a:endParaRPr>
          </a:p>
          <a:p>
            <a:pPr marL="447675" indent="-447675">
              <a:buFont typeface="Wingdings" panose="05000000000000000000" pitchFamily="2" charset="2"/>
              <a:buChar char="ü"/>
            </a:pPr>
            <a:r>
              <a:rPr lang="fr-FR" sz="2400" b="1" dirty="0">
                <a:sym typeface="Wingdings" pitchFamily="2" charset="2"/>
              </a:rPr>
              <a:t>Valeur pronostique doit être précisée avec la classification ELN 2022 </a:t>
            </a:r>
            <a:r>
              <a:rPr lang="fr-FR" sz="2400" dirty="0">
                <a:sym typeface="Wingdings" pitchFamily="2" charset="2"/>
              </a:rPr>
              <a:t>pour les LAM +/- références biblio si non consensuelle </a:t>
            </a:r>
          </a:p>
          <a:p>
            <a:pPr marL="0" indent="0">
              <a:buNone/>
            </a:pPr>
            <a:endParaRPr lang="fr-FR" sz="1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32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43678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altLang="fr-FR" b="1" dirty="0" smtClean="0">
                <a:solidFill>
                  <a:schemeClr val="accent2"/>
                </a:solidFill>
                <a:ea typeface="ＭＳ Ｐゴシック"/>
              </a:rPr>
              <a:t>			BILAN</a:t>
            </a:r>
            <a:r>
              <a:rPr lang="fr-FR" altLang="fr-FR" b="1" dirty="0">
                <a:solidFill>
                  <a:schemeClr val="accent2"/>
                </a:solidFill>
                <a:ea typeface="ＭＳ Ｐゴシック"/>
              </a:rPr>
              <a:t>   2022 				 </a:t>
            </a:r>
            <a:r>
              <a:rPr lang="fr-FR" altLang="fr-FR" b="1" dirty="0">
                <a:solidFill>
                  <a:srgbClr val="003399"/>
                </a:solidFill>
                <a:ea typeface="ＭＳ Ｐゴシック"/>
              </a:rPr>
              <a:t>  </a:t>
            </a:r>
            <a:br>
              <a:rPr lang="fr-FR" altLang="fr-FR" b="1" dirty="0">
                <a:solidFill>
                  <a:srgbClr val="003399"/>
                </a:solidFill>
                <a:ea typeface="ＭＳ Ｐゴシック"/>
              </a:rPr>
            </a:br>
            <a:r>
              <a:rPr lang="fr-FR" altLang="fr-FR" b="1" dirty="0">
                <a:solidFill>
                  <a:srgbClr val="FF0000"/>
                </a:solidFill>
                <a:ea typeface="ＭＳ Ｐゴシック"/>
              </a:rPr>
              <a:t> 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17610" y="1390074"/>
            <a:ext cx="10969487" cy="546380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fr-FR" sz="2000" b="1" dirty="0">
                <a:solidFill>
                  <a:srgbClr val="C00000"/>
                </a:solidFill>
                <a:latin typeface="Arial" panose="020B0604020202020204" pitchFamily="34" charset="0"/>
              </a:rPr>
              <a:t>0 alerte de performance par rapport aux notes (anomalie critique non identifiée</a:t>
            </a:r>
            <a:r>
              <a:rPr lang="fr-FR" sz="2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).</a:t>
            </a:r>
          </a:p>
          <a:p>
            <a:pPr>
              <a:lnSpc>
                <a:spcPct val="80000"/>
              </a:lnSpc>
              <a:buFontTx/>
              <a:buNone/>
            </a:pPr>
            <a:endParaRPr lang="fr-FR" sz="2000" b="1" dirty="0" smtClean="0">
              <a:solidFill>
                <a:srgbClr val="C00000"/>
              </a:solidFill>
              <a:latin typeface="Arial" panose="020B0604020202020204" pitchFamily="34" charset="0"/>
              <a:cs typeface="Arial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fr-FR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/>
              </a:rPr>
              <a:t>1 alerte de performance pour non soumission (hors délai)</a:t>
            </a:r>
            <a:endParaRPr lang="fr-FR" sz="2000" b="1" dirty="0">
              <a:solidFill>
                <a:srgbClr val="C00000"/>
              </a:solidFill>
              <a:latin typeface="Arial" panose="020B0604020202020204" pitchFamily="34" charset="0"/>
              <a:cs typeface="Arial"/>
            </a:endParaRPr>
          </a:p>
          <a:p>
            <a:pPr>
              <a:lnSpc>
                <a:spcPct val="80000"/>
              </a:lnSpc>
              <a:buFontTx/>
              <a:buChar char="-"/>
            </a:pPr>
            <a:endParaRPr lang="fr-FR" altLang="fr-FR" sz="2000" dirty="0"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fr-FR" altLang="fr-FR" sz="2400" dirty="0" smtClean="0">
                <a:ea typeface="ＭＳ Ｐゴシック"/>
              </a:rPr>
              <a:t>Bons </a:t>
            </a:r>
            <a:r>
              <a:rPr lang="fr-FR" altLang="fr-FR" sz="2400" dirty="0">
                <a:ea typeface="ＭＳ Ｐゴシック"/>
              </a:rPr>
              <a:t>résultats dans l’ensemble </a:t>
            </a:r>
            <a:r>
              <a:rPr lang="fr-FR" altLang="fr-FR" sz="2400" dirty="0" smtClean="0">
                <a:ea typeface="ＭＳ Ｐゴシック"/>
              </a:rPr>
              <a:t>pour cet EEQ 2022:</a:t>
            </a:r>
            <a:endParaRPr lang="fr-FR" altLang="fr-FR" sz="2400" dirty="0">
              <a:ea typeface="ＭＳ Ｐゴシック"/>
              <a:cs typeface="Calibri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fr-FR" altLang="fr-FR" sz="2400" dirty="0">
                <a:ea typeface="ＭＳ Ｐゴシック"/>
              </a:rPr>
              <a:t>	</a:t>
            </a:r>
            <a:r>
              <a:rPr lang="fr-FR" altLang="fr-FR" sz="2400" dirty="0" smtClean="0">
                <a:ea typeface="ＭＳ Ｐゴシック"/>
              </a:rPr>
              <a:t>- </a:t>
            </a:r>
            <a:r>
              <a:rPr lang="fr-FR" altLang="fr-FR" sz="2400" dirty="0">
                <a:ea typeface="ＭＳ Ｐゴシック"/>
              </a:rPr>
              <a:t>bons et très bons dossiers (soit </a:t>
            </a:r>
            <a:r>
              <a:rPr lang="fr-FR" altLang="fr-FR" sz="2400" dirty="0">
                <a:solidFill>
                  <a:srgbClr val="FF0000"/>
                </a:solidFill>
                <a:ea typeface="ＭＳ Ｐゴシック"/>
              </a:rPr>
              <a:t>66 % </a:t>
            </a:r>
            <a:r>
              <a:rPr lang="fr-FR" altLang="fr-FR" sz="2400" dirty="0">
                <a:ea typeface="ＭＳ Ｐゴシック"/>
              </a:rPr>
              <a:t>des participants)</a:t>
            </a:r>
            <a:endParaRPr lang="fr-FR" altLang="fr-FR" sz="2400" dirty="0">
              <a:ea typeface="ＭＳ Ｐゴシック"/>
              <a:cs typeface="Calibri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fr-FR" altLang="fr-FR" sz="2400" dirty="0">
                <a:ea typeface="ＭＳ Ｐゴシック"/>
              </a:rPr>
              <a:t>	- dossiers jugés corrects ( </a:t>
            </a:r>
            <a:r>
              <a:rPr lang="fr-FR" altLang="fr-FR" sz="2400" dirty="0">
                <a:solidFill>
                  <a:srgbClr val="FF0000"/>
                </a:solidFill>
                <a:ea typeface="ＭＳ Ｐゴシック"/>
              </a:rPr>
              <a:t>29 %</a:t>
            </a:r>
            <a:r>
              <a:rPr lang="fr-FR" altLang="fr-FR" sz="2400" dirty="0">
                <a:ea typeface="ＭＳ Ｐゴシック"/>
              </a:rPr>
              <a:t>)</a:t>
            </a:r>
            <a:endParaRPr lang="fr-FR" altLang="fr-FR" sz="2400" dirty="0">
              <a:ea typeface="ＭＳ Ｐゴシック" pitchFamily="34" charset="-128"/>
              <a:cs typeface="Calibri" panose="020F0502020204030204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fr-FR" altLang="fr-FR" sz="2400" dirty="0">
                <a:ea typeface="ＭＳ Ｐゴシック"/>
              </a:rPr>
              <a:t>	- dossiers jugés insuffisants ( </a:t>
            </a:r>
            <a:r>
              <a:rPr lang="fr-FR" altLang="fr-FR" sz="2400" dirty="0">
                <a:solidFill>
                  <a:srgbClr val="FF0000"/>
                </a:solidFill>
                <a:ea typeface="ＭＳ Ｐゴシック"/>
              </a:rPr>
              <a:t>5 %</a:t>
            </a:r>
            <a:r>
              <a:rPr lang="fr-FR" altLang="fr-FR" sz="2400" dirty="0">
                <a:ea typeface="ＭＳ Ｐゴシック"/>
              </a:rPr>
              <a:t>)</a:t>
            </a:r>
            <a:endParaRPr lang="fr-FR" altLang="fr-FR" sz="2400" dirty="0">
              <a:ea typeface="ＭＳ Ｐゴシック" pitchFamily="34" charset="-128"/>
              <a:cs typeface="Calibri"/>
            </a:endParaRPr>
          </a:p>
          <a:p>
            <a:pPr>
              <a:lnSpc>
                <a:spcPct val="80000"/>
              </a:lnSpc>
              <a:buNone/>
            </a:pPr>
            <a:endParaRPr lang="fr-FR" altLang="fr-FR" sz="2000" dirty="0">
              <a:ea typeface="ＭＳ Ｐゴシック" pitchFamily="34" charset="-128"/>
              <a:cs typeface="Calibri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fr-FR" altLang="fr-FR" sz="2400" dirty="0">
                <a:ea typeface="ＭＳ Ｐゴシック"/>
                <a:sym typeface="Wingdings" pitchFamily="2" charset="2"/>
              </a:rPr>
              <a:t>Grille de correction </a:t>
            </a:r>
            <a:r>
              <a:rPr lang="fr-FR" altLang="fr-FR" sz="2400" dirty="0" smtClean="0">
                <a:ea typeface="ＭＳ Ｐゴシック"/>
                <a:sym typeface="Wingdings" pitchFamily="2" charset="2"/>
              </a:rPr>
              <a:t>bien adaptée </a:t>
            </a:r>
            <a:endParaRPr lang="fr-FR" altLang="fr-FR" sz="2400" b="1" dirty="0">
              <a:ea typeface="ＭＳ Ｐゴシック" pitchFamily="34" charset="-128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33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49089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32656"/>
            <a:ext cx="105156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>
                <a:solidFill>
                  <a:srgbClr val="92D050"/>
                </a:solidFill>
                <a:latin typeface="Arial"/>
                <a:ea typeface="ＭＳ Ｐゴシック"/>
                <a:cs typeface="Arial"/>
              </a:rPr>
              <a:t>Rappels de consignes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fr-FR" altLang="fr-FR" sz="2400" b="1" dirty="0">
                <a:solidFill>
                  <a:srgbClr val="C00000"/>
                </a:solidFill>
                <a:ea typeface="ＭＳ Ｐゴシック" pitchFamily="34" charset="-128"/>
              </a:rPr>
              <a:t>EEQ </a:t>
            </a:r>
            <a:r>
              <a:rPr lang="fr-FR" altLang="fr-FR" sz="2400" b="1" dirty="0" err="1">
                <a:solidFill>
                  <a:srgbClr val="C00000"/>
                </a:solidFill>
                <a:ea typeface="ＭＳ Ｐゴシック" pitchFamily="34" charset="-128"/>
              </a:rPr>
              <a:t>Onco-Hématologie</a:t>
            </a:r>
            <a:r>
              <a:rPr lang="fr-FR" altLang="fr-FR" sz="2400" b="1" dirty="0">
                <a:solidFill>
                  <a:srgbClr val="C00000"/>
                </a:solidFill>
                <a:ea typeface="ＭＳ Ｐゴシック" pitchFamily="34" charset="-128"/>
              </a:rPr>
              <a:t> = Caryotype  +  FISH</a:t>
            </a:r>
          </a:p>
          <a:p>
            <a:pPr marL="0" indent="0">
              <a:lnSpc>
                <a:spcPct val="80000"/>
              </a:lnSpc>
              <a:buNone/>
            </a:pPr>
            <a:endParaRPr lang="fr-FR" altLang="fr-FR" sz="2400" b="1" dirty="0">
              <a:solidFill>
                <a:srgbClr val="C00000"/>
              </a:solidFill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fr-FR" altLang="fr-FR" sz="2400" b="1" dirty="0">
                <a:ea typeface="ＭＳ Ｐゴシック" pitchFamily="34" charset="-128"/>
                <a:sym typeface="Wingdings" pitchFamily="2" charset="2"/>
              </a:rPr>
              <a:t> II doit y avoir une sonde ou des sondes avec des images à analyser</a:t>
            </a:r>
            <a:endParaRPr lang="fr-FR" altLang="fr-FR" sz="2400" b="1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Char char="-"/>
            </a:pPr>
            <a:endParaRPr lang="fr-FR" altLang="fr-FR" sz="2400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altLang="fr-FR" sz="2400" dirty="0" smtClean="0">
                <a:ea typeface="ＭＳ Ｐゴシック" pitchFamily="34" charset="-128"/>
              </a:rPr>
              <a:t>Répondre </a:t>
            </a:r>
            <a:r>
              <a:rPr lang="fr-FR" altLang="fr-FR" sz="2400" dirty="0">
                <a:ea typeface="ＭＳ Ｐゴシック" pitchFamily="34" charset="-128"/>
              </a:rPr>
              <a:t>sur les 10 </a:t>
            </a:r>
            <a:r>
              <a:rPr lang="fr-FR" altLang="fr-FR" sz="2400" dirty="0" smtClean="0">
                <a:ea typeface="ＭＳ Ｐゴシック" pitchFamily="34" charset="-128"/>
              </a:rPr>
              <a:t>mitoses classées</a:t>
            </a:r>
            <a:endParaRPr lang="fr-FR" altLang="fr-FR" sz="2400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fr-FR" altLang="fr-FR" sz="2400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altLang="fr-FR" sz="2400" dirty="0">
                <a:ea typeface="ＭＳ Ｐゴシック" pitchFamily="34" charset="-128"/>
              </a:rPr>
              <a:t>Possibilité de sélectionner plusieurs sondes FISH (cf. mode d’emploi)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fr-FR" altLang="fr-FR" sz="2400" dirty="0" smtClean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altLang="fr-FR" sz="2400" dirty="0" smtClean="0">
                <a:ea typeface="ＭＳ Ｐゴシック" pitchFamily="34" charset="-128"/>
              </a:rPr>
              <a:t>Après le choix par OUI ou par NON de la réalisation de la FISH, justifier votre choix par </a:t>
            </a:r>
            <a:r>
              <a:rPr lang="fr-FR" altLang="fr-FR" sz="2400" u="sng" dirty="0" smtClean="0">
                <a:ea typeface="ＭＳ Ｐゴシック" pitchFamily="34" charset="-128"/>
              </a:rPr>
              <a:t>un ou plusieurs </a:t>
            </a:r>
            <a:r>
              <a:rPr lang="fr-FR" altLang="fr-FR" sz="2400" dirty="0" smtClean="0">
                <a:ea typeface="ＭＳ Ｐゴシック" pitchFamily="34" charset="-128"/>
              </a:rPr>
              <a:t>items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fr-FR" altLang="fr-FR" sz="2400" dirty="0"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altLang="fr-FR" sz="2400" dirty="0">
                <a:ea typeface="ＭＳ Ｐゴシック" pitchFamily="34" charset="-128"/>
              </a:rPr>
              <a:t>Répondre sur toutes les images FISH (mitoses et noyaux)</a:t>
            </a:r>
          </a:p>
          <a:p>
            <a:pPr marL="0" indent="0">
              <a:buNone/>
            </a:pPr>
            <a:endParaRPr lang="fr-FR" sz="24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9F14F-ACAF-4C72-9EB8-C14B7E3502D4}" type="slidenum">
              <a:rPr lang="fr-FR" altLang="fr-FR" smtClean="0"/>
              <a:pPr>
                <a:defRPr/>
              </a:pPr>
              <a:t>34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42478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vert="horz" lIns="91440" tIns="45720" rIns="91440" bIns="45720" rtlCol="0" anchor="ctr">
            <a:normAutofit/>
          </a:bodyPr>
          <a:lstStyle>
            <a:lvl1pPr defTabSz="914400">
              <a:lnSpc>
                <a:spcPct val="90000"/>
              </a:lnSpc>
              <a:spcBef>
                <a:spcPct val="0"/>
              </a:spcBef>
              <a:buNone/>
              <a:defRPr sz="4400">
                <a:solidFill>
                  <a:schemeClr val="accent1"/>
                </a:solidFill>
                <a:latin typeface="Arial" pitchFamily="18"/>
                <a:ea typeface="ＭＳ Ｐゴシック" pitchFamily="1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>
              <a:defRPr>
                <a:solidFill>
                  <a:schemeClr val="accent1"/>
                </a:solidFill>
              </a:defRPr>
            </a:lvl6pPr>
            <a:lvl7pPr>
              <a:defRPr>
                <a:solidFill>
                  <a:schemeClr val="accent1"/>
                </a:solidFill>
              </a:defRPr>
            </a:lvl7pPr>
            <a:lvl8pPr>
              <a:defRPr>
                <a:solidFill>
                  <a:schemeClr val="accent1"/>
                </a:solidFill>
              </a:defRPr>
            </a:lvl8pPr>
            <a:lvl9pPr>
              <a:defRPr>
                <a:solidFill>
                  <a:schemeClr val="accent1"/>
                </a:solidFill>
              </a:defRPr>
            </a:lvl9pPr>
          </a:lstStyle>
          <a:p>
            <a:r>
              <a:rPr lang="fr-FR" altLang="fr-FR">
                <a:solidFill>
                  <a:schemeClr val="accent6"/>
                </a:solidFill>
              </a:rPr>
              <a:t>Experts pour l’EEQ annuel</a:t>
            </a:r>
            <a:endParaRPr lang="fr-FR">
              <a:solidFill>
                <a:schemeClr val="accent6"/>
              </a:solidFill>
            </a:endParaRPr>
          </a:p>
        </p:txBody>
      </p:sp>
      <p:sp>
        <p:nvSpPr>
          <p:cNvPr id="4" name="Rechthoek 3"/>
          <p:cNvSpPr/>
          <p:nvPr/>
        </p:nvSpPr>
        <p:spPr>
          <a:xfrm>
            <a:off x="2693622" y="2276872"/>
            <a:ext cx="68047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77913" indent="-1077913"/>
            <a:endParaRPr lang="da-DK" altLang="fr-FR" sz="2000" kern="0" dirty="0"/>
          </a:p>
          <a:p>
            <a:pPr marL="1077913" indent="-1077913"/>
            <a:r>
              <a:rPr lang="da-DK" altLang="fr-FR" sz="2000" kern="0" dirty="0"/>
              <a:t>2021 :	Geneviève Ameye - Sophie Cotteret</a:t>
            </a:r>
          </a:p>
          <a:p>
            <a:pPr marL="1077913" indent="-1077913"/>
            <a:r>
              <a:rPr lang="da-DK" altLang="fr-FR" sz="2000" kern="0" dirty="0"/>
              <a:t>	+ Nathalie Douet-Guilbert - Steven Richebourg</a:t>
            </a:r>
          </a:p>
          <a:p>
            <a:pPr marL="1077913" indent="-1077913"/>
            <a:endParaRPr lang="da-DK" altLang="fr-FR" sz="2000" kern="0" dirty="0"/>
          </a:p>
          <a:p>
            <a:pPr marL="1077913" indent="-1077913"/>
            <a:r>
              <a:rPr lang="da-DK" altLang="fr-FR" sz="2000" kern="0" dirty="0"/>
              <a:t>2022 :	 Nathalie Douet-Guilbert - Steven Richebourg</a:t>
            </a:r>
          </a:p>
          <a:p>
            <a:pPr marL="1077913" indent="-1077913"/>
            <a:r>
              <a:rPr lang="da-DK" altLang="fr-FR" sz="2000" kern="0" dirty="0"/>
              <a:t>	+ Nasséra Abermil - Emilie Klein </a:t>
            </a:r>
          </a:p>
          <a:p>
            <a:pPr marL="1077913" indent="-1077913"/>
            <a:endParaRPr lang="da-DK" altLang="fr-FR" sz="2000" kern="0" dirty="0"/>
          </a:p>
          <a:p>
            <a:pPr marL="1077913" indent="-1077913"/>
            <a:r>
              <a:rPr lang="da-DK" altLang="fr-FR" sz="2000" kern="0" dirty="0"/>
              <a:t>2023 : 	Nasséra Abermil - Emilie Klein </a:t>
            </a:r>
          </a:p>
          <a:p>
            <a:pPr marL="1077913" indent="-1077913"/>
            <a:r>
              <a:rPr lang="da-DK" altLang="fr-FR" sz="2000" kern="0" dirty="0"/>
              <a:t>	+  Jean-Baptiste Gaillard et 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D837D8-E3A0-43F9-93BD-54E0984BE960}" type="slidenum">
              <a:rPr lang="fr-FR" altLang="fr-FR" smtClean="0"/>
              <a:pPr>
                <a:defRPr/>
              </a:pPr>
              <a:t>35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53192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36</a:t>
            </a:fld>
            <a:endParaRPr lang="fr-FR" alt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/>
          <a:srcRect t="17942" r="40077" b="4869"/>
          <a:stretch/>
        </p:blipFill>
        <p:spPr>
          <a:xfrm>
            <a:off x="546754" y="129618"/>
            <a:ext cx="9214489" cy="659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0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37</a:t>
            </a:fld>
            <a:endParaRPr lang="fr-FR" alt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t="17457" r="39923" b="6941"/>
          <a:stretch/>
        </p:blipFill>
        <p:spPr>
          <a:xfrm>
            <a:off x="697584" y="113121"/>
            <a:ext cx="9335803" cy="66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2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3EA660-23A5-4279-BC7E-E77B7D0AB761}" type="slidenum">
              <a:rPr lang="fr-FR" altLang="fr-FR" smtClean="0"/>
              <a:pPr>
                <a:defRPr/>
              </a:pPr>
              <a:t>38</a:t>
            </a:fld>
            <a:endParaRPr lang="fr-FR" alt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6572" t="21581" r="19819" b="7355"/>
          <a:stretch/>
        </p:blipFill>
        <p:spPr>
          <a:xfrm>
            <a:off x="254882" y="256880"/>
            <a:ext cx="11682235" cy="634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79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2030</TotalTime>
  <Words>3231</Words>
  <Application>Microsoft Office PowerPoint</Application>
  <PresentationFormat>Grand écran</PresentationFormat>
  <Paragraphs>430</Paragraphs>
  <Slides>38</Slides>
  <Notes>5</Notes>
  <HiddenSlides>3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6" baseType="lpstr">
      <vt:lpstr>ＭＳ Ｐゴシック</vt:lpstr>
      <vt:lpstr>Aharoni</vt:lpstr>
      <vt:lpstr>Arial</vt:lpstr>
      <vt:lpstr>Calibri</vt:lpstr>
      <vt:lpstr>Calibri Light</vt:lpstr>
      <vt:lpstr>Symbol</vt:lpstr>
      <vt:lpstr>Wingdings</vt:lpstr>
      <vt:lpstr>Office Theme</vt:lpstr>
      <vt:lpstr>EEQ Hématologie 2022</vt:lpstr>
      <vt:lpstr>Cas clinique</vt:lpstr>
      <vt:lpstr>Présentation PowerPoint</vt:lpstr>
      <vt:lpstr>Mitose G</vt:lpstr>
      <vt:lpstr>Grille de notation</vt:lpstr>
      <vt:lpstr>Questionnaire :  Informations générales (non notées)</vt:lpstr>
      <vt:lpstr>Partie analytique (5 points)</vt:lpstr>
      <vt:lpstr>Partie FISH (2 points)</vt:lpstr>
      <vt:lpstr>FISH NUP98  </vt:lpstr>
      <vt:lpstr>FISH KMT2A  </vt:lpstr>
      <vt:lpstr>Mécanisme inv(11)(p15q22)</vt:lpstr>
      <vt:lpstr>Mécanisme inv(11)(p15q22)</vt:lpstr>
      <vt:lpstr>Partie FISH (suite)</vt:lpstr>
      <vt:lpstr>Formule attendue</vt:lpstr>
      <vt:lpstr>Partie descriptive (6,25 points)</vt:lpstr>
      <vt:lpstr>Justesse (/3 points)</vt:lpstr>
      <vt:lpstr>Justesse (/3 points)</vt:lpstr>
      <vt:lpstr>Justesse (/3 points)</vt:lpstr>
      <vt:lpstr>Partie descriptive (6,25 points)</vt:lpstr>
      <vt:lpstr>Ecriture (/1point) Erreurs principales</vt:lpstr>
      <vt:lpstr>Partie descriptive (6,25 points)</vt:lpstr>
      <vt:lpstr>Conclusion (2,25 points) Partie descriptive selon les principes notation CQE</vt:lpstr>
      <vt:lpstr>Partie interprétation (3,75 points)</vt:lpstr>
      <vt:lpstr>Exemple de Conclusion</vt:lpstr>
      <vt:lpstr>Classement de caryotypes (3 points)</vt:lpstr>
      <vt:lpstr>Classement de caryotypes (3 points)</vt:lpstr>
      <vt:lpstr>Notes (/20)</vt:lpstr>
      <vt:lpstr>Synthèse Globale</vt:lpstr>
      <vt:lpstr>Justification de l’interprétation des notes </vt:lpstr>
      <vt:lpstr>Rappel : Critères de mauvaise performance</vt:lpstr>
      <vt:lpstr>Droits de réponse</vt:lpstr>
      <vt:lpstr>Intérêts du cas</vt:lpstr>
      <vt:lpstr>   BILAN   2022          </vt:lpstr>
      <vt:lpstr>Rappels de consignes </vt:lpstr>
      <vt:lpstr>Présentation PowerPoint</vt:lpstr>
      <vt:lpstr>Présentation PowerPoint</vt:lpstr>
      <vt:lpstr>Présentation PowerPoint</vt:lpstr>
      <vt:lpstr>Présentation PowerPoint</vt:lpstr>
    </vt:vector>
  </TitlesOfParts>
  <Company>INSTITUT PAOLI CALMETTES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CQE Décembre 2010</dc:title>
  <dc:creator>mozziconacci</dc:creator>
  <cp:lastModifiedBy>Luquet Isabelle</cp:lastModifiedBy>
  <cp:revision>151</cp:revision>
  <cp:lastPrinted>2023-01-31T10:50:24Z</cp:lastPrinted>
  <dcterms:created xsi:type="dcterms:W3CDTF">2011-01-02T16:01:34Z</dcterms:created>
  <dcterms:modified xsi:type="dcterms:W3CDTF">2023-05-22T18:38:41Z</dcterms:modified>
</cp:coreProperties>
</file>