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60" r:id="rId5"/>
    <p:sldId id="258" r:id="rId6"/>
    <p:sldId id="262" r:id="rId7"/>
    <p:sldId id="263" r:id="rId8"/>
    <p:sldId id="266" r:id="rId9"/>
    <p:sldId id="270" r:id="rId10"/>
    <p:sldId id="269" r:id="rId11"/>
    <p:sldId id="264" r:id="rId12"/>
    <p:sldId id="267" r:id="rId13"/>
    <p:sldId id="271"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3" autoAdjust="0"/>
    <p:restoredTop sz="94660"/>
  </p:normalViewPr>
  <p:slideViewPr>
    <p:cSldViewPr snapToGrid="0">
      <p:cViewPr varScale="1">
        <p:scale>
          <a:sx n="90" d="100"/>
          <a:sy n="90" d="100"/>
        </p:scale>
        <p:origin x="132" y="96"/>
      </p:cViewPr>
      <p:guideLst/>
    </p:cSldViewPr>
  </p:slideViewPr>
  <p:notesTextViewPr>
    <p:cViewPr>
      <p:scale>
        <a:sx n="3" d="2"/>
        <a:sy n="3" d="2"/>
      </p:scale>
      <p:origin x="0" y="0"/>
    </p:cViewPr>
  </p:notesTextViewPr>
  <p:sorterViewPr>
    <p:cViewPr>
      <p:scale>
        <a:sx n="110" d="100"/>
        <a:sy n="11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p>
        </p:txBody>
      </p:sp>
      <p:sp>
        <p:nvSpPr>
          <p:cNvPr id="4" name="Espace réservé de la date 3"/>
          <p:cNvSpPr>
            <a:spLocks noGrp="1"/>
          </p:cNvSpPr>
          <p:nvPr>
            <p:ph type="dt" sz="half" idx="10"/>
          </p:nvPr>
        </p:nvSpPr>
        <p:spPr/>
        <p:txBody>
          <a:bodyPr/>
          <a:lstStyle/>
          <a:p>
            <a:fld id="{51CFD09E-6AC7-4A0D-92CB-4846272F24C0}" type="datetimeFigureOut">
              <a:rPr lang="fr-FR" smtClean="0"/>
              <a:t>23/05/2023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1592440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51CFD09E-6AC7-4A0D-92CB-4846272F24C0}" type="datetimeFigureOut">
              <a:rPr lang="fr-FR" smtClean="0"/>
              <a:t>23/05/2023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5837230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p:cNvSpPr>
            <a:spLocks noGrp="1"/>
          </p:cNvSpPr>
          <p:nvPr>
            <p:ph type="dt" sz="half" idx="10"/>
          </p:nvPr>
        </p:nvSpPr>
        <p:spPr/>
        <p:txBody>
          <a:bodyPr/>
          <a:lstStyle/>
          <a:p>
            <a:fld id="{51CFD09E-6AC7-4A0D-92CB-4846272F24C0}" type="datetimeFigureOut">
              <a:rPr lang="fr-FR" smtClean="0"/>
              <a:t>23/05/2023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23758362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51CFD09E-6AC7-4A0D-92CB-4846272F24C0}" type="datetimeFigureOut">
              <a:rPr lang="fr-FR" smtClean="0"/>
              <a:t>23/05/2023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1274651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51CFD09E-6AC7-4A0D-92CB-4846272F24C0}" type="datetimeFigureOut">
              <a:rPr lang="fr-FR" smtClean="0"/>
              <a:t>23/05/2023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3931538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51CFD09E-6AC7-4A0D-92CB-4846272F24C0}" type="datetimeFigureOut">
              <a:rPr lang="fr-FR" smtClean="0"/>
              <a:t>23/05/2023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2537960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1CFD09E-6AC7-4A0D-92CB-4846272F24C0}" type="datetimeFigureOut">
              <a:rPr lang="fr-FR" smtClean="0"/>
              <a:t>23/05/2023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1993569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51CFD09E-6AC7-4A0D-92CB-4846272F24C0}" type="datetimeFigureOut">
              <a:rPr lang="fr-FR" smtClean="0"/>
              <a:t>23/05/2023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22136396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51CFD09E-6AC7-4A0D-92CB-4846272F24C0}" type="datetimeFigureOut">
              <a:rPr lang="fr-FR" smtClean="0"/>
              <a:t>23/05/2023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15576571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51CFD09E-6AC7-4A0D-92CB-4846272F24C0}" type="datetimeFigureOut">
              <a:rPr lang="fr-FR" smtClean="0"/>
              <a:t>23/05/2023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3174199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51CFD09E-6AC7-4A0D-92CB-4846272F24C0}" type="datetimeFigureOut">
              <a:rPr lang="fr-FR" smtClean="0"/>
              <a:t>23/05/2023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5201C14-C5C3-4AA2-B4DE-398986AF3C1F}" type="slidenum">
              <a:rPr lang="fr-FR" smtClean="0"/>
              <a:t>‹N°›</a:t>
            </a:fld>
            <a:endParaRPr lang="fr-FR"/>
          </a:p>
        </p:txBody>
      </p:sp>
    </p:spTree>
    <p:extLst>
      <p:ext uri="{BB962C8B-B14F-4D97-AF65-F5344CB8AC3E}">
        <p14:creationId xmlns:p14="http://schemas.microsoft.com/office/powerpoint/2010/main" val="1440272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CFD09E-6AC7-4A0D-92CB-4846272F24C0}" type="datetimeFigureOut">
              <a:rPr lang="fr-FR" smtClean="0"/>
              <a:t>23/05/2023</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201C14-C5C3-4AA2-B4DE-398986AF3C1F}" type="slidenum">
              <a:rPr lang="fr-FR" smtClean="0"/>
              <a:t>‹N°›</a:t>
            </a:fld>
            <a:endParaRPr lang="fr-FR"/>
          </a:p>
        </p:txBody>
      </p:sp>
    </p:spTree>
    <p:extLst>
      <p:ext uri="{BB962C8B-B14F-4D97-AF65-F5344CB8AC3E}">
        <p14:creationId xmlns:p14="http://schemas.microsoft.com/office/powerpoint/2010/main" val="16961330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820" y="767906"/>
            <a:ext cx="10118360" cy="2340864"/>
          </a:xfrm>
          <a:prstGeom prst="roundRect">
            <a:avLst/>
          </a:prstGeom>
          <a:solidFill>
            <a:schemeClr val="accent1">
              <a:alpha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 name="Titre 1"/>
          <p:cNvSpPr>
            <a:spLocks noGrp="1"/>
          </p:cNvSpPr>
          <p:nvPr>
            <p:ph type="ctrTitle"/>
          </p:nvPr>
        </p:nvSpPr>
        <p:spPr>
          <a:xfrm>
            <a:off x="1524000" y="-541337"/>
            <a:ext cx="9144000" cy="2387600"/>
          </a:xfrm>
        </p:spPr>
        <p:txBody>
          <a:bodyPr/>
          <a:lstStyle/>
          <a:p>
            <a:r>
              <a:rPr lang="fr-FR" dirty="0"/>
              <a:t>Synthèse des EEQ ACPA 2022</a:t>
            </a:r>
          </a:p>
        </p:txBody>
      </p:sp>
      <p:sp>
        <p:nvSpPr>
          <p:cNvPr id="3" name="Sous-titre 2"/>
          <p:cNvSpPr>
            <a:spLocks noGrp="1"/>
          </p:cNvSpPr>
          <p:nvPr>
            <p:ph type="subTitle" idx="1"/>
          </p:nvPr>
        </p:nvSpPr>
        <p:spPr>
          <a:xfrm>
            <a:off x="1524000" y="1938338"/>
            <a:ext cx="9144000" cy="1655762"/>
          </a:xfrm>
        </p:spPr>
        <p:txBody>
          <a:bodyPr/>
          <a:lstStyle/>
          <a:p>
            <a:r>
              <a:rPr lang="fr-FR" dirty="0"/>
              <a:t>Pascal </a:t>
            </a:r>
            <a:r>
              <a:rPr lang="fr-FR" dirty="0" err="1"/>
              <a:t>Chambon,</a:t>
            </a:r>
            <a:r>
              <a:rPr lang="fr-FR" dirty="0"/>
              <a:t> Vincent </a:t>
            </a:r>
            <a:r>
              <a:rPr lang="fr-FR" dirty="0" err="1"/>
              <a:t>Gatinois</a:t>
            </a:r>
            <a:endParaRPr lang="fr-FR" dirty="0"/>
          </a:p>
          <a:p>
            <a:r>
              <a:rPr lang="fr-FR" dirty="0"/>
              <a:t>Un grand merci aux experts et aux superviseurs !</a:t>
            </a:r>
          </a:p>
        </p:txBody>
      </p:sp>
      <p:sp>
        <p:nvSpPr>
          <p:cNvPr id="5" name="ZoneTexte 4"/>
          <p:cNvSpPr txBox="1"/>
          <p:nvPr/>
        </p:nvSpPr>
        <p:spPr>
          <a:xfrm>
            <a:off x="2541204" y="3868564"/>
            <a:ext cx="2674065" cy="2585323"/>
          </a:xfrm>
          <a:prstGeom prst="rect">
            <a:avLst/>
          </a:prstGeom>
          <a:noFill/>
        </p:spPr>
        <p:txBody>
          <a:bodyPr wrap="none" rtlCol="0">
            <a:spAutoFit/>
          </a:bodyPr>
          <a:lstStyle/>
          <a:p>
            <a:pPr algn="ctr"/>
            <a:r>
              <a:rPr lang="fr-FR" b="1" u="sng" dirty="0" smtClean="0"/>
              <a:t>Experts</a:t>
            </a:r>
            <a:r>
              <a:rPr lang="fr-FR" b="1" dirty="0" smtClean="0"/>
              <a:t> </a:t>
            </a:r>
          </a:p>
          <a:p>
            <a:pPr algn="ctr"/>
            <a:r>
              <a:rPr lang="fr-FR" b="1" dirty="0" smtClean="0"/>
              <a:t>Sandra </a:t>
            </a:r>
            <a:r>
              <a:rPr lang="fr-FR" b="1" dirty="0" err="1" smtClean="0"/>
              <a:t>Chantot</a:t>
            </a:r>
            <a:r>
              <a:rPr lang="fr-FR" b="1" dirty="0" smtClean="0"/>
              <a:t> </a:t>
            </a:r>
            <a:r>
              <a:rPr lang="fr-FR" b="1" dirty="0" err="1" smtClean="0"/>
              <a:t>Bastaraud</a:t>
            </a:r>
            <a:endParaRPr lang="fr-FR" b="1" dirty="0" smtClean="0"/>
          </a:p>
          <a:p>
            <a:pPr algn="ctr"/>
            <a:r>
              <a:rPr lang="fr-FR" b="1" dirty="0" smtClean="0"/>
              <a:t>Aurélie </a:t>
            </a:r>
            <a:r>
              <a:rPr lang="fr-FR" b="1" dirty="0" err="1" smtClean="0"/>
              <a:t>Coussement</a:t>
            </a:r>
            <a:endParaRPr lang="fr-FR" b="1" dirty="0" smtClean="0"/>
          </a:p>
          <a:p>
            <a:pPr algn="ctr"/>
            <a:r>
              <a:rPr lang="fr-FR" b="1" dirty="0" smtClean="0"/>
              <a:t>Vincent </a:t>
            </a:r>
            <a:r>
              <a:rPr lang="fr-FR" b="1" dirty="0" err="1" smtClean="0"/>
              <a:t>Gatinois</a:t>
            </a:r>
            <a:endParaRPr lang="fr-FR" b="1" dirty="0" smtClean="0"/>
          </a:p>
          <a:p>
            <a:pPr algn="ctr"/>
            <a:r>
              <a:rPr lang="fr-FR" b="1" dirty="0" smtClean="0"/>
              <a:t>Guillaume </a:t>
            </a:r>
            <a:r>
              <a:rPr lang="fr-FR" b="1" dirty="0" err="1" smtClean="0"/>
              <a:t>Jedraszak</a:t>
            </a:r>
            <a:endParaRPr lang="fr-FR" b="1" dirty="0" smtClean="0"/>
          </a:p>
          <a:p>
            <a:pPr algn="ctr"/>
            <a:r>
              <a:rPr lang="fr-FR" b="1" dirty="0" smtClean="0"/>
              <a:t>Erika Launay</a:t>
            </a:r>
          </a:p>
          <a:p>
            <a:pPr algn="ctr"/>
            <a:r>
              <a:rPr lang="fr-FR" b="1" dirty="0" smtClean="0"/>
              <a:t>Eva </a:t>
            </a:r>
            <a:r>
              <a:rPr lang="fr-FR" b="1" dirty="0" err="1" smtClean="0"/>
              <a:t>Pipiras</a:t>
            </a:r>
            <a:endParaRPr lang="fr-FR" b="1" dirty="0" smtClean="0"/>
          </a:p>
          <a:p>
            <a:pPr algn="ctr"/>
            <a:r>
              <a:rPr lang="fr-FR" b="1" dirty="0" smtClean="0"/>
              <a:t>Morgane </a:t>
            </a:r>
            <a:r>
              <a:rPr lang="fr-FR" b="1" dirty="0" err="1" smtClean="0"/>
              <a:t>Plutino</a:t>
            </a:r>
            <a:endParaRPr lang="fr-FR" b="1" dirty="0" smtClean="0"/>
          </a:p>
          <a:p>
            <a:pPr algn="ctr"/>
            <a:r>
              <a:rPr lang="fr-FR" b="1" dirty="0" smtClean="0"/>
              <a:t>Véronique Satre</a:t>
            </a:r>
            <a:endParaRPr lang="fr-FR" b="1" dirty="0"/>
          </a:p>
        </p:txBody>
      </p:sp>
      <p:sp>
        <p:nvSpPr>
          <p:cNvPr id="7" name="ZoneTexte 6"/>
          <p:cNvSpPr txBox="1"/>
          <p:nvPr/>
        </p:nvSpPr>
        <p:spPr>
          <a:xfrm>
            <a:off x="6553923" y="3868563"/>
            <a:ext cx="2090829" cy="1754326"/>
          </a:xfrm>
          <a:prstGeom prst="rect">
            <a:avLst/>
          </a:prstGeom>
          <a:noFill/>
        </p:spPr>
        <p:txBody>
          <a:bodyPr wrap="none" rtlCol="0">
            <a:spAutoFit/>
          </a:bodyPr>
          <a:lstStyle/>
          <a:p>
            <a:pPr algn="ctr"/>
            <a:r>
              <a:rPr lang="fr-FR" b="1" u="sng" dirty="0" smtClean="0"/>
              <a:t>Superviseurs</a:t>
            </a:r>
            <a:r>
              <a:rPr lang="fr-FR" b="1" dirty="0" smtClean="0"/>
              <a:t> </a:t>
            </a:r>
          </a:p>
          <a:p>
            <a:pPr algn="ctr"/>
            <a:r>
              <a:rPr lang="fr-FR" b="1" dirty="0" smtClean="0"/>
              <a:t>Jean Michel Dupont</a:t>
            </a:r>
          </a:p>
          <a:p>
            <a:pPr algn="ctr"/>
            <a:r>
              <a:rPr lang="fr-FR" b="1" dirty="0" smtClean="0"/>
              <a:t>Martine Doco </a:t>
            </a:r>
            <a:r>
              <a:rPr lang="fr-FR" b="1" dirty="0" err="1" smtClean="0"/>
              <a:t>Fenzy</a:t>
            </a:r>
            <a:endParaRPr lang="fr-FR" b="1" dirty="0" smtClean="0"/>
          </a:p>
          <a:p>
            <a:pPr algn="ctr"/>
            <a:r>
              <a:rPr lang="fr-FR" b="1" dirty="0" smtClean="0"/>
              <a:t>Cédric Le </a:t>
            </a:r>
            <a:r>
              <a:rPr lang="fr-FR" b="1" dirty="0" err="1" smtClean="0"/>
              <a:t>Caignec</a:t>
            </a:r>
            <a:endParaRPr lang="fr-FR" b="1" dirty="0" smtClean="0"/>
          </a:p>
          <a:p>
            <a:pPr algn="ctr"/>
            <a:r>
              <a:rPr lang="fr-FR" b="1" dirty="0" smtClean="0"/>
              <a:t>Chantal </a:t>
            </a:r>
            <a:r>
              <a:rPr lang="fr-FR" b="1" dirty="0" err="1" smtClean="0"/>
              <a:t>Missirian</a:t>
            </a:r>
            <a:endParaRPr lang="fr-FR" b="1" dirty="0" smtClean="0"/>
          </a:p>
          <a:p>
            <a:pPr algn="ctr"/>
            <a:endParaRPr lang="fr-FR" b="1" dirty="0"/>
          </a:p>
        </p:txBody>
      </p:sp>
    </p:spTree>
    <p:extLst>
      <p:ext uri="{BB962C8B-B14F-4D97-AF65-F5344CB8AC3E}">
        <p14:creationId xmlns:p14="http://schemas.microsoft.com/office/powerpoint/2010/main" val="21676240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0676" y="159830"/>
            <a:ext cx="10515600" cy="661306"/>
          </a:xfrm>
        </p:spPr>
        <p:txBody>
          <a:bodyPr>
            <a:normAutofit fontScale="90000"/>
          </a:bodyPr>
          <a:lstStyle/>
          <a:p>
            <a:pPr algn="ctr"/>
            <a:r>
              <a:rPr lang="fr-FR" b="1" dirty="0"/>
              <a:t>EEQ ACPA postnatal 2022</a:t>
            </a:r>
          </a:p>
        </p:txBody>
      </p:sp>
      <p:sp>
        <p:nvSpPr>
          <p:cNvPr id="3" name="Espace réservé du contenu 2"/>
          <p:cNvSpPr>
            <a:spLocks noGrp="1"/>
          </p:cNvSpPr>
          <p:nvPr>
            <p:ph idx="1"/>
          </p:nvPr>
        </p:nvSpPr>
        <p:spPr>
          <a:xfrm>
            <a:off x="636814" y="1404261"/>
            <a:ext cx="5339442" cy="2277836"/>
          </a:xfrm>
        </p:spPr>
        <p:txBody>
          <a:bodyPr>
            <a:normAutofit/>
          </a:bodyPr>
          <a:lstStyle/>
          <a:p>
            <a:pPr marL="0" indent="0">
              <a:buNone/>
            </a:pPr>
            <a:r>
              <a:rPr lang="fr-FR" sz="1600" b="1" dirty="0">
                <a:solidFill>
                  <a:schemeClr val="accent1">
                    <a:lumMod val="75000"/>
                  </a:schemeClr>
                </a:solidFill>
              </a:rPr>
              <a:t>Fille de 4 ans avec retard moteur et retard de langage</a:t>
            </a:r>
          </a:p>
          <a:p>
            <a:pPr marL="0" indent="0">
              <a:buNone/>
            </a:pPr>
            <a:r>
              <a:rPr lang="fr-FR" sz="1600" b="1" dirty="0">
                <a:solidFill>
                  <a:schemeClr val="accent1">
                    <a:lumMod val="75000"/>
                  </a:schemeClr>
                </a:solidFill>
              </a:rPr>
              <a:t>Bronchopathie chronique </a:t>
            </a:r>
          </a:p>
          <a:p>
            <a:pPr marL="0" indent="0">
              <a:buNone/>
            </a:pPr>
            <a:r>
              <a:rPr lang="fr-FR" sz="1600" b="1" dirty="0">
                <a:solidFill>
                  <a:schemeClr val="accent1">
                    <a:lumMod val="75000"/>
                  </a:schemeClr>
                </a:solidFill>
              </a:rPr>
              <a:t>Microcéphalie relative</a:t>
            </a:r>
          </a:p>
          <a:p>
            <a:pPr marL="0" indent="0">
              <a:buNone/>
            </a:pPr>
            <a:r>
              <a:rPr lang="fr-FR" sz="1600" b="1" dirty="0">
                <a:solidFill>
                  <a:schemeClr val="accent1">
                    <a:lumMod val="75000"/>
                  </a:schemeClr>
                </a:solidFill>
              </a:rPr>
              <a:t>Pas d'antécédent familiaux particulier</a:t>
            </a:r>
          </a:p>
          <a:p>
            <a:pPr marL="0" indent="0">
              <a:buNone/>
            </a:pPr>
            <a:r>
              <a:rPr lang="fr-FR" sz="1600" b="1" dirty="0">
                <a:solidFill>
                  <a:schemeClr val="accent1">
                    <a:lumMod val="75000"/>
                  </a:schemeClr>
                </a:solidFill>
              </a:rPr>
              <a:t>Hypoplasie </a:t>
            </a:r>
            <a:r>
              <a:rPr lang="fr-FR" sz="1600" b="1" dirty="0" err="1">
                <a:solidFill>
                  <a:schemeClr val="accent1">
                    <a:lumMod val="75000"/>
                  </a:schemeClr>
                </a:solidFill>
              </a:rPr>
              <a:t>vermienne</a:t>
            </a:r>
            <a:r>
              <a:rPr lang="fr-FR" sz="1600" b="1" dirty="0">
                <a:solidFill>
                  <a:schemeClr val="accent1">
                    <a:lumMod val="75000"/>
                  </a:schemeClr>
                </a:solidFill>
              </a:rPr>
              <a:t> avec aspect de </a:t>
            </a:r>
            <a:r>
              <a:rPr lang="fr-FR" sz="1600" b="1" dirty="0" err="1">
                <a:solidFill>
                  <a:schemeClr val="accent1">
                    <a:lumMod val="75000"/>
                  </a:schemeClr>
                </a:solidFill>
              </a:rPr>
              <a:t>mégagrande</a:t>
            </a:r>
            <a:r>
              <a:rPr lang="fr-FR" sz="1600" b="1" dirty="0">
                <a:solidFill>
                  <a:schemeClr val="accent1">
                    <a:lumMod val="75000"/>
                  </a:schemeClr>
                </a:solidFill>
              </a:rPr>
              <a:t> citerne en fosse postérieure.</a:t>
            </a:r>
          </a:p>
        </p:txBody>
      </p:sp>
      <p:pic>
        <p:nvPicPr>
          <p:cNvPr id="1026" name="Image 1" descr="2022-05-10 13_30_22-Agilent Genomic Workbench 7.0 - [ CGH ]_ Serie 590.gif"/>
          <p:cNvPicPr>
            <a:picLocks noChangeAspect="1" noChangeArrowheads="1"/>
          </p:cNvPicPr>
          <p:nvPr/>
        </p:nvPicPr>
        <p:blipFill rotWithShape="1">
          <a:blip r:embed="rId2">
            <a:extLst>
              <a:ext uri="{28A0092B-C50C-407E-A947-70E740481C1C}">
                <a14:useLocalDpi xmlns:a14="http://schemas.microsoft.com/office/drawing/2010/main" val="0"/>
              </a:ext>
            </a:extLst>
          </a:blip>
          <a:srcRect l="16282" r="40716"/>
          <a:stretch/>
        </p:blipFill>
        <p:spPr bwMode="auto">
          <a:xfrm>
            <a:off x="6882618" y="1102183"/>
            <a:ext cx="4163658" cy="4470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à coins arrondis 5"/>
          <p:cNvSpPr/>
          <p:nvPr/>
        </p:nvSpPr>
        <p:spPr>
          <a:xfrm>
            <a:off x="530677" y="1102183"/>
            <a:ext cx="5510893" cy="257991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à coins arrondis 8"/>
          <p:cNvSpPr/>
          <p:nvPr/>
        </p:nvSpPr>
        <p:spPr>
          <a:xfrm>
            <a:off x="530676" y="3763740"/>
            <a:ext cx="5510893" cy="257991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p:cNvSpPr txBox="1"/>
          <p:nvPr/>
        </p:nvSpPr>
        <p:spPr>
          <a:xfrm>
            <a:off x="636814" y="4000504"/>
            <a:ext cx="5339441" cy="2062103"/>
          </a:xfrm>
          <a:prstGeom prst="rect">
            <a:avLst/>
          </a:prstGeom>
          <a:noFill/>
        </p:spPr>
        <p:txBody>
          <a:bodyPr wrap="square" rtlCol="0">
            <a:spAutoFit/>
          </a:bodyPr>
          <a:lstStyle/>
          <a:p>
            <a:r>
              <a:rPr lang="fr-FR" sz="1600" b="1" dirty="0"/>
              <a:t>Devait être détectée : </a:t>
            </a:r>
          </a:p>
          <a:p>
            <a:r>
              <a:rPr lang="fr-FR" sz="1600" b="1" dirty="0"/>
              <a:t>Une délétion interstitielle ou terminale hétérozygote en 1p36.32p36.33 de 1.92 Mb pathogène</a:t>
            </a:r>
          </a:p>
          <a:p>
            <a:endParaRPr lang="fr-FR" sz="1600" b="1" dirty="0"/>
          </a:p>
          <a:p>
            <a:r>
              <a:rPr lang="fr-FR" sz="1600" b="1" dirty="0"/>
              <a:t>Pouvait être signalée : </a:t>
            </a:r>
          </a:p>
          <a:p>
            <a:r>
              <a:rPr lang="fr-FR" sz="1600" b="1" dirty="0"/>
              <a:t>Une duplication 17p13.3 interstitielle de 253 Kb de signification incertaine, sans argument en faveur du caractère pathogène. </a:t>
            </a:r>
          </a:p>
        </p:txBody>
      </p:sp>
      <p:sp>
        <p:nvSpPr>
          <p:cNvPr id="10" name="ZoneTexte 9"/>
          <p:cNvSpPr txBox="1"/>
          <p:nvPr/>
        </p:nvSpPr>
        <p:spPr>
          <a:xfrm>
            <a:off x="6531429" y="5600942"/>
            <a:ext cx="5273751" cy="923330"/>
          </a:xfrm>
          <a:prstGeom prst="rect">
            <a:avLst/>
          </a:prstGeom>
          <a:noFill/>
        </p:spPr>
        <p:txBody>
          <a:bodyPr wrap="none" rtlCol="0">
            <a:spAutoFit/>
          </a:bodyPr>
          <a:lstStyle/>
          <a:p>
            <a:pPr algn="ctr">
              <a:defRPr/>
            </a:pPr>
            <a:r>
              <a:rPr lang="fr-FR" altLang="fr-FR" dirty="0" err="1"/>
              <a:t>arr</a:t>
            </a:r>
            <a:r>
              <a:rPr lang="fr-FR" altLang="fr-FR" dirty="0"/>
              <a:t>[GRCh37] 1p36.33p36.32(867543_2791873)x1</a:t>
            </a:r>
          </a:p>
          <a:p>
            <a:pPr algn="ctr">
              <a:defRPr/>
            </a:pPr>
            <a:r>
              <a:rPr lang="fr-FR" altLang="fr-FR" dirty="0"/>
              <a:t>ou </a:t>
            </a:r>
            <a:r>
              <a:rPr lang="fr-FR" altLang="fr-FR" dirty="0" err="1"/>
              <a:t>arr</a:t>
            </a:r>
            <a:r>
              <a:rPr lang="fr-FR" altLang="fr-FR" dirty="0"/>
              <a:t>[GRCh37] 1p36.33p36.32(867,543_2,791,873)x1</a:t>
            </a:r>
          </a:p>
          <a:p>
            <a:pPr algn="ctr"/>
            <a:endParaRPr lang="fr-FR" dirty="0"/>
          </a:p>
        </p:txBody>
      </p:sp>
      <p:cxnSp>
        <p:nvCxnSpPr>
          <p:cNvPr id="5" name="Connecteur droit 4"/>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5054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0676" y="159830"/>
            <a:ext cx="10515600" cy="661306"/>
          </a:xfrm>
        </p:spPr>
        <p:txBody>
          <a:bodyPr>
            <a:normAutofit fontScale="90000"/>
          </a:bodyPr>
          <a:lstStyle/>
          <a:p>
            <a:pPr algn="ctr"/>
            <a:r>
              <a:rPr lang="fr-FR" b="1" dirty="0"/>
              <a:t>EEQ ACPA postnatal 2022</a:t>
            </a:r>
          </a:p>
        </p:txBody>
      </p:sp>
      <p:sp>
        <p:nvSpPr>
          <p:cNvPr id="3" name="Espace réservé du contenu 2"/>
          <p:cNvSpPr>
            <a:spLocks noGrp="1"/>
          </p:cNvSpPr>
          <p:nvPr>
            <p:ph idx="1"/>
          </p:nvPr>
        </p:nvSpPr>
        <p:spPr>
          <a:xfrm>
            <a:off x="657224" y="1253221"/>
            <a:ext cx="10793186" cy="3537976"/>
          </a:xfrm>
        </p:spPr>
        <p:txBody>
          <a:bodyPr>
            <a:normAutofit/>
          </a:bodyPr>
          <a:lstStyle/>
          <a:p>
            <a:pPr marL="0" indent="0" algn="just">
              <a:lnSpc>
                <a:spcPct val="114000"/>
              </a:lnSpc>
              <a:buNone/>
              <a:defRPr/>
            </a:pPr>
            <a:r>
              <a:rPr lang="fr-FR" altLang="fr-FR" sz="1600" b="1" u="sng" dirty="0"/>
              <a:t>Proposition de commentaire</a:t>
            </a:r>
          </a:p>
          <a:p>
            <a:pPr marL="0" indent="0" algn="just">
              <a:lnSpc>
                <a:spcPct val="114000"/>
              </a:lnSpc>
              <a:buNone/>
              <a:defRPr/>
            </a:pPr>
            <a:r>
              <a:rPr lang="fr-FR" altLang="fr-FR" sz="1600" b="1" dirty="0"/>
              <a:t>Mise en évidence d’une </a:t>
            </a:r>
            <a:r>
              <a:rPr lang="fr-FR" sz="1600" b="1" dirty="0"/>
              <a:t>délétion interstitielle </a:t>
            </a:r>
            <a:r>
              <a:rPr lang="fr-FR" sz="1600" b="1" i="1" dirty="0"/>
              <a:t>(ou terminale)</a:t>
            </a:r>
            <a:r>
              <a:rPr lang="fr-FR" sz="1600" b="1" dirty="0"/>
              <a:t> et hétérozygote d'environ 1.9Mb en 1p36.33p36.32 qui emporte la région minimale critique impliquée dans le syndrome de </a:t>
            </a:r>
            <a:r>
              <a:rPr lang="fr-FR" sz="1600" b="1" dirty="0" err="1"/>
              <a:t>microdélétion</a:t>
            </a:r>
            <a:r>
              <a:rPr lang="fr-FR" sz="1600" b="1" dirty="0"/>
              <a:t> 1p36, notamment à l'origine de la déficience intellectuelle, des principaux signes </a:t>
            </a:r>
            <a:r>
              <a:rPr lang="fr-FR" sz="1600" b="1" dirty="0" err="1"/>
              <a:t>dysmorphiques</a:t>
            </a:r>
            <a:r>
              <a:rPr lang="fr-FR" sz="1600" b="1" dirty="0"/>
              <a:t>, de l'épilepsie, de la microcéphalie ou de l'hypotonie axiale.</a:t>
            </a:r>
            <a:endParaRPr lang="fr-FR" altLang="fr-FR" sz="1600" b="1" dirty="0"/>
          </a:p>
          <a:p>
            <a:pPr marL="0" indent="0" algn="just">
              <a:lnSpc>
                <a:spcPct val="114000"/>
              </a:lnSpc>
              <a:buNone/>
              <a:defRPr/>
            </a:pPr>
            <a:r>
              <a:rPr lang="fr-FR" altLang="fr-FR" sz="1600" b="1" dirty="0"/>
              <a:t>Cette délétion correspond à un CNV pathogène, (classe 5), et est responsable du tableau clinique que présente votre patient. Elle doit être confirmée par une seconde technique, FISH de préférence.</a:t>
            </a:r>
          </a:p>
          <a:p>
            <a:pPr marL="0" indent="0" algn="just">
              <a:lnSpc>
                <a:spcPct val="114000"/>
              </a:lnSpc>
              <a:buNone/>
              <a:defRPr/>
            </a:pPr>
            <a:r>
              <a:rPr lang="fr-FR" altLang="fr-FR" sz="1600" b="1" dirty="0"/>
              <a:t>Bien que très probablement de novo, la recherche de cette délétion chez ses parents est nécessaire, de préférence par FISH pour éliminer un remaniement équilibré exceptionnel chez eux.</a:t>
            </a:r>
          </a:p>
          <a:p>
            <a:pPr marL="0" indent="0" algn="just">
              <a:lnSpc>
                <a:spcPct val="114000"/>
              </a:lnSpc>
              <a:buNone/>
              <a:defRPr/>
            </a:pPr>
            <a:r>
              <a:rPr lang="fr-FR" altLang="fr-FR" sz="1600" b="1" dirty="0"/>
              <a:t>Ce résultat doit être rendu au cours d'une consultation de génétique.</a:t>
            </a:r>
          </a:p>
          <a:p>
            <a:pPr marL="0" indent="0">
              <a:lnSpc>
                <a:spcPct val="80000"/>
              </a:lnSpc>
              <a:buNone/>
              <a:defRPr/>
            </a:pPr>
            <a:endParaRPr lang="fr-FR" altLang="fr-FR" sz="1600" dirty="0"/>
          </a:p>
        </p:txBody>
      </p:sp>
      <p:sp>
        <p:nvSpPr>
          <p:cNvPr id="6" name="Rectangle à coins arrondis 5"/>
          <p:cNvSpPr/>
          <p:nvPr/>
        </p:nvSpPr>
        <p:spPr>
          <a:xfrm>
            <a:off x="530677" y="1102182"/>
            <a:ext cx="11046280" cy="3689015"/>
          </a:xfrm>
          <a:prstGeom prst="roundRect">
            <a:avLst>
              <a:gd name="adj" fmla="val 6708"/>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ZoneTexte 1"/>
          <p:cNvSpPr txBox="1">
            <a:spLocks noChangeArrowheads="1"/>
          </p:cNvSpPr>
          <p:nvPr/>
        </p:nvSpPr>
        <p:spPr bwMode="auto">
          <a:xfrm>
            <a:off x="530676" y="4791198"/>
            <a:ext cx="10980967" cy="1708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spcBef>
                <a:spcPct val="0"/>
              </a:spcBef>
              <a:buNone/>
            </a:pPr>
            <a:r>
              <a:rPr lang="fr-FR" altLang="fr-FR" sz="1600" b="1" u="sng" dirty="0">
                <a:latin typeface="+mn-lt"/>
              </a:rPr>
              <a:t>Eléments principaux de la grille de lecture</a:t>
            </a:r>
          </a:p>
          <a:p>
            <a:pPr>
              <a:spcBef>
                <a:spcPts val="1000"/>
              </a:spcBef>
            </a:pPr>
            <a:r>
              <a:rPr lang="fr-FR" altLang="fr-FR" sz="1600" b="1" dirty="0">
                <a:latin typeface="+mn-lt"/>
              </a:rPr>
              <a:t>Pénalisation s’il n’y a pas à la fois la mention de la classification des CNV (avec ou sans mention du N° de classe) et corrélation avec le phénotype</a:t>
            </a:r>
          </a:p>
          <a:p>
            <a:pPr>
              <a:spcBef>
                <a:spcPts val="1000"/>
              </a:spcBef>
            </a:pPr>
            <a:r>
              <a:rPr lang="fr-FR" altLang="fr-FR" sz="1600" b="1" dirty="0">
                <a:latin typeface="+mn-lt"/>
              </a:rPr>
              <a:t>Pénalisation si la FISH n’apparaît pas comme technique de vérification nécessaire</a:t>
            </a:r>
          </a:p>
          <a:p>
            <a:pPr>
              <a:spcBef>
                <a:spcPts val="1000"/>
              </a:spcBef>
            </a:pPr>
            <a:r>
              <a:rPr lang="fr-FR" altLang="fr-FR" sz="1600" b="1" dirty="0">
                <a:latin typeface="+mn-lt"/>
              </a:rPr>
              <a:t>Pénalisation si pas de demande d’enquête familiale et de conseil génétique</a:t>
            </a:r>
          </a:p>
        </p:txBody>
      </p:sp>
      <p:cxnSp>
        <p:nvCxnSpPr>
          <p:cNvPr id="7" name="Connecteur droit 6"/>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6267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0676" y="159830"/>
            <a:ext cx="10515600" cy="661306"/>
          </a:xfrm>
        </p:spPr>
        <p:txBody>
          <a:bodyPr>
            <a:normAutofit fontScale="90000"/>
          </a:bodyPr>
          <a:lstStyle/>
          <a:p>
            <a:pPr algn="ctr"/>
            <a:r>
              <a:rPr lang="fr-FR" dirty="0"/>
              <a:t>EEQ ACPA postnatal 2022</a:t>
            </a:r>
          </a:p>
        </p:txBody>
      </p:sp>
      <p:pic>
        <p:nvPicPr>
          <p:cNvPr id="10" name="Image 9"/>
          <p:cNvPicPr>
            <a:picLocks noChangeAspect="1"/>
          </p:cNvPicPr>
          <p:nvPr/>
        </p:nvPicPr>
        <p:blipFill>
          <a:blip r:embed="rId2"/>
          <a:stretch>
            <a:fillRect/>
          </a:stretch>
        </p:blipFill>
        <p:spPr>
          <a:xfrm>
            <a:off x="1224640" y="1486252"/>
            <a:ext cx="4351711" cy="2170760"/>
          </a:xfrm>
          <a:prstGeom prst="rect">
            <a:avLst/>
          </a:prstGeom>
        </p:spPr>
      </p:pic>
      <p:sp>
        <p:nvSpPr>
          <p:cNvPr id="11" name="ZoneTexte 10"/>
          <p:cNvSpPr txBox="1"/>
          <p:nvPr/>
        </p:nvSpPr>
        <p:spPr>
          <a:xfrm>
            <a:off x="2340216" y="999508"/>
            <a:ext cx="2193101" cy="369332"/>
          </a:xfrm>
          <a:prstGeom prst="rect">
            <a:avLst/>
          </a:prstGeom>
          <a:noFill/>
        </p:spPr>
        <p:txBody>
          <a:bodyPr wrap="none" rtlCol="0">
            <a:spAutoFit/>
          </a:bodyPr>
          <a:lstStyle/>
          <a:p>
            <a:r>
              <a:rPr lang="fr-FR" dirty="0"/>
              <a:t>Répartition des notes</a:t>
            </a:r>
          </a:p>
        </p:txBody>
      </p:sp>
      <p:sp>
        <p:nvSpPr>
          <p:cNvPr id="12" name="ZoneTexte 1"/>
          <p:cNvSpPr txBox="1">
            <a:spLocks noChangeArrowheads="1"/>
          </p:cNvSpPr>
          <p:nvPr/>
        </p:nvSpPr>
        <p:spPr bwMode="auto">
          <a:xfrm>
            <a:off x="530676" y="3963144"/>
            <a:ext cx="1045028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spcBef>
                <a:spcPct val="0"/>
              </a:spcBef>
              <a:buNone/>
            </a:pPr>
            <a:r>
              <a:rPr lang="fr-FR" altLang="fr-FR" sz="1600" b="1" dirty="0"/>
              <a:t>Commentaires : </a:t>
            </a:r>
          </a:p>
          <a:p>
            <a:pPr>
              <a:spcBef>
                <a:spcPct val="0"/>
              </a:spcBef>
            </a:pPr>
            <a:r>
              <a:rPr lang="fr-FR" altLang="fr-FR" sz="1600" b="1" dirty="0"/>
              <a:t>Pas de résultat non conforme (Mention EEQ conforme précisée les rapports de synthèse)</a:t>
            </a:r>
          </a:p>
          <a:p>
            <a:pPr>
              <a:spcBef>
                <a:spcPct val="0"/>
              </a:spcBef>
            </a:pPr>
            <a:r>
              <a:rPr lang="fr-FR" altLang="fr-FR" sz="1600" b="1" dirty="0"/>
              <a:t>Pas de résultat critique</a:t>
            </a:r>
          </a:p>
          <a:p>
            <a:pPr>
              <a:spcBef>
                <a:spcPct val="0"/>
              </a:spcBef>
            </a:pPr>
            <a:r>
              <a:rPr lang="fr-FR" altLang="fr-FR" sz="1600" b="1" dirty="0"/>
              <a:t>1 problème d’anonymisation (feuille d’analyse non </a:t>
            </a:r>
            <a:r>
              <a:rPr lang="fr-FR" altLang="fr-FR" sz="1600" b="1" dirty="0" err="1"/>
              <a:t>anonymisée</a:t>
            </a:r>
            <a:r>
              <a:rPr lang="fr-FR" altLang="fr-FR" sz="1600" b="1" dirty="0"/>
              <a:t>)</a:t>
            </a:r>
          </a:p>
          <a:p>
            <a:pPr>
              <a:spcBef>
                <a:spcPct val="0"/>
              </a:spcBef>
            </a:pPr>
            <a:r>
              <a:rPr lang="fr-FR" altLang="fr-FR" sz="1600" b="1" dirty="0"/>
              <a:t>1 inversion prénatal / </a:t>
            </a:r>
            <a:r>
              <a:rPr lang="fr-FR" altLang="fr-FR" sz="1600" b="1" dirty="0" smtClean="0"/>
              <a:t>postnatal</a:t>
            </a:r>
            <a:endParaRPr lang="fr-FR" altLang="fr-FR" sz="1600" b="1" dirty="0"/>
          </a:p>
        </p:txBody>
      </p:sp>
      <p:sp>
        <p:nvSpPr>
          <p:cNvPr id="5" name="ZoneTexte 4"/>
          <p:cNvSpPr txBox="1"/>
          <p:nvPr/>
        </p:nvSpPr>
        <p:spPr>
          <a:xfrm>
            <a:off x="6204857" y="2343502"/>
            <a:ext cx="3131242" cy="646331"/>
          </a:xfrm>
          <a:prstGeom prst="rect">
            <a:avLst/>
          </a:prstGeom>
          <a:noFill/>
        </p:spPr>
        <p:txBody>
          <a:bodyPr wrap="none" rtlCol="0">
            <a:spAutoFit/>
          </a:bodyPr>
          <a:lstStyle/>
          <a:p>
            <a:r>
              <a:rPr lang="fr-FR" dirty="0"/>
              <a:t>Moyenne des 2 groupes : 19,50</a:t>
            </a:r>
          </a:p>
          <a:p>
            <a:endParaRPr lang="fr-FR" dirty="0"/>
          </a:p>
        </p:txBody>
      </p:sp>
      <p:cxnSp>
        <p:nvCxnSpPr>
          <p:cNvPr id="7" name="Connecteur droit 6"/>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77812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1"/>
            <a:ext cx="12192000" cy="661306"/>
          </a:xfrm>
        </p:spPr>
        <p:txBody>
          <a:bodyPr>
            <a:normAutofit fontScale="90000"/>
          </a:bodyPr>
          <a:lstStyle/>
          <a:p>
            <a:pPr algn="ctr"/>
            <a:r>
              <a:rPr lang="fr-FR" dirty="0"/>
              <a:t>EEQ ACPA prénatal 2022</a:t>
            </a:r>
          </a:p>
        </p:txBody>
      </p:sp>
      <p:sp>
        <p:nvSpPr>
          <p:cNvPr id="3" name="Espace réservé du contenu 2"/>
          <p:cNvSpPr>
            <a:spLocks noGrp="1"/>
          </p:cNvSpPr>
          <p:nvPr>
            <p:ph idx="1"/>
          </p:nvPr>
        </p:nvSpPr>
        <p:spPr>
          <a:xfrm>
            <a:off x="538843" y="1195448"/>
            <a:ext cx="6172200" cy="4180113"/>
          </a:xfrm>
        </p:spPr>
        <p:txBody>
          <a:bodyPr>
            <a:noAutofit/>
          </a:bodyPr>
          <a:lstStyle/>
          <a:p>
            <a:pPr marL="0" indent="0">
              <a:buNone/>
            </a:pPr>
            <a:r>
              <a:rPr lang="fr-FR" sz="1600" b="1" dirty="0"/>
              <a:t>Patiente de 43 ans, enceinte à 32SA. </a:t>
            </a:r>
          </a:p>
          <a:p>
            <a:pPr marL="0" indent="0">
              <a:buNone/>
            </a:pPr>
            <a:r>
              <a:rPr lang="fr-FR" sz="1600" b="1" dirty="0"/>
              <a:t>Amniocentèse pour hydramnios avec immobilisme fœtal</a:t>
            </a:r>
          </a:p>
          <a:p>
            <a:pPr marL="0" indent="0">
              <a:buNone/>
            </a:pPr>
            <a:r>
              <a:rPr lang="fr-FR" sz="1600" b="1" dirty="0"/>
              <a:t>Aucun antécédent familial ou personnel n'est noté. Aucun autre évènement notable pendant cette grossesse.</a:t>
            </a:r>
          </a:p>
          <a:p>
            <a:pPr marL="0" indent="0">
              <a:buNone/>
            </a:pPr>
            <a:r>
              <a:rPr lang="fr-FR" sz="1600" b="1" dirty="0"/>
              <a:t>Fœtus féminin.</a:t>
            </a:r>
          </a:p>
          <a:p>
            <a:pPr marL="0" indent="0">
              <a:buNone/>
            </a:pPr>
            <a:r>
              <a:rPr lang="fr-FR" sz="1600" b="1" dirty="0"/>
              <a:t>Un dépistage de la trisomie 21 par marqueurs sériques a montré un risque supérieur à 1/1000 et le dépistage prénatal non invasif est revenu sans anomalie pour les chromosomes 13, 18 et 21.</a:t>
            </a:r>
          </a:p>
          <a:p>
            <a:pPr marL="0" indent="0">
              <a:buNone/>
            </a:pPr>
            <a:r>
              <a:rPr lang="fr-FR" sz="1600" b="1" dirty="0"/>
              <a:t>L'extraction d'ADN est réalisé sur prélèvement natif (pas de culture).</a:t>
            </a:r>
          </a:p>
          <a:p>
            <a:pPr marL="0" indent="0">
              <a:buNone/>
            </a:pPr>
            <a:r>
              <a:rPr lang="fr-FR" sz="1600" b="1" dirty="0"/>
              <a:t>Pas de recherche de contamination par du matériel maternel.</a:t>
            </a:r>
          </a:p>
        </p:txBody>
      </p:sp>
      <p:sp>
        <p:nvSpPr>
          <p:cNvPr id="4" name="Rectangle à coins arrondis 3"/>
          <p:cNvSpPr/>
          <p:nvPr/>
        </p:nvSpPr>
        <p:spPr>
          <a:xfrm>
            <a:off x="416380" y="1045029"/>
            <a:ext cx="6417127" cy="3559628"/>
          </a:xfrm>
          <a:prstGeom prst="roundRect">
            <a:avLst>
              <a:gd name="adj" fmla="val 5988"/>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à coins arrondis 4"/>
          <p:cNvSpPr/>
          <p:nvPr/>
        </p:nvSpPr>
        <p:spPr>
          <a:xfrm>
            <a:off x="416380" y="4742827"/>
            <a:ext cx="6335485" cy="126546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p:cNvSpPr txBox="1"/>
          <p:nvPr/>
        </p:nvSpPr>
        <p:spPr>
          <a:xfrm>
            <a:off x="481696" y="4857130"/>
            <a:ext cx="6106884" cy="830997"/>
          </a:xfrm>
          <a:prstGeom prst="rect">
            <a:avLst/>
          </a:prstGeom>
          <a:noFill/>
        </p:spPr>
        <p:txBody>
          <a:bodyPr wrap="square" rtlCol="0">
            <a:spAutoFit/>
          </a:bodyPr>
          <a:lstStyle/>
          <a:p>
            <a:r>
              <a:rPr lang="fr-FR" sz="1600" b="1" dirty="0"/>
              <a:t>Devait être détectée : </a:t>
            </a:r>
          </a:p>
          <a:p>
            <a:r>
              <a:rPr lang="fr-FR" sz="1600" b="1" dirty="0"/>
              <a:t>Une délétion interstitielle hétérozygote en 15q11.2q13.1 de 4,87 Mb pathogène</a:t>
            </a:r>
          </a:p>
        </p:txBody>
      </p:sp>
      <p:pic>
        <p:nvPicPr>
          <p:cNvPr id="2050" name="Image 16" descr="2022-05-10 13_40_35-Agilent Genomic Workbench 7.0 - [ CGH ]_ Serie 590.gif"/>
          <p:cNvPicPr>
            <a:picLocks noChangeAspect="1" noChangeArrowheads="1"/>
          </p:cNvPicPr>
          <p:nvPr/>
        </p:nvPicPr>
        <p:blipFill rotWithShape="1">
          <a:blip r:embed="rId2">
            <a:extLst>
              <a:ext uri="{28A0092B-C50C-407E-A947-70E740481C1C}">
                <a14:useLocalDpi xmlns:a14="http://schemas.microsoft.com/office/drawing/2010/main" val="0"/>
              </a:ext>
            </a:extLst>
          </a:blip>
          <a:srcRect l="16713" r="40650"/>
          <a:stretch/>
        </p:blipFill>
        <p:spPr bwMode="auto">
          <a:xfrm>
            <a:off x="7455217" y="1093393"/>
            <a:ext cx="4048261" cy="4384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ZoneTexte 6"/>
          <p:cNvSpPr txBox="1"/>
          <p:nvPr/>
        </p:nvSpPr>
        <p:spPr>
          <a:xfrm>
            <a:off x="7049895" y="5615785"/>
            <a:ext cx="4969437" cy="584775"/>
          </a:xfrm>
          <a:prstGeom prst="rect">
            <a:avLst/>
          </a:prstGeom>
          <a:noFill/>
        </p:spPr>
        <p:txBody>
          <a:bodyPr wrap="none" rtlCol="0">
            <a:spAutoFit/>
          </a:bodyPr>
          <a:lstStyle/>
          <a:p>
            <a:pPr algn="ctr">
              <a:defRPr/>
            </a:pPr>
            <a:r>
              <a:rPr lang="fr-FR" altLang="fr-FR" sz="1600" dirty="0" err="1"/>
              <a:t>arr</a:t>
            </a:r>
            <a:r>
              <a:rPr lang="fr-FR" altLang="fr-FR" sz="1600" dirty="0"/>
              <a:t>[GRCh37] 15q11.2q13.1(23662509_28535051)x1</a:t>
            </a:r>
          </a:p>
          <a:p>
            <a:pPr algn="ctr">
              <a:defRPr/>
            </a:pPr>
            <a:r>
              <a:rPr lang="fr-FR" altLang="fr-FR" sz="1600" dirty="0"/>
              <a:t>ou </a:t>
            </a:r>
            <a:r>
              <a:rPr lang="fr-FR" altLang="fr-FR" sz="1600" dirty="0" err="1"/>
              <a:t>arr</a:t>
            </a:r>
            <a:r>
              <a:rPr lang="fr-FR" altLang="fr-FR" sz="1600" dirty="0"/>
              <a:t>[GRCh37] 15q11.2q13.1(23,662,509_28,535,051)x1</a:t>
            </a:r>
          </a:p>
        </p:txBody>
      </p:sp>
      <p:cxnSp>
        <p:nvCxnSpPr>
          <p:cNvPr id="9" name="Connecteur droit 8"/>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93563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0676" y="159830"/>
            <a:ext cx="10515600" cy="661306"/>
          </a:xfrm>
        </p:spPr>
        <p:txBody>
          <a:bodyPr>
            <a:normAutofit fontScale="90000"/>
          </a:bodyPr>
          <a:lstStyle/>
          <a:p>
            <a:pPr algn="ctr"/>
            <a:r>
              <a:rPr lang="fr-FR" dirty="0"/>
              <a:t>EEQ ACPA prénatal 2022</a:t>
            </a:r>
          </a:p>
        </p:txBody>
      </p:sp>
      <p:sp>
        <p:nvSpPr>
          <p:cNvPr id="3" name="Espace réservé du contenu 2"/>
          <p:cNvSpPr>
            <a:spLocks noGrp="1"/>
          </p:cNvSpPr>
          <p:nvPr>
            <p:ph idx="1"/>
          </p:nvPr>
        </p:nvSpPr>
        <p:spPr>
          <a:xfrm>
            <a:off x="657224" y="1253221"/>
            <a:ext cx="10793186" cy="3537976"/>
          </a:xfrm>
        </p:spPr>
        <p:txBody>
          <a:bodyPr>
            <a:normAutofit lnSpcReduction="10000"/>
          </a:bodyPr>
          <a:lstStyle/>
          <a:p>
            <a:pPr marL="0" indent="0" algn="just">
              <a:lnSpc>
                <a:spcPct val="114000"/>
              </a:lnSpc>
              <a:buNone/>
              <a:defRPr/>
            </a:pPr>
            <a:r>
              <a:rPr lang="fr-FR" altLang="fr-FR" sz="1600" b="1" u="sng" dirty="0"/>
              <a:t>Proposition de commentaire</a:t>
            </a:r>
          </a:p>
          <a:p>
            <a:pPr marL="0" indent="0" algn="just">
              <a:lnSpc>
                <a:spcPct val="150000"/>
              </a:lnSpc>
              <a:buNone/>
            </a:pPr>
            <a:r>
              <a:rPr lang="fr-FR" altLang="fr-FR" sz="1600" b="1" dirty="0"/>
              <a:t>Mise en évidence d’une délétion interstitielle et hétérozygote de 4,87 Mb sur le bras long d'un chromosome 15 en 15q11.2q13.1. Cette délétion correspond à la délétion récurrente BP2-BP3 observée dans le syndrome de </a:t>
            </a:r>
            <a:r>
              <a:rPr lang="fr-FR" altLang="fr-FR" sz="1600" b="1" dirty="0" err="1"/>
              <a:t>Prader</a:t>
            </a:r>
            <a:r>
              <a:rPr lang="fr-FR" altLang="fr-FR" sz="1600" b="1" dirty="0"/>
              <a:t> </a:t>
            </a:r>
            <a:r>
              <a:rPr lang="fr-FR" altLang="fr-FR" sz="1600" b="1" dirty="0" err="1"/>
              <a:t>Willi</a:t>
            </a:r>
            <a:r>
              <a:rPr lang="fr-FR" altLang="fr-FR" sz="1600" b="1" dirty="0"/>
              <a:t> et le syndrome d'</a:t>
            </a:r>
            <a:r>
              <a:rPr lang="fr-FR" altLang="fr-FR" sz="1600" b="1" dirty="0" err="1"/>
              <a:t>Angelman</a:t>
            </a:r>
            <a:r>
              <a:rPr lang="fr-FR" altLang="fr-FR" sz="1600" b="1" dirty="0"/>
              <a:t>. La présence d’un hydramnios et d’un immobilisme fœtal font évoquer l'existence d'un syndrome de </a:t>
            </a:r>
            <a:r>
              <a:rPr lang="fr-FR" altLang="fr-FR" sz="1600" b="1" dirty="0" err="1"/>
              <a:t>Prader</a:t>
            </a:r>
            <a:r>
              <a:rPr lang="fr-FR" altLang="fr-FR" sz="1600" b="1" dirty="0"/>
              <a:t> </a:t>
            </a:r>
            <a:r>
              <a:rPr lang="fr-FR" altLang="fr-FR" sz="1600" b="1" dirty="0" err="1"/>
              <a:t>Willi</a:t>
            </a:r>
            <a:r>
              <a:rPr lang="fr-FR" altLang="fr-FR" sz="1600" b="1" dirty="0"/>
              <a:t> chez le fœtus de Mme B MO. Cette hypothèse pourra être confirmée par une analyse du profil de méthylation au locus SNRPN.</a:t>
            </a:r>
          </a:p>
          <a:p>
            <a:pPr marL="0" indent="0">
              <a:lnSpc>
                <a:spcPct val="150000"/>
              </a:lnSpc>
              <a:buFontTx/>
              <a:buNone/>
            </a:pPr>
            <a:r>
              <a:rPr lang="fr-FR" altLang="fr-FR" sz="1600" b="1" dirty="0"/>
              <a:t>Cette délétion doit être confirmée par technique de FISH. </a:t>
            </a:r>
          </a:p>
          <a:p>
            <a:pPr marL="0" indent="0">
              <a:lnSpc>
                <a:spcPct val="150000"/>
              </a:lnSpc>
              <a:buFontTx/>
              <a:buNone/>
            </a:pPr>
            <a:r>
              <a:rPr lang="fr-FR" altLang="fr-FR" sz="1600" b="1" dirty="0"/>
              <a:t>Ce résultat doit être rendu au cours d'une consultation de conseil génétique. Celle ci permettra notamment de rechercher un remaniement chromosomique parental par technique de FISH et de proposer un conseil génétique adapté.</a:t>
            </a:r>
          </a:p>
          <a:p>
            <a:pPr marL="0" indent="0">
              <a:lnSpc>
                <a:spcPct val="80000"/>
              </a:lnSpc>
              <a:buNone/>
              <a:defRPr/>
            </a:pPr>
            <a:endParaRPr lang="fr-FR" altLang="fr-FR" sz="1600" b="1" dirty="0"/>
          </a:p>
        </p:txBody>
      </p:sp>
      <p:sp>
        <p:nvSpPr>
          <p:cNvPr id="6" name="Rectangle à coins arrondis 5"/>
          <p:cNvSpPr/>
          <p:nvPr/>
        </p:nvSpPr>
        <p:spPr>
          <a:xfrm>
            <a:off x="530677" y="1102182"/>
            <a:ext cx="11046280" cy="3689015"/>
          </a:xfrm>
          <a:prstGeom prst="roundRect">
            <a:avLst>
              <a:gd name="adj" fmla="val 6708"/>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ZoneTexte 1"/>
          <p:cNvSpPr txBox="1">
            <a:spLocks noChangeArrowheads="1"/>
          </p:cNvSpPr>
          <p:nvPr/>
        </p:nvSpPr>
        <p:spPr bwMode="auto">
          <a:xfrm>
            <a:off x="530676" y="4791198"/>
            <a:ext cx="10980967" cy="1708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spcBef>
                <a:spcPct val="0"/>
              </a:spcBef>
              <a:buNone/>
            </a:pPr>
            <a:r>
              <a:rPr lang="fr-FR" altLang="fr-FR" sz="1600" b="1" u="sng" dirty="0">
                <a:latin typeface="+mn-lt"/>
              </a:rPr>
              <a:t>Eléments principaux de la grille de lecture</a:t>
            </a:r>
          </a:p>
          <a:p>
            <a:pPr>
              <a:spcBef>
                <a:spcPts val="1000"/>
              </a:spcBef>
            </a:pPr>
            <a:r>
              <a:rPr lang="fr-FR" altLang="fr-FR" sz="1600" b="1" dirty="0">
                <a:latin typeface="+mn-lt"/>
              </a:rPr>
              <a:t>Pénalisation s’il n’y a pas à la fois la mention de la classification des CNV (avec ou sans mention du N° de classe) et corrélation avec le phénotype</a:t>
            </a:r>
          </a:p>
          <a:p>
            <a:pPr>
              <a:spcBef>
                <a:spcPts val="1000"/>
              </a:spcBef>
            </a:pPr>
            <a:r>
              <a:rPr lang="fr-FR" altLang="fr-FR" sz="1600" b="1" dirty="0">
                <a:latin typeface="+mn-lt"/>
              </a:rPr>
              <a:t>Pénalisation si la FISH n’apparaît pas comme technique de vérification nécessaire</a:t>
            </a:r>
          </a:p>
          <a:p>
            <a:pPr>
              <a:spcBef>
                <a:spcPts val="1000"/>
              </a:spcBef>
            </a:pPr>
            <a:r>
              <a:rPr lang="fr-FR" altLang="fr-FR" sz="1600" b="1" dirty="0">
                <a:latin typeface="+mn-lt"/>
              </a:rPr>
              <a:t>Pénalisation si pas de demande d’enquête familiale et de conseil génétique</a:t>
            </a:r>
          </a:p>
        </p:txBody>
      </p:sp>
      <p:cxnSp>
        <p:nvCxnSpPr>
          <p:cNvPr id="7" name="Connecteur droit 6"/>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59066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0676" y="159830"/>
            <a:ext cx="10515600" cy="661306"/>
          </a:xfrm>
        </p:spPr>
        <p:txBody>
          <a:bodyPr>
            <a:normAutofit fontScale="90000"/>
          </a:bodyPr>
          <a:lstStyle/>
          <a:p>
            <a:pPr algn="ctr"/>
            <a:r>
              <a:rPr lang="fr-FR" dirty="0"/>
              <a:t>EEQ ACPA prénatal 2022</a:t>
            </a:r>
          </a:p>
        </p:txBody>
      </p:sp>
      <p:sp>
        <p:nvSpPr>
          <p:cNvPr id="11" name="ZoneTexte 10"/>
          <p:cNvSpPr txBox="1"/>
          <p:nvPr/>
        </p:nvSpPr>
        <p:spPr>
          <a:xfrm>
            <a:off x="2340216" y="999508"/>
            <a:ext cx="2193101" cy="369332"/>
          </a:xfrm>
          <a:prstGeom prst="rect">
            <a:avLst/>
          </a:prstGeom>
          <a:noFill/>
        </p:spPr>
        <p:txBody>
          <a:bodyPr wrap="none" rtlCol="0">
            <a:spAutoFit/>
          </a:bodyPr>
          <a:lstStyle/>
          <a:p>
            <a:r>
              <a:rPr lang="fr-FR" dirty="0"/>
              <a:t>Répartition des notes</a:t>
            </a:r>
          </a:p>
        </p:txBody>
      </p:sp>
      <p:sp>
        <p:nvSpPr>
          <p:cNvPr id="12" name="ZoneTexte 1"/>
          <p:cNvSpPr txBox="1">
            <a:spLocks noChangeArrowheads="1"/>
          </p:cNvSpPr>
          <p:nvPr/>
        </p:nvSpPr>
        <p:spPr bwMode="auto">
          <a:xfrm>
            <a:off x="530676" y="3963144"/>
            <a:ext cx="1045028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spcBef>
                <a:spcPct val="0"/>
              </a:spcBef>
              <a:buNone/>
            </a:pPr>
            <a:r>
              <a:rPr lang="fr-FR" altLang="fr-FR" sz="1600" b="1" dirty="0"/>
              <a:t>Commentaires : </a:t>
            </a:r>
          </a:p>
          <a:p>
            <a:pPr>
              <a:spcBef>
                <a:spcPct val="0"/>
              </a:spcBef>
            </a:pPr>
            <a:r>
              <a:rPr lang="fr-FR" altLang="fr-FR" sz="1600" b="1" dirty="0"/>
              <a:t>Pas de résultat non conforme (Mention EEQ conforme précisée les rapports de synthèse)</a:t>
            </a:r>
          </a:p>
          <a:p>
            <a:pPr>
              <a:spcBef>
                <a:spcPct val="0"/>
              </a:spcBef>
            </a:pPr>
            <a:r>
              <a:rPr lang="fr-FR" altLang="fr-FR" sz="1600" b="1" dirty="0"/>
              <a:t>Pas de résultat critique</a:t>
            </a:r>
          </a:p>
          <a:p>
            <a:pPr>
              <a:spcBef>
                <a:spcPct val="0"/>
              </a:spcBef>
            </a:pPr>
            <a:r>
              <a:rPr lang="fr-FR" altLang="fr-FR" sz="1600" b="1" dirty="0"/>
              <a:t>1 inversion prénatal / postnatal</a:t>
            </a:r>
          </a:p>
          <a:p>
            <a:pPr marL="0" indent="0">
              <a:spcBef>
                <a:spcPct val="0"/>
              </a:spcBef>
              <a:buNone/>
            </a:pPr>
            <a:endParaRPr lang="fr-FR" altLang="fr-FR" sz="1600" b="1" dirty="0"/>
          </a:p>
        </p:txBody>
      </p:sp>
      <p:sp>
        <p:nvSpPr>
          <p:cNvPr id="5" name="ZoneTexte 4"/>
          <p:cNvSpPr txBox="1"/>
          <p:nvPr/>
        </p:nvSpPr>
        <p:spPr>
          <a:xfrm>
            <a:off x="6204857" y="2343502"/>
            <a:ext cx="3131242" cy="646331"/>
          </a:xfrm>
          <a:prstGeom prst="rect">
            <a:avLst/>
          </a:prstGeom>
          <a:noFill/>
        </p:spPr>
        <p:txBody>
          <a:bodyPr wrap="none" rtlCol="0">
            <a:spAutoFit/>
          </a:bodyPr>
          <a:lstStyle/>
          <a:p>
            <a:r>
              <a:rPr lang="fr-FR" dirty="0"/>
              <a:t>Moyenne des 2 groupes : 19,43</a:t>
            </a:r>
          </a:p>
          <a:p>
            <a:endParaRPr lang="fr-FR" dirty="0"/>
          </a:p>
        </p:txBody>
      </p:sp>
      <p:pic>
        <p:nvPicPr>
          <p:cNvPr id="3" name="Image 2"/>
          <p:cNvPicPr>
            <a:picLocks noChangeAspect="1"/>
          </p:cNvPicPr>
          <p:nvPr/>
        </p:nvPicPr>
        <p:blipFill rotWithShape="1">
          <a:blip r:embed="rId2"/>
          <a:srcRect l="541" t="1119"/>
          <a:stretch/>
        </p:blipFill>
        <p:spPr>
          <a:xfrm>
            <a:off x="628650" y="1396093"/>
            <a:ext cx="4856994" cy="2408708"/>
          </a:xfrm>
          <a:prstGeom prst="rect">
            <a:avLst/>
          </a:prstGeom>
        </p:spPr>
      </p:pic>
      <p:cxnSp>
        <p:nvCxnSpPr>
          <p:cNvPr id="7" name="Connecteur droit 6"/>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75468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69469" y="0"/>
            <a:ext cx="10515600" cy="661306"/>
          </a:xfrm>
        </p:spPr>
        <p:txBody>
          <a:bodyPr>
            <a:normAutofit fontScale="90000"/>
          </a:bodyPr>
          <a:lstStyle/>
          <a:p>
            <a:pPr algn="ctr"/>
            <a:r>
              <a:rPr lang="fr-FR" b="1" dirty="0"/>
              <a:t>Analyse transversale de l’EEQ ACPA prénatal 2022</a:t>
            </a:r>
          </a:p>
        </p:txBody>
      </p:sp>
      <p:pic>
        <p:nvPicPr>
          <p:cNvPr id="18" name="Image 17"/>
          <p:cNvPicPr>
            <a:picLocks noChangeAspect="1"/>
          </p:cNvPicPr>
          <p:nvPr/>
        </p:nvPicPr>
        <p:blipFill>
          <a:blip r:embed="rId2"/>
          <a:stretch>
            <a:fillRect/>
          </a:stretch>
        </p:blipFill>
        <p:spPr>
          <a:xfrm>
            <a:off x="1319128" y="677238"/>
            <a:ext cx="3733466" cy="3220915"/>
          </a:xfrm>
          <a:prstGeom prst="rect">
            <a:avLst/>
          </a:prstGeom>
        </p:spPr>
      </p:pic>
      <p:pic>
        <p:nvPicPr>
          <p:cNvPr id="8" name="Image 7"/>
          <p:cNvPicPr>
            <a:picLocks noChangeAspect="1"/>
          </p:cNvPicPr>
          <p:nvPr/>
        </p:nvPicPr>
        <p:blipFill>
          <a:blip r:embed="rId3"/>
          <a:stretch>
            <a:fillRect/>
          </a:stretch>
        </p:blipFill>
        <p:spPr>
          <a:xfrm>
            <a:off x="6212159" y="727912"/>
            <a:ext cx="4685821" cy="3119566"/>
          </a:xfrm>
          <a:prstGeom prst="rect">
            <a:avLst/>
          </a:prstGeom>
        </p:spPr>
      </p:pic>
      <p:cxnSp>
        <p:nvCxnSpPr>
          <p:cNvPr id="23" name="Connecteur droit 22"/>
          <p:cNvCxnSpPr/>
          <p:nvPr/>
        </p:nvCxnSpPr>
        <p:spPr>
          <a:xfrm>
            <a:off x="0" y="66130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3" name="Image 12"/>
          <p:cNvPicPr>
            <a:picLocks noChangeAspect="1"/>
          </p:cNvPicPr>
          <p:nvPr/>
        </p:nvPicPr>
        <p:blipFill>
          <a:blip r:embed="rId4"/>
          <a:stretch>
            <a:fillRect/>
          </a:stretch>
        </p:blipFill>
        <p:spPr>
          <a:xfrm>
            <a:off x="3316231" y="3938231"/>
            <a:ext cx="4145927" cy="2810798"/>
          </a:xfrm>
          <a:prstGeom prst="rect">
            <a:avLst/>
          </a:prstGeom>
        </p:spPr>
      </p:pic>
    </p:spTree>
    <p:extLst>
      <p:ext uri="{BB962C8B-B14F-4D97-AF65-F5344CB8AC3E}">
        <p14:creationId xmlns:p14="http://schemas.microsoft.com/office/powerpoint/2010/main" val="3485205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 11"/>
          <p:cNvPicPr>
            <a:picLocks noChangeAspect="1"/>
          </p:cNvPicPr>
          <p:nvPr/>
        </p:nvPicPr>
        <p:blipFill>
          <a:blip r:embed="rId2"/>
          <a:stretch>
            <a:fillRect/>
          </a:stretch>
        </p:blipFill>
        <p:spPr>
          <a:xfrm>
            <a:off x="6184290" y="3851344"/>
            <a:ext cx="3637343" cy="2976946"/>
          </a:xfrm>
          <a:prstGeom prst="rect">
            <a:avLst/>
          </a:prstGeom>
        </p:spPr>
      </p:pic>
      <p:pic>
        <p:nvPicPr>
          <p:cNvPr id="9" name="Image 8"/>
          <p:cNvPicPr>
            <a:picLocks noChangeAspect="1"/>
          </p:cNvPicPr>
          <p:nvPr/>
        </p:nvPicPr>
        <p:blipFill>
          <a:blip r:embed="rId3"/>
          <a:stretch>
            <a:fillRect/>
          </a:stretch>
        </p:blipFill>
        <p:spPr>
          <a:xfrm>
            <a:off x="1950903" y="3811187"/>
            <a:ext cx="3488112" cy="3040004"/>
          </a:xfrm>
          <a:prstGeom prst="rect">
            <a:avLst/>
          </a:prstGeom>
        </p:spPr>
      </p:pic>
      <p:sp>
        <p:nvSpPr>
          <p:cNvPr id="2" name="Titre 1"/>
          <p:cNvSpPr>
            <a:spLocks noGrp="1"/>
          </p:cNvSpPr>
          <p:nvPr>
            <p:ph type="title"/>
          </p:nvPr>
        </p:nvSpPr>
        <p:spPr>
          <a:xfrm>
            <a:off x="669469" y="0"/>
            <a:ext cx="10515600" cy="661306"/>
          </a:xfrm>
        </p:spPr>
        <p:txBody>
          <a:bodyPr>
            <a:normAutofit fontScale="90000"/>
          </a:bodyPr>
          <a:lstStyle/>
          <a:p>
            <a:pPr algn="ctr"/>
            <a:r>
              <a:rPr lang="fr-FR" b="1" dirty="0"/>
              <a:t>Analyse transversale de l’EEQ ACPA prénatal 2022</a:t>
            </a:r>
          </a:p>
        </p:txBody>
      </p:sp>
      <p:pic>
        <p:nvPicPr>
          <p:cNvPr id="7" name="Image 6"/>
          <p:cNvPicPr>
            <a:picLocks noChangeAspect="1"/>
          </p:cNvPicPr>
          <p:nvPr/>
        </p:nvPicPr>
        <p:blipFill>
          <a:blip r:embed="rId4"/>
          <a:stretch>
            <a:fillRect/>
          </a:stretch>
        </p:blipFill>
        <p:spPr>
          <a:xfrm>
            <a:off x="1950903" y="697626"/>
            <a:ext cx="3355759" cy="3061784"/>
          </a:xfrm>
          <a:prstGeom prst="rect">
            <a:avLst/>
          </a:prstGeom>
        </p:spPr>
      </p:pic>
      <p:sp>
        <p:nvSpPr>
          <p:cNvPr id="4" name="Rectangle à coins arrondis 3"/>
          <p:cNvSpPr/>
          <p:nvPr/>
        </p:nvSpPr>
        <p:spPr>
          <a:xfrm>
            <a:off x="4874075" y="5429250"/>
            <a:ext cx="326572" cy="48985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à coins arrondis 10"/>
          <p:cNvSpPr/>
          <p:nvPr/>
        </p:nvSpPr>
        <p:spPr>
          <a:xfrm rot="5400000">
            <a:off x="9310071" y="5230427"/>
            <a:ext cx="261259" cy="462784"/>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5"/>
          <a:stretch>
            <a:fillRect/>
          </a:stretch>
        </p:blipFill>
        <p:spPr>
          <a:xfrm>
            <a:off x="6096000" y="637582"/>
            <a:ext cx="3714581" cy="3121828"/>
          </a:xfrm>
          <a:prstGeom prst="rect">
            <a:avLst/>
          </a:prstGeom>
        </p:spPr>
      </p:pic>
      <p:cxnSp>
        <p:nvCxnSpPr>
          <p:cNvPr id="23" name="Connecteur droit 22"/>
          <p:cNvCxnSpPr/>
          <p:nvPr/>
        </p:nvCxnSpPr>
        <p:spPr>
          <a:xfrm>
            <a:off x="0" y="66130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9998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215420"/>
            <a:ext cx="10515600" cy="994910"/>
          </a:xfrm>
        </p:spPr>
        <p:txBody>
          <a:bodyPr/>
          <a:lstStyle/>
          <a:p>
            <a:r>
              <a:rPr lang="fr-FR" b="1" dirty="0"/>
              <a:t>Question </a:t>
            </a:r>
            <a:r>
              <a:rPr lang="fr-FR" b="1" dirty="0" err="1"/>
              <a:t>wooclap</a:t>
            </a:r>
            <a:endParaRPr lang="fr-FR" b="1" dirty="0"/>
          </a:p>
        </p:txBody>
      </p:sp>
      <p:sp>
        <p:nvSpPr>
          <p:cNvPr id="3" name="Espace réservé du contenu 2"/>
          <p:cNvSpPr>
            <a:spLocks noGrp="1"/>
          </p:cNvSpPr>
          <p:nvPr>
            <p:ph idx="1"/>
          </p:nvPr>
        </p:nvSpPr>
        <p:spPr>
          <a:xfrm>
            <a:off x="838200" y="1558977"/>
            <a:ext cx="10515600" cy="4617986"/>
          </a:xfrm>
        </p:spPr>
        <p:txBody>
          <a:bodyPr>
            <a:normAutofit/>
          </a:bodyPr>
          <a:lstStyle/>
          <a:p>
            <a:pPr marL="0" indent="0">
              <a:buNone/>
            </a:pPr>
            <a:r>
              <a:rPr lang="fr-FR" b="1" dirty="0"/>
              <a:t>Pour les laboratoires réalisant une CGH </a:t>
            </a:r>
            <a:r>
              <a:rPr lang="fr-FR" b="1" dirty="0" err="1"/>
              <a:t>array</a:t>
            </a:r>
            <a:r>
              <a:rPr lang="fr-FR" b="1" dirty="0"/>
              <a:t>, quelle qualité des données (DLRS) obtenez vous en anténatal : </a:t>
            </a:r>
          </a:p>
          <a:p>
            <a:pPr lvl="1"/>
            <a:r>
              <a:rPr lang="fr-FR" sz="2800" b="1" dirty="0"/>
              <a:t>presque toujours &lt; 0,20 sauf exception</a:t>
            </a:r>
          </a:p>
          <a:p>
            <a:pPr lvl="1"/>
            <a:r>
              <a:rPr lang="fr-FR" sz="2800" b="1" dirty="0"/>
              <a:t>Parfois &gt; 0,20</a:t>
            </a:r>
          </a:p>
          <a:p>
            <a:pPr lvl="1"/>
            <a:r>
              <a:rPr lang="fr-FR" sz="2800" b="1" dirty="0"/>
              <a:t>majoritairement entre 0,20 et 0,30</a:t>
            </a:r>
          </a:p>
          <a:p>
            <a:pPr lvl="1"/>
            <a:r>
              <a:rPr lang="fr-FR" sz="2800" b="1" dirty="0"/>
              <a:t>Majoritairement au delà de 0,30</a:t>
            </a:r>
          </a:p>
        </p:txBody>
      </p:sp>
      <p:cxnSp>
        <p:nvCxnSpPr>
          <p:cNvPr id="4" name="Connecteur droit 3">
            <a:extLst>
              <a:ext uri="{FF2B5EF4-FFF2-40B4-BE49-F238E27FC236}">
                <a16:creationId xmlns:a16="http://schemas.microsoft.com/office/drawing/2014/main" id="{51788A47-5C7D-654A-9F20-59DFE4CBCC99}"/>
              </a:ext>
            </a:extLst>
          </p:cNvPr>
          <p:cNvCxnSpPr/>
          <p:nvPr/>
        </p:nvCxnSpPr>
        <p:spPr>
          <a:xfrm>
            <a:off x="0" y="66130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70749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Image 24"/>
          <p:cNvPicPr>
            <a:picLocks noChangeAspect="1"/>
          </p:cNvPicPr>
          <p:nvPr/>
        </p:nvPicPr>
        <p:blipFill>
          <a:blip r:embed="rId2"/>
          <a:stretch>
            <a:fillRect/>
          </a:stretch>
        </p:blipFill>
        <p:spPr>
          <a:xfrm>
            <a:off x="3890963" y="903380"/>
            <a:ext cx="3795025" cy="2965365"/>
          </a:xfrm>
          <a:prstGeom prst="rect">
            <a:avLst/>
          </a:prstGeom>
        </p:spPr>
      </p:pic>
      <p:grpSp>
        <p:nvGrpSpPr>
          <p:cNvPr id="34" name="Groupe 33"/>
          <p:cNvGrpSpPr/>
          <p:nvPr/>
        </p:nvGrpSpPr>
        <p:grpSpPr>
          <a:xfrm>
            <a:off x="1257300" y="3412673"/>
            <a:ext cx="1923347" cy="1200329"/>
            <a:chOff x="1208314" y="3976008"/>
            <a:chExt cx="1923347" cy="1200329"/>
          </a:xfrm>
        </p:grpSpPr>
        <p:sp>
          <p:nvSpPr>
            <p:cNvPr id="32" name="ZoneTexte 31"/>
            <p:cNvSpPr txBox="1"/>
            <p:nvPr/>
          </p:nvSpPr>
          <p:spPr>
            <a:xfrm>
              <a:off x="1208314" y="3976008"/>
              <a:ext cx="1923347" cy="1200329"/>
            </a:xfrm>
            <a:prstGeom prst="rect">
              <a:avLst/>
            </a:prstGeom>
            <a:noFill/>
          </p:spPr>
          <p:txBody>
            <a:bodyPr wrap="none" rtlCol="0">
              <a:spAutoFit/>
            </a:bodyPr>
            <a:lstStyle/>
            <a:p>
              <a:r>
                <a:rPr lang="fr-FR" dirty="0"/>
                <a:t>Excellent</a:t>
              </a:r>
            </a:p>
            <a:p>
              <a:r>
                <a:rPr lang="fr-FR" dirty="0"/>
                <a:t>Très bon</a:t>
              </a:r>
            </a:p>
            <a:p>
              <a:r>
                <a:rPr lang="fr-FR" dirty="0"/>
                <a:t>Très bonne qualité</a:t>
              </a:r>
            </a:p>
            <a:p>
              <a:r>
                <a:rPr lang="fr-FR" dirty="0"/>
                <a:t>Bonne</a:t>
              </a:r>
            </a:p>
          </p:txBody>
        </p:sp>
        <p:sp>
          <p:nvSpPr>
            <p:cNvPr id="33" name="Rectangle à coins arrondis 32"/>
            <p:cNvSpPr/>
            <p:nvPr/>
          </p:nvSpPr>
          <p:spPr>
            <a:xfrm>
              <a:off x="1208314" y="4041321"/>
              <a:ext cx="1923347" cy="113501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cxnSp>
        <p:nvCxnSpPr>
          <p:cNvPr id="36" name="Connecteur droit 35"/>
          <p:cNvCxnSpPr>
            <a:stCxn id="33" idx="3"/>
          </p:cNvCxnSpPr>
          <p:nvPr/>
        </p:nvCxnSpPr>
        <p:spPr>
          <a:xfrm flipV="1">
            <a:off x="3180647" y="3868745"/>
            <a:ext cx="1032124" cy="176749"/>
          </a:xfrm>
          <a:prstGeom prst="line">
            <a:avLst/>
          </a:prstGeom>
        </p:spPr>
        <p:style>
          <a:lnRef idx="1">
            <a:schemeClr val="accent1"/>
          </a:lnRef>
          <a:fillRef idx="0">
            <a:schemeClr val="accent1"/>
          </a:fillRef>
          <a:effectRef idx="0">
            <a:schemeClr val="accent1"/>
          </a:effectRef>
          <a:fontRef idx="minor">
            <a:schemeClr val="tx1"/>
          </a:fontRef>
        </p:style>
      </p:cxnSp>
      <p:grpSp>
        <p:nvGrpSpPr>
          <p:cNvPr id="38" name="Groupe 37"/>
          <p:cNvGrpSpPr/>
          <p:nvPr/>
        </p:nvGrpSpPr>
        <p:grpSpPr>
          <a:xfrm>
            <a:off x="1967616" y="4678315"/>
            <a:ext cx="1923347" cy="1200329"/>
            <a:chOff x="1208314" y="3976008"/>
            <a:chExt cx="1923347" cy="1200329"/>
          </a:xfrm>
        </p:grpSpPr>
        <p:sp>
          <p:nvSpPr>
            <p:cNvPr id="39" name="ZoneTexte 38"/>
            <p:cNvSpPr txBox="1"/>
            <p:nvPr/>
          </p:nvSpPr>
          <p:spPr>
            <a:xfrm>
              <a:off x="1208314" y="3976008"/>
              <a:ext cx="1420132" cy="1200329"/>
            </a:xfrm>
            <a:prstGeom prst="rect">
              <a:avLst/>
            </a:prstGeom>
            <a:noFill/>
          </p:spPr>
          <p:txBody>
            <a:bodyPr wrap="none" rtlCol="0">
              <a:spAutoFit/>
            </a:bodyPr>
            <a:lstStyle/>
            <a:p>
              <a:r>
                <a:rPr lang="fr-FR" dirty="0"/>
                <a:t>Bon</a:t>
              </a:r>
            </a:p>
            <a:p>
              <a:r>
                <a:rPr lang="fr-FR" dirty="0"/>
                <a:t>Très bon</a:t>
              </a:r>
            </a:p>
            <a:p>
              <a:r>
                <a:rPr lang="fr-FR" dirty="0"/>
                <a:t>Interprétable</a:t>
              </a:r>
            </a:p>
            <a:p>
              <a:r>
                <a:rPr lang="fr-FR" dirty="0"/>
                <a:t>Excellent</a:t>
              </a:r>
            </a:p>
          </p:txBody>
        </p:sp>
        <p:sp>
          <p:nvSpPr>
            <p:cNvPr id="40" name="Rectangle à coins arrondis 39"/>
            <p:cNvSpPr/>
            <p:nvPr/>
          </p:nvSpPr>
          <p:spPr>
            <a:xfrm>
              <a:off x="1208314" y="4041321"/>
              <a:ext cx="1923347" cy="113501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cxnSp>
        <p:nvCxnSpPr>
          <p:cNvPr id="41" name="Connecteur droit 40"/>
          <p:cNvCxnSpPr/>
          <p:nvPr/>
        </p:nvCxnSpPr>
        <p:spPr>
          <a:xfrm flipV="1">
            <a:off x="3831068" y="3868745"/>
            <a:ext cx="838903" cy="930602"/>
          </a:xfrm>
          <a:prstGeom prst="line">
            <a:avLst/>
          </a:prstGeom>
        </p:spPr>
        <p:style>
          <a:lnRef idx="1">
            <a:schemeClr val="accent1"/>
          </a:lnRef>
          <a:fillRef idx="0">
            <a:schemeClr val="accent1"/>
          </a:fillRef>
          <a:effectRef idx="0">
            <a:schemeClr val="accent1"/>
          </a:effectRef>
          <a:fontRef idx="minor">
            <a:schemeClr val="tx1"/>
          </a:fontRef>
        </p:style>
      </p:cxnSp>
      <p:grpSp>
        <p:nvGrpSpPr>
          <p:cNvPr id="43" name="Groupe 42"/>
          <p:cNvGrpSpPr/>
          <p:nvPr/>
        </p:nvGrpSpPr>
        <p:grpSpPr>
          <a:xfrm>
            <a:off x="4015133" y="5529308"/>
            <a:ext cx="932425" cy="789849"/>
            <a:chOff x="1193424" y="4041321"/>
            <a:chExt cx="1938237" cy="1135016"/>
          </a:xfrm>
        </p:grpSpPr>
        <p:sp>
          <p:nvSpPr>
            <p:cNvPr id="44" name="ZoneTexte 43"/>
            <p:cNvSpPr txBox="1"/>
            <p:nvPr/>
          </p:nvSpPr>
          <p:spPr>
            <a:xfrm>
              <a:off x="1193424" y="4177125"/>
              <a:ext cx="841065" cy="646331"/>
            </a:xfrm>
            <a:prstGeom prst="rect">
              <a:avLst/>
            </a:prstGeom>
            <a:noFill/>
          </p:spPr>
          <p:txBody>
            <a:bodyPr wrap="none" rtlCol="0">
              <a:spAutoFit/>
            </a:bodyPr>
            <a:lstStyle/>
            <a:p>
              <a:r>
                <a:rPr lang="fr-FR" dirty="0"/>
                <a:t>Bon</a:t>
              </a:r>
            </a:p>
            <a:p>
              <a:r>
                <a:rPr lang="fr-FR" dirty="0"/>
                <a:t>Moyen</a:t>
              </a:r>
            </a:p>
          </p:txBody>
        </p:sp>
        <p:sp>
          <p:nvSpPr>
            <p:cNvPr id="45" name="Rectangle à coins arrondis 44"/>
            <p:cNvSpPr/>
            <p:nvPr/>
          </p:nvSpPr>
          <p:spPr>
            <a:xfrm>
              <a:off x="1208314" y="4041321"/>
              <a:ext cx="1923347" cy="1135016"/>
            </a:xfrm>
            <a:prstGeom prst="round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cxnSp>
        <p:nvCxnSpPr>
          <p:cNvPr id="46" name="Connecteur droit 45"/>
          <p:cNvCxnSpPr>
            <a:stCxn id="45" idx="0"/>
          </p:cNvCxnSpPr>
          <p:nvPr/>
        </p:nvCxnSpPr>
        <p:spPr>
          <a:xfrm flipV="1">
            <a:off x="4484927" y="3950989"/>
            <a:ext cx="619067" cy="157832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grpSp>
        <p:nvGrpSpPr>
          <p:cNvPr id="49" name="Groupe 48"/>
          <p:cNvGrpSpPr/>
          <p:nvPr/>
        </p:nvGrpSpPr>
        <p:grpSpPr>
          <a:xfrm>
            <a:off x="5228164" y="5324068"/>
            <a:ext cx="2670924" cy="1200329"/>
            <a:chOff x="1208314" y="3976008"/>
            <a:chExt cx="2670924" cy="1200329"/>
          </a:xfrm>
        </p:grpSpPr>
        <p:sp>
          <p:nvSpPr>
            <p:cNvPr id="50" name="ZoneTexte 49"/>
            <p:cNvSpPr txBox="1"/>
            <p:nvPr/>
          </p:nvSpPr>
          <p:spPr>
            <a:xfrm>
              <a:off x="1208314" y="3976008"/>
              <a:ext cx="2670924" cy="1200329"/>
            </a:xfrm>
            <a:prstGeom prst="rect">
              <a:avLst/>
            </a:prstGeom>
            <a:noFill/>
          </p:spPr>
          <p:txBody>
            <a:bodyPr wrap="none" rtlCol="0">
              <a:spAutoFit/>
            </a:bodyPr>
            <a:lstStyle/>
            <a:p>
              <a:r>
                <a:rPr lang="fr-FR" dirty="0" err="1"/>
                <a:t>Suboptimal</a:t>
              </a:r>
              <a:endParaRPr lang="fr-FR" dirty="0"/>
            </a:p>
            <a:p>
              <a:r>
                <a:rPr lang="fr-FR" dirty="0"/>
                <a:t>Bon</a:t>
              </a:r>
            </a:p>
            <a:p>
              <a:r>
                <a:rPr lang="fr-FR" dirty="0"/>
                <a:t>Difficilement interprétable</a:t>
              </a:r>
            </a:p>
            <a:p>
              <a:r>
                <a:rPr lang="fr-FR" dirty="0"/>
                <a:t>Médiocre</a:t>
              </a:r>
            </a:p>
          </p:txBody>
        </p:sp>
        <p:sp>
          <p:nvSpPr>
            <p:cNvPr id="51" name="Rectangle à coins arrondis 50"/>
            <p:cNvSpPr/>
            <p:nvPr/>
          </p:nvSpPr>
          <p:spPr>
            <a:xfrm>
              <a:off x="1208314" y="4041321"/>
              <a:ext cx="2670924" cy="1135016"/>
            </a:xfrm>
            <a:prstGeom prst="roundRect">
              <a:avLst/>
            </a:prstGeom>
            <a:no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cxnSp>
        <p:nvCxnSpPr>
          <p:cNvPr id="52" name="Connecteur droit 51"/>
          <p:cNvCxnSpPr>
            <a:stCxn id="50" idx="0"/>
          </p:cNvCxnSpPr>
          <p:nvPr/>
        </p:nvCxnSpPr>
        <p:spPr>
          <a:xfrm flipH="1" flipV="1">
            <a:off x="5600700" y="3950989"/>
            <a:ext cx="962926" cy="1373079"/>
          </a:xfrm>
          <a:prstGeom prst="line">
            <a:avLst/>
          </a:prstGeom>
          <a:ln>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nvGrpSpPr>
          <p:cNvPr id="56" name="Groupe 55"/>
          <p:cNvGrpSpPr/>
          <p:nvPr/>
        </p:nvGrpSpPr>
        <p:grpSpPr>
          <a:xfrm>
            <a:off x="8271624" y="4190039"/>
            <a:ext cx="2719627" cy="1167400"/>
            <a:chOff x="1208314" y="4041321"/>
            <a:chExt cx="2670924" cy="1135016"/>
          </a:xfrm>
        </p:grpSpPr>
        <p:sp>
          <p:nvSpPr>
            <p:cNvPr id="57" name="ZoneTexte 56"/>
            <p:cNvSpPr txBox="1"/>
            <p:nvPr/>
          </p:nvSpPr>
          <p:spPr>
            <a:xfrm>
              <a:off x="1208314" y="4247959"/>
              <a:ext cx="1143695" cy="628402"/>
            </a:xfrm>
            <a:prstGeom prst="rect">
              <a:avLst/>
            </a:prstGeom>
            <a:noFill/>
          </p:spPr>
          <p:txBody>
            <a:bodyPr wrap="none" rtlCol="0">
              <a:spAutoFit/>
            </a:bodyPr>
            <a:lstStyle/>
            <a:p>
              <a:r>
                <a:rPr lang="fr-FR" dirty="0"/>
                <a:t>Insuffisant</a:t>
              </a:r>
            </a:p>
            <a:p>
              <a:r>
                <a:rPr lang="fr-FR" dirty="0"/>
                <a:t>Correct</a:t>
              </a:r>
            </a:p>
          </p:txBody>
        </p:sp>
        <p:sp>
          <p:nvSpPr>
            <p:cNvPr id="58" name="Rectangle à coins arrondis 57"/>
            <p:cNvSpPr/>
            <p:nvPr/>
          </p:nvSpPr>
          <p:spPr>
            <a:xfrm>
              <a:off x="1208314" y="4041321"/>
              <a:ext cx="2670924" cy="1135016"/>
            </a:xfrm>
            <a:prstGeom prst="roundRect">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cxnSp>
        <p:nvCxnSpPr>
          <p:cNvPr id="59" name="Connecteur droit 58"/>
          <p:cNvCxnSpPr>
            <a:stCxn id="58" idx="1"/>
          </p:cNvCxnSpPr>
          <p:nvPr/>
        </p:nvCxnSpPr>
        <p:spPr>
          <a:xfrm flipH="1" flipV="1">
            <a:off x="6670221" y="3885676"/>
            <a:ext cx="1601403" cy="888061"/>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Connecteur droit 23"/>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
        <p:nvSpPr>
          <p:cNvPr id="26" name="Titre 1"/>
          <p:cNvSpPr>
            <a:spLocks noGrp="1"/>
          </p:cNvSpPr>
          <p:nvPr>
            <p:ph type="title"/>
          </p:nvPr>
        </p:nvSpPr>
        <p:spPr>
          <a:xfrm>
            <a:off x="669469" y="65325"/>
            <a:ext cx="10515600" cy="661306"/>
          </a:xfrm>
        </p:spPr>
        <p:txBody>
          <a:bodyPr>
            <a:normAutofit fontScale="90000"/>
          </a:bodyPr>
          <a:lstStyle/>
          <a:p>
            <a:pPr algn="ctr"/>
            <a:r>
              <a:rPr lang="fr-FR" b="1" dirty="0"/>
              <a:t>Analyse transversale de l’EEQ ACPA prénatal 2022</a:t>
            </a:r>
          </a:p>
        </p:txBody>
      </p:sp>
    </p:spTree>
    <p:extLst>
      <p:ext uri="{BB962C8B-B14F-4D97-AF65-F5344CB8AC3E}">
        <p14:creationId xmlns:p14="http://schemas.microsoft.com/office/powerpoint/2010/main" val="3187357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1163592" y="3810953"/>
            <a:ext cx="3726926" cy="3047047"/>
          </a:xfrm>
          <a:prstGeom prst="rect">
            <a:avLst/>
          </a:prstGeom>
        </p:spPr>
      </p:pic>
      <p:pic>
        <p:nvPicPr>
          <p:cNvPr id="25" name="Image 24"/>
          <p:cNvPicPr>
            <a:picLocks noChangeAspect="1"/>
          </p:cNvPicPr>
          <p:nvPr/>
        </p:nvPicPr>
        <p:blipFill>
          <a:blip r:embed="rId3"/>
          <a:stretch>
            <a:fillRect/>
          </a:stretch>
        </p:blipFill>
        <p:spPr>
          <a:xfrm>
            <a:off x="3890963" y="903380"/>
            <a:ext cx="3795025" cy="2965365"/>
          </a:xfrm>
          <a:prstGeom prst="rect">
            <a:avLst/>
          </a:prstGeom>
        </p:spPr>
      </p:pic>
      <p:pic>
        <p:nvPicPr>
          <p:cNvPr id="30" name="Image 29"/>
          <p:cNvPicPr>
            <a:picLocks noChangeAspect="1"/>
          </p:cNvPicPr>
          <p:nvPr/>
        </p:nvPicPr>
        <p:blipFill>
          <a:blip r:embed="rId4"/>
          <a:stretch>
            <a:fillRect/>
          </a:stretch>
        </p:blipFill>
        <p:spPr>
          <a:xfrm>
            <a:off x="5987355" y="4005370"/>
            <a:ext cx="4351617" cy="2623316"/>
          </a:xfrm>
          <a:prstGeom prst="rect">
            <a:avLst/>
          </a:prstGeom>
        </p:spPr>
      </p:pic>
      <p:cxnSp>
        <p:nvCxnSpPr>
          <p:cNvPr id="7" name="Connecteur droit 6"/>
          <p:cNvCxnSpPr/>
          <p:nvPr/>
        </p:nvCxnSpPr>
        <p:spPr>
          <a:xfrm>
            <a:off x="0" y="821136"/>
            <a:ext cx="12192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
        <p:nvSpPr>
          <p:cNvPr id="9" name="Titre 1"/>
          <p:cNvSpPr>
            <a:spLocks noGrp="1"/>
          </p:cNvSpPr>
          <p:nvPr>
            <p:ph type="title"/>
          </p:nvPr>
        </p:nvSpPr>
        <p:spPr>
          <a:xfrm>
            <a:off x="661305" y="77587"/>
            <a:ext cx="10515600" cy="661306"/>
          </a:xfrm>
        </p:spPr>
        <p:txBody>
          <a:bodyPr>
            <a:normAutofit fontScale="90000"/>
          </a:bodyPr>
          <a:lstStyle/>
          <a:p>
            <a:pPr algn="ctr"/>
            <a:r>
              <a:rPr lang="fr-FR" b="1" dirty="0"/>
              <a:t>Analyse transversale de l’EEQ ACPA prénatal 2022</a:t>
            </a:r>
          </a:p>
        </p:txBody>
      </p:sp>
    </p:spTree>
    <p:extLst>
      <p:ext uri="{BB962C8B-B14F-4D97-AF65-F5344CB8AC3E}">
        <p14:creationId xmlns:p14="http://schemas.microsoft.com/office/powerpoint/2010/main" val="23551916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a:extLst>
              <a:ext uri="{FF2B5EF4-FFF2-40B4-BE49-F238E27FC236}">
                <a16:creationId xmlns:a16="http://schemas.microsoft.com/office/drawing/2014/main" id="{F3F1D55B-D44A-1A44-9850-648FF1C93D19}"/>
              </a:ext>
            </a:extLst>
          </p:cNvPr>
          <p:cNvSpPr/>
          <p:nvPr/>
        </p:nvSpPr>
        <p:spPr>
          <a:xfrm>
            <a:off x="940366" y="1011970"/>
            <a:ext cx="10364449" cy="2458387"/>
          </a:xfrm>
          <a:prstGeom prst="roundRect">
            <a:avLst/>
          </a:prstGeom>
          <a:solidFill>
            <a:schemeClr val="accent1">
              <a:alpha val="3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Espace réservé du contenu 2">
            <a:extLst>
              <a:ext uri="{FF2B5EF4-FFF2-40B4-BE49-F238E27FC236}">
                <a16:creationId xmlns:a16="http://schemas.microsoft.com/office/drawing/2014/main" id="{787C2571-A420-C149-985F-486D017E6DAD}"/>
              </a:ext>
            </a:extLst>
          </p:cNvPr>
          <p:cNvSpPr>
            <a:spLocks noGrp="1"/>
          </p:cNvSpPr>
          <p:nvPr>
            <p:ph idx="1"/>
          </p:nvPr>
        </p:nvSpPr>
        <p:spPr>
          <a:xfrm>
            <a:off x="789215" y="1431695"/>
            <a:ext cx="10515600" cy="1603948"/>
          </a:xfrm>
        </p:spPr>
        <p:txBody>
          <a:bodyPr/>
          <a:lstStyle/>
          <a:p>
            <a:pPr marL="0" indent="0" algn="ctr">
              <a:buNone/>
            </a:pPr>
            <a:r>
              <a:rPr lang="fr-FR" dirty="0"/>
              <a:t>Un grand merci à tous les experts et superviseurs</a:t>
            </a:r>
          </a:p>
          <a:p>
            <a:pPr marL="0" indent="0" algn="ctr">
              <a:buNone/>
            </a:pPr>
            <a:endParaRPr lang="fr-FR" dirty="0"/>
          </a:p>
          <a:p>
            <a:pPr marL="0" indent="0" algn="ctr">
              <a:buNone/>
            </a:pPr>
            <a:r>
              <a:rPr lang="fr-FR" dirty="0"/>
              <a:t>Envoyez nous des propositions de cas pour le prochain EEQ !</a:t>
            </a:r>
          </a:p>
        </p:txBody>
      </p:sp>
      <p:sp>
        <p:nvSpPr>
          <p:cNvPr id="2" name="ZoneTexte 1"/>
          <p:cNvSpPr txBox="1"/>
          <p:nvPr/>
        </p:nvSpPr>
        <p:spPr>
          <a:xfrm>
            <a:off x="2541204" y="3868564"/>
            <a:ext cx="2674065" cy="2585323"/>
          </a:xfrm>
          <a:prstGeom prst="rect">
            <a:avLst/>
          </a:prstGeom>
          <a:noFill/>
        </p:spPr>
        <p:txBody>
          <a:bodyPr wrap="none" rtlCol="0">
            <a:spAutoFit/>
          </a:bodyPr>
          <a:lstStyle/>
          <a:p>
            <a:pPr algn="ctr"/>
            <a:r>
              <a:rPr lang="fr-FR" b="1" u="sng" dirty="0" smtClean="0"/>
              <a:t>Experts</a:t>
            </a:r>
            <a:r>
              <a:rPr lang="fr-FR" b="1" dirty="0" smtClean="0"/>
              <a:t> </a:t>
            </a:r>
          </a:p>
          <a:p>
            <a:pPr algn="ctr"/>
            <a:r>
              <a:rPr lang="fr-FR" b="1" dirty="0" smtClean="0"/>
              <a:t>Sandra </a:t>
            </a:r>
            <a:r>
              <a:rPr lang="fr-FR" b="1" dirty="0" err="1" smtClean="0"/>
              <a:t>Chantot</a:t>
            </a:r>
            <a:r>
              <a:rPr lang="fr-FR" b="1" dirty="0" smtClean="0"/>
              <a:t> </a:t>
            </a:r>
            <a:r>
              <a:rPr lang="fr-FR" b="1" dirty="0" err="1" smtClean="0"/>
              <a:t>Bastaraud</a:t>
            </a:r>
            <a:endParaRPr lang="fr-FR" b="1" dirty="0" smtClean="0"/>
          </a:p>
          <a:p>
            <a:pPr algn="ctr"/>
            <a:r>
              <a:rPr lang="fr-FR" b="1" dirty="0" smtClean="0"/>
              <a:t>Aurélie </a:t>
            </a:r>
            <a:r>
              <a:rPr lang="fr-FR" b="1" dirty="0" err="1" smtClean="0"/>
              <a:t>Coussement</a:t>
            </a:r>
            <a:endParaRPr lang="fr-FR" b="1" dirty="0" smtClean="0"/>
          </a:p>
          <a:p>
            <a:pPr algn="ctr"/>
            <a:r>
              <a:rPr lang="fr-FR" b="1" dirty="0" smtClean="0"/>
              <a:t>Vincent </a:t>
            </a:r>
            <a:r>
              <a:rPr lang="fr-FR" b="1" dirty="0" err="1" smtClean="0"/>
              <a:t>Gatinois</a:t>
            </a:r>
            <a:endParaRPr lang="fr-FR" b="1" dirty="0" smtClean="0"/>
          </a:p>
          <a:p>
            <a:pPr algn="ctr"/>
            <a:r>
              <a:rPr lang="fr-FR" b="1" dirty="0" smtClean="0"/>
              <a:t>Guillaume </a:t>
            </a:r>
            <a:r>
              <a:rPr lang="fr-FR" b="1" dirty="0" err="1" smtClean="0"/>
              <a:t>Jedraszak</a:t>
            </a:r>
            <a:endParaRPr lang="fr-FR" b="1" dirty="0" smtClean="0"/>
          </a:p>
          <a:p>
            <a:pPr algn="ctr"/>
            <a:r>
              <a:rPr lang="fr-FR" b="1" dirty="0" smtClean="0"/>
              <a:t>Erika Launay</a:t>
            </a:r>
          </a:p>
          <a:p>
            <a:pPr algn="ctr"/>
            <a:r>
              <a:rPr lang="fr-FR" b="1" dirty="0" smtClean="0"/>
              <a:t>Eva </a:t>
            </a:r>
            <a:r>
              <a:rPr lang="fr-FR" b="1" dirty="0" err="1" smtClean="0"/>
              <a:t>Pipiras</a:t>
            </a:r>
            <a:endParaRPr lang="fr-FR" b="1" dirty="0" smtClean="0"/>
          </a:p>
          <a:p>
            <a:pPr algn="ctr"/>
            <a:r>
              <a:rPr lang="fr-FR" b="1" dirty="0" smtClean="0"/>
              <a:t>Morgane </a:t>
            </a:r>
            <a:r>
              <a:rPr lang="fr-FR" b="1" dirty="0" err="1" smtClean="0"/>
              <a:t>Plutino</a:t>
            </a:r>
            <a:endParaRPr lang="fr-FR" b="1" dirty="0" smtClean="0"/>
          </a:p>
          <a:p>
            <a:pPr algn="ctr"/>
            <a:r>
              <a:rPr lang="fr-FR" b="1" dirty="0" smtClean="0"/>
              <a:t>Véronique Satre</a:t>
            </a:r>
            <a:endParaRPr lang="fr-FR" b="1" dirty="0"/>
          </a:p>
        </p:txBody>
      </p:sp>
      <p:sp>
        <p:nvSpPr>
          <p:cNvPr id="5" name="ZoneTexte 4"/>
          <p:cNvSpPr txBox="1"/>
          <p:nvPr/>
        </p:nvSpPr>
        <p:spPr>
          <a:xfrm>
            <a:off x="6553923" y="3868563"/>
            <a:ext cx="2090829" cy="1754326"/>
          </a:xfrm>
          <a:prstGeom prst="rect">
            <a:avLst/>
          </a:prstGeom>
          <a:noFill/>
        </p:spPr>
        <p:txBody>
          <a:bodyPr wrap="none" rtlCol="0">
            <a:spAutoFit/>
          </a:bodyPr>
          <a:lstStyle/>
          <a:p>
            <a:pPr algn="ctr"/>
            <a:r>
              <a:rPr lang="fr-FR" b="1" u="sng" dirty="0" smtClean="0"/>
              <a:t>Superviseurs</a:t>
            </a:r>
            <a:r>
              <a:rPr lang="fr-FR" b="1" dirty="0" smtClean="0"/>
              <a:t> </a:t>
            </a:r>
          </a:p>
          <a:p>
            <a:pPr algn="ctr"/>
            <a:r>
              <a:rPr lang="fr-FR" b="1" dirty="0" smtClean="0"/>
              <a:t>Jean Michel Dupont</a:t>
            </a:r>
          </a:p>
          <a:p>
            <a:pPr algn="ctr"/>
            <a:r>
              <a:rPr lang="fr-FR" b="1" dirty="0" smtClean="0"/>
              <a:t>Martine Doco </a:t>
            </a:r>
            <a:r>
              <a:rPr lang="fr-FR" b="1" dirty="0" err="1" smtClean="0"/>
              <a:t>Fenzy</a:t>
            </a:r>
            <a:endParaRPr lang="fr-FR" b="1" dirty="0" smtClean="0"/>
          </a:p>
          <a:p>
            <a:pPr algn="ctr"/>
            <a:r>
              <a:rPr lang="fr-FR" b="1" dirty="0" smtClean="0"/>
              <a:t>Cédric Le </a:t>
            </a:r>
            <a:r>
              <a:rPr lang="fr-FR" b="1" dirty="0" err="1" smtClean="0"/>
              <a:t>Caignec</a:t>
            </a:r>
            <a:endParaRPr lang="fr-FR" b="1" dirty="0" smtClean="0"/>
          </a:p>
          <a:p>
            <a:pPr algn="ctr"/>
            <a:r>
              <a:rPr lang="fr-FR" b="1" dirty="0" smtClean="0"/>
              <a:t>Chantal </a:t>
            </a:r>
            <a:r>
              <a:rPr lang="fr-FR" b="1" dirty="0" err="1" smtClean="0"/>
              <a:t>Missirian</a:t>
            </a:r>
            <a:endParaRPr lang="fr-FR" b="1" dirty="0" smtClean="0"/>
          </a:p>
          <a:p>
            <a:pPr algn="ctr"/>
            <a:endParaRPr lang="fr-FR" b="1" dirty="0"/>
          </a:p>
        </p:txBody>
      </p:sp>
    </p:spTree>
    <p:extLst>
      <p:ext uri="{BB962C8B-B14F-4D97-AF65-F5344CB8AC3E}">
        <p14:creationId xmlns:p14="http://schemas.microsoft.com/office/powerpoint/2010/main" val="274347952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510</TotalTime>
  <Words>865</Words>
  <Application>Microsoft Office PowerPoint</Application>
  <PresentationFormat>Grand écran</PresentationFormat>
  <Paragraphs>119</Paragraphs>
  <Slides>13</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13</vt:i4>
      </vt:variant>
    </vt:vector>
  </HeadingPairs>
  <TitlesOfParts>
    <vt:vector size="17" baseType="lpstr">
      <vt:lpstr>Arial</vt:lpstr>
      <vt:lpstr>Calibri</vt:lpstr>
      <vt:lpstr>Calibri Light</vt:lpstr>
      <vt:lpstr>Thème Office</vt:lpstr>
      <vt:lpstr>Synthèse des EEQ ACPA 2022</vt:lpstr>
      <vt:lpstr>EEQ ACPA postnatal 2022</vt:lpstr>
      <vt:lpstr>EEQ ACPA postnatal 2022</vt:lpstr>
      <vt:lpstr>EEQ ACPA postnatal 2022</vt:lpstr>
      <vt:lpstr>EEQ ACPA prénatal 2022</vt:lpstr>
      <vt:lpstr>EEQ ACPA prénatal 2022</vt:lpstr>
      <vt:lpstr>EEQ ACPA prénatal 2022</vt:lpstr>
      <vt:lpstr>Analyse transversale de l’EEQ ACPA prénatal 2022</vt:lpstr>
      <vt:lpstr>Analyse transversale de l’EEQ ACPA prénatal 2022</vt:lpstr>
      <vt:lpstr>Question wooclap</vt:lpstr>
      <vt:lpstr>Analyse transversale de l’EEQ ACPA prénatal 2022</vt:lpstr>
      <vt:lpstr>Analyse transversale de l’EEQ ACPA prénatal 2022</vt:lpstr>
      <vt:lpstr>Présentation PowerPoint</vt:lpstr>
    </vt:vector>
  </TitlesOfParts>
  <Company>CHU de Rouen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Synthèse des EEQ ACPA</dc:title>
  <dc:creator>CHAMBON, Pascal</dc:creator>
  <cp:lastModifiedBy>CHAMBON, Pascal</cp:lastModifiedBy>
  <cp:revision>41</cp:revision>
  <dcterms:created xsi:type="dcterms:W3CDTF">2022-11-25T08:48:12Z</dcterms:created>
  <dcterms:modified xsi:type="dcterms:W3CDTF">2023-05-23T08:04:43Z</dcterms:modified>
</cp:coreProperties>
</file>