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29" r:id="rId3"/>
    <p:sldId id="325" r:id="rId4"/>
    <p:sldId id="338" r:id="rId5"/>
    <p:sldId id="313" r:id="rId6"/>
    <p:sldId id="358" r:id="rId7"/>
    <p:sldId id="354" r:id="rId8"/>
    <p:sldId id="273" r:id="rId9"/>
    <p:sldId id="257" r:id="rId10"/>
    <p:sldId id="360" r:id="rId11"/>
    <p:sldId id="344" r:id="rId12"/>
    <p:sldId id="345" r:id="rId13"/>
    <p:sldId id="361" r:id="rId14"/>
    <p:sldId id="362" r:id="rId15"/>
    <p:sldId id="363" r:id="rId16"/>
    <p:sldId id="366" r:id="rId17"/>
    <p:sldId id="367" r:id="rId18"/>
    <p:sldId id="368" r:id="rId19"/>
    <p:sldId id="386" r:id="rId20"/>
    <p:sldId id="369" r:id="rId21"/>
    <p:sldId id="370" r:id="rId22"/>
    <p:sldId id="371" r:id="rId23"/>
    <p:sldId id="372" r:id="rId24"/>
    <p:sldId id="373" r:id="rId25"/>
    <p:sldId id="374" r:id="rId26"/>
    <p:sldId id="389" r:id="rId27"/>
    <p:sldId id="375" r:id="rId28"/>
    <p:sldId id="376" r:id="rId29"/>
    <p:sldId id="377" r:id="rId30"/>
    <p:sldId id="378" r:id="rId31"/>
    <p:sldId id="379" r:id="rId32"/>
    <p:sldId id="380" r:id="rId33"/>
    <p:sldId id="381" r:id="rId34"/>
    <p:sldId id="382" r:id="rId35"/>
    <p:sldId id="383" r:id="rId36"/>
    <p:sldId id="384" r:id="rId37"/>
    <p:sldId id="385" r:id="rId38"/>
  </p:sldIdLst>
  <p:sldSz cx="12192000" cy="6858000"/>
  <p:notesSz cx="6797675" cy="9926638"/>
  <p:defaultTextStyle>
    <a:defPPr>
      <a:defRPr lang="fr-FR"/>
    </a:defPPr>
    <a:lvl1pPr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1pPr>
    <a:lvl2pPr marL="4572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2pPr>
    <a:lvl3pPr marL="9144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3pPr>
    <a:lvl4pPr marL="13716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4pPr>
    <a:lvl5pPr marL="18288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5pPr>
    <a:lvl6pPr marL="2286000" algn="l" defTabSz="914400" rtl="0" eaLnBrk="1" latinLnBrk="0" hangingPunct="1">
      <a:defRPr sz="2800" kern="1200">
        <a:solidFill>
          <a:schemeClr val="tx1"/>
        </a:solidFill>
        <a:latin typeface="Arial" charset="0"/>
        <a:ea typeface="ＭＳ Ｐゴシック" pitchFamily="34" charset="-128"/>
        <a:cs typeface="+mn-cs"/>
      </a:defRPr>
    </a:lvl6pPr>
    <a:lvl7pPr marL="2743200" algn="l" defTabSz="914400" rtl="0" eaLnBrk="1" latinLnBrk="0" hangingPunct="1">
      <a:defRPr sz="2800" kern="1200">
        <a:solidFill>
          <a:schemeClr val="tx1"/>
        </a:solidFill>
        <a:latin typeface="Arial" charset="0"/>
        <a:ea typeface="ＭＳ Ｐゴシック" pitchFamily="34" charset="-128"/>
        <a:cs typeface="+mn-cs"/>
      </a:defRPr>
    </a:lvl7pPr>
    <a:lvl8pPr marL="3200400" algn="l" defTabSz="914400" rtl="0" eaLnBrk="1" latinLnBrk="0" hangingPunct="1">
      <a:defRPr sz="2800" kern="1200">
        <a:solidFill>
          <a:schemeClr val="tx1"/>
        </a:solidFill>
        <a:latin typeface="Arial" charset="0"/>
        <a:ea typeface="ＭＳ Ｐゴシック" pitchFamily="34" charset="-128"/>
        <a:cs typeface="+mn-cs"/>
      </a:defRPr>
    </a:lvl8pPr>
    <a:lvl9pPr marL="3657600" algn="l" defTabSz="914400" rtl="0" eaLnBrk="1" latinLnBrk="0" hangingPunct="1">
      <a:defRPr sz="2800"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CAMP MATTHIEU" initials="DM"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C00000"/>
    <a:srgbClr val="003399"/>
    <a:srgbClr val="0000FF"/>
    <a:srgbClr val="FF0000"/>
    <a:srgbClr val="FF00FF"/>
    <a:srgbClr val="FF99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97" autoAdjust="0"/>
    <p:restoredTop sz="92026" autoAdjust="0"/>
  </p:normalViewPr>
  <p:slideViewPr>
    <p:cSldViewPr>
      <p:cViewPr varScale="1">
        <p:scale>
          <a:sx n="106" d="100"/>
          <a:sy n="106" d="100"/>
        </p:scale>
        <p:origin x="-108" y="-24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fr-FR"/>
          </a:p>
        </p:txBody>
      </p:sp>
      <p:sp>
        <p:nvSpPr>
          <p:cNvPr id="32771"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fr-FR"/>
          </a:p>
        </p:txBody>
      </p:sp>
      <p:sp>
        <p:nvSpPr>
          <p:cNvPr id="26628" name="Rectangle 4"/>
          <p:cNvSpPr>
            <a:spLocks noGrp="1" noRot="1" noChangeAspect="1" noChangeArrowheads="1" noTextEdit="1"/>
          </p:cNvSpPr>
          <p:nvPr>
            <p:ph type="sldImg" idx="2"/>
          </p:nvPr>
        </p:nvSpPr>
        <p:spPr bwMode="auto">
          <a:xfrm>
            <a:off x="90488" y="744538"/>
            <a:ext cx="6616700" cy="3722687"/>
          </a:xfrm>
          <a:prstGeom prst="rect">
            <a:avLst/>
          </a:prstGeom>
          <a:noFill/>
          <a:ln w="9525">
            <a:solidFill>
              <a:srgbClr val="000000"/>
            </a:solidFill>
            <a:miter lim="800000"/>
            <a:headEnd/>
            <a:tailEnd/>
          </a:ln>
        </p:spPr>
      </p:sp>
      <p:sp>
        <p:nvSpPr>
          <p:cNvPr id="32773"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32774"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fr-FR"/>
          </a:p>
        </p:txBody>
      </p:sp>
      <p:sp>
        <p:nvSpPr>
          <p:cNvPr id="32775"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cs typeface="Arial" charset="0"/>
              </a:defRPr>
            </a:lvl1pPr>
          </a:lstStyle>
          <a:p>
            <a:pPr>
              <a:defRPr/>
            </a:pPr>
            <a:fld id="{29C1BACA-EC0C-49CB-A9B3-EF884A225ED4}" type="slidenum">
              <a:rPr lang="fr-FR" altLang="fr-FR"/>
              <a:pPr>
                <a:defRPr/>
              </a:pPr>
              <a:t>‹N°›</a:t>
            </a:fld>
            <a:endParaRPr lang="fr-FR" altLang="fr-FR"/>
          </a:p>
        </p:txBody>
      </p:sp>
    </p:spTree>
    <p:extLst>
      <p:ext uri="{BB962C8B-B14F-4D97-AF65-F5344CB8AC3E}">
        <p14:creationId xmlns:p14="http://schemas.microsoft.com/office/powerpoint/2010/main" val="24255025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D529F602-4719-4248-A67E-19BADC8F81AB}" type="slidenum">
              <a:rPr lang="fr-FR" altLang="fr-FR"/>
              <a:pPr/>
              <a:t>1</a:t>
            </a:fld>
            <a:endParaRPr lang="fr-FR" altLang="fr-FR"/>
          </a:p>
        </p:txBody>
      </p:sp>
      <p:sp>
        <p:nvSpPr>
          <p:cNvPr id="27651" name="Rectangle 2"/>
          <p:cNvSpPr>
            <a:spLocks noGrp="1" noRot="1" noChangeAspect="1" noChangeArrowheads="1" noTextEdit="1"/>
          </p:cNvSpPr>
          <p:nvPr>
            <p:ph type="sldImg"/>
          </p:nvPr>
        </p:nvSpPr>
        <p:spPr>
          <a:xfrm>
            <a:off x="90488" y="744538"/>
            <a:ext cx="6616700" cy="3722687"/>
          </a:xfrm>
          <a:ln/>
        </p:spPr>
      </p:sp>
      <p:sp>
        <p:nvSpPr>
          <p:cNvPr id="27652" name="Rectangle 3"/>
          <p:cNvSpPr>
            <a:spLocks noGrp="1" noChangeArrowheads="1"/>
          </p:cNvSpPr>
          <p:nvPr>
            <p:ph type="body" idx="1"/>
          </p:nvPr>
        </p:nvSpPr>
        <p:spPr>
          <a:noFill/>
          <a:ln/>
        </p:spPr>
        <p:txBody>
          <a:bodyPr/>
          <a:lstStyle/>
          <a:p>
            <a:pPr eaLnBrk="1" hangingPunct="1"/>
            <a:endParaRPr lang="fr-FR" altLang="fr-FR">
              <a:ea typeface="ＭＳ Ｐゴシック" pitchFamily="34" charset="-128"/>
            </a:endParaRPr>
          </a:p>
        </p:txBody>
      </p:sp>
    </p:spTree>
    <p:extLst>
      <p:ext uri="{BB962C8B-B14F-4D97-AF65-F5344CB8AC3E}">
        <p14:creationId xmlns:p14="http://schemas.microsoft.com/office/powerpoint/2010/main" val="4150457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90488" y="744538"/>
            <a:ext cx="6616700" cy="3722687"/>
          </a:xfrm>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29C1BACA-EC0C-49CB-A9B3-EF884A225ED4}" type="slidenum">
              <a:rPr lang="fr-FR" altLang="fr-FR" smtClean="0"/>
              <a:pPr>
                <a:defRPr/>
              </a:pPr>
              <a:t>2</a:t>
            </a:fld>
            <a:endParaRPr lang="fr-FR" altLang="fr-FR"/>
          </a:p>
        </p:txBody>
      </p:sp>
    </p:spTree>
    <p:extLst>
      <p:ext uri="{BB962C8B-B14F-4D97-AF65-F5344CB8AC3E}">
        <p14:creationId xmlns:p14="http://schemas.microsoft.com/office/powerpoint/2010/main" val="1703624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53858A26-9886-474C-AA7D-EBD59B81ED36}" type="slidenum">
              <a:rPr lang="fr-FR" altLang="fr-FR"/>
              <a:pPr/>
              <a:t>8</a:t>
            </a:fld>
            <a:endParaRPr lang="fr-FR" altLang="fr-FR"/>
          </a:p>
        </p:txBody>
      </p:sp>
      <p:sp>
        <p:nvSpPr>
          <p:cNvPr id="28675" name="Rectangle 2"/>
          <p:cNvSpPr>
            <a:spLocks noGrp="1" noRot="1" noChangeAspect="1" noChangeArrowheads="1" noTextEdit="1"/>
          </p:cNvSpPr>
          <p:nvPr>
            <p:ph type="sldImg"/>
          </p:nvPr>
        </p:nvSpPr>
        <p:spPr>
          <a:xfrm>
            <a:off x="90488" y="744538"/>
            <a:ext cx="6616700" cy="3722687"/>
          </a:xfrm>
          <a:ln/>
        </p:spPr>
      </p:sp>
      <p:sp>
        <p:nvSpPr>
          <p:cNvPr id="28676" name="Rectangle 3"/>
          <p:cNvSpPr>
            <a:spLocks noGrp="1" noChangeArrowheads="1"/>
          </p:cNvSpPr>
          <p:nvPr>
            <p:ph type="body" idx="1"/>
          </p:nvPr>
        </p:nvSpPr>
        <p:spPr>
          <a:noFill/>
          <a:ln/>
        </p:spPr>
        <p:txBody>
          <a:bodyPr/>
          <a:lstStyle/>
          <a:p>
            <a:pPr eaLnBrk="1" hangingPunct="1"/>
            <a:r>
              <a:rPr lang="fr-FR" altLang="fr-FR" b="1">
                <a:ea typeface="ＭＳ Ｐゴシック" pitchFamily="34" charset="-128"/>
              </a:rPr>
              <a:t>Il faut enlever l"</a:t>
            </a:r>
            <a:r>
              <a:rPr lang="fr-FR" altLang="fr-FR">
                <a:solidFill>
                  <a:schemeClr val="bg2"/>
                </a:solidFill>
                <a:ea typeface="ＭＳ Ｐゴシック" pitchFamily="34" charset="-128"/>
              </a:rPr>
              <a:t>Erreur de paramétrage (notation sur 7 au lieu de 5)"</a:t>
            </a:r>
            <a:r>
              <a:rPr lang="fr-FR" altLang="fr-FR" b="1">
                <a:ea typeface="ＭＳ Ｐゴシック" pitchFamily="34" charset="-128"/>
              </a:rPr>
              <a:t>" car il n'y a pas eu d'erreur de notation cette année</a:t>
            </a:r>
          </a:p>
          <a:p>
            <a:pPr eaLnBrk="1" hangingPunct="1"/>
            <a:r>
              <a:rPr lang="fr-FR" altLang="fr-FR" b="1">
                <a:ea typeface="ＭＳ Ｐゴシック" pitchFamily="34" charset="-128"/>
              </a:rPr>
              <a:t>J'ai vérifié les points </a:t>
            </a:r>
          </a:p>
          <a:p>
            <a:pPr eaLnBrk="1" hangingPunct="1"/>
            <a:r>
              <a:rPr lang="fr-FR" altLang="fr-FR" b="1">
                <a:ea typeface="ＭＳ Ｐゴシック" pitchFamily="34" charset="-128"/>
              </a:rPr>
              <a:t>Nath</a:t>
            </a:r>
          </a:p>
        </p:txBody>
      </p:sp>
    </p:spTree>
    <p:extLst>
      <p:ext uri="{BB962C8B-B14F-4D97-AF65-F5344CB8AC3E}">
        <p14:creationId xmlns:p14="http://schemas.microsoft.com/office/powerpoint/2010/main" val="2585225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90488" y="744538"/>
            <a:ext cx="6616700" cy="3722687"/>
          </a:xfrm>
          <a:ln/>
        </p:spPr>
      </p:sp>
      <p:sp>
        <p:nvSpPr>
          <p:cNvPr id="29699" name="Rectangle 3"/>
          <p:cNvSpPr>
            <a:spLocks noGrp="1" noChangeArrowheads="1"/>
          </p:cNvSpPr>
          <p:nvPr>
            <p:ph type="body" idx="1"/>
          </p:nvPr>
        </p:nvSpPr>
        <p:spPr>
          <a:noFill/>
          <a:ln/>
        </p:spPr>
        <p:txBody>
          <a:bodyPr/>
          <a:lstStyle/>
          <a:p>
            <a:r>
              <a:rPr lang="fr-FR" altLang="fr-FR">
                <a:ea typeface="ＭＳ Ｐゴシック" pitchFamily="34" charset="-128"/>
              </a:rPr>
              <a:t> </a:t>
            </a:r>
          </a:p>
        </p:txBody>
      </p:sp>
    </p:spTree>
    <p:extLst>
      <p:ext uri="{BB962C8B-B14F-4D97-AF65-F5344CB8AC3E}">
        <p14:creationId xmlns:p14="http://schemas.microsoft.com/office/powerpoint/2010/main" val="3171303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FE2923AE-9D31-44DF-8050-DA59817BAA51}" type="slidenum">
              <a:rPr lang="fr-FR" altLang="fr-FR"/>
              <a:pPr>
                <a:defRPr/>
              </a:pPr>
              <a:t>‹N°›</a:t>
            </a:fld>
            <a:endParaRPr lang="fr-FR" alt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5FD9F14F-ACAF-4C72-9EB8-C14B7E3502D4}" type="slidenum">
              <a:rPr lang="fr-FR" altLang="fr-FR"/>
              <a:pPr>
                <a:defRPr/>
              </a:pPr>
              <a:t>‹N°›</a:t>
            </a:fld>
            <a:endParaRPr lang="fr-FR" alt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37FB4456-3386-4027-9CA7-201A38D82EF0}" type="slidenum">
              <a:rPr lang="fr-FR" altLang="fr-FR"/>
              <a:pPr>
                <a:defRPr/>
              </a:pPr>
              <a:t>‹N°›</a:t>
            </a:fld>
            <a:endParaRPr lang="fr-FR" alt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1F722014-3AD1-44BC-A4A7-30C55BFA4A73}" type="slidenum">
              <a:rPr lang="fr-FR" altLang="fr-FR"/>
              <a:pPr>
                <a:defRPr/>
              </a:pPr>
              <a:t>‹N°›</a:t>
            </a:fld>
            <a:endParaRPr lang="fr-FR" alt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3657E500-9679-4F3F-AD26-7E04F098B181}" type="slidenum">
              <a:rPr lang="fr-FR" altLang="fr-FR"/>
              <a:pPr>
                <a:defRPr/>
              </a:pPr>
              <a:t>‹N°›</a:t>
            </a:fld>
            <a:endParaRPr lang="fr-FR" alt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79AB5D27-2369-4F59-8DA7-7D00CF0B52A7}" type="slidenum">
              <a:rPr lang="fr-FR" altLang="fr-FR"/>
              <a:pPr>
                <a:defRPr/>
              </a:pPr>
              <a:t>‹N°›</a:t>
            </a:fld>
            <a:endParaRPr lang="fr-FR" alt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D9D837D8-E3A0-43F9-93BD-54E0984BE960}" type="slidenum">
              <a:rPr lang="fr-FR" altLang="fr-FR"/>
              <a:pPr>
                <a:defRPr/>
              </a:pPr>
              <a:t>‹N°›</a:t>
            </a:fld>
            <a:endParaRPr lang="fr-FR" alt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7386F289-1747-4AB9-8CBA-D5123969367A}" type="slidenum">
              <a:rPr lang="fr-FR" altLang="fr-FR"/>
              <a:pPr>
                <a:defRPr/>
              </a:pPr>
              <a:t>‹N°›</a:t>
            </a:fld>
            <a:endParaRPr lang="fr-FR" alt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3BF56F88-3C26-4925-8B30-3B614A7C5FA5}" type="slidenum">
              <a:rPr lang="fr-FR" altLang="fr-FR"/>
              <a:pPr>
                <a:defRPr/>
              </a:pPr>
              <a:t>‹N°›</a:t>
            </a:fld>
            <a:endParaRPr lang="fr-FR" alt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FD126C17-E571-4F3C-A627-EB595C16FE60}" type="slidenum">
              <a:rPr lang="fr-FR" altLang="fr-FR"/>
              <a:pPr>
                <a:defRPr/>
              </a:pPr>
              <a:t>‹N°›</a:t>
            </a:fld>
            <a:endParaRPr lang="fr-FR" alt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B2D11D86-47D4-4A6E-AD2D-9002B9F2CDA2}" type="slidenum">
              <a:rPr lang="fr-FR" altLang="fr-FR"/>
              <a:pPr>
                <a:defRPr/>
              </a:pPr>
              <a:t>‹N°›</a:t>
            </a:fld>
            <a:endParaRPr lang="fr-FR" alt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09600" y="274638"/>
            <a:ext cx="10972800" cy="1143000"/>
          </a:xfrm>
        </p:spPr>
        <p:txBody>
          <a:bodyPr/>
          <a:lstStyle/>
          <a:p>
            <a:r>
              <a:rPr lang="fr-FR"/>
              <a:t>Cliquez pour modifier le style du titre</a:t>
            </a:r>
          </a:p>
        </p:txBody>
      </p:sp>
      <p:sp>
        <p:nvSpPr>
          <p:cNvPr id="3" name="Espace réservé du texte 2"/>
          <p:cNvSpPr>
            <a:spLocks noGrp="1"/>
          </p:cNvSpPr>
          <p:nvPr>
            <p:ph type="body" sz="half" idx="1"/>
          </p:nvPr>
        </p:nvSpPr>
        <p:spPr>
          <a:xfrm>
            <a:off x="609600" y="1600201"/>
            <a:ext cx="5384800" cy="452596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1"/>
            <a:ext cx="5384800" cy="452596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BAD27F46-7C66-466E-9BA4-56F3C65C7A05}" type="slidenum">
              <a:rPr lang="fr-FR" altLang="fr-FR"/>
              <a:pPr>
                <a:defRPr/>
              </a:pPr>
              <a:t>‹N°›</a:t>
            </a:fld>
            <a:endParaRPr lang="fr-FR" alt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ltLang="fr-FR"/>
              <a:t>Cliquez pour modifier le style du titre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ea typeface="+mn-ea"/>
                <a:cs typeface="+mn-cs"/>
              </a:defRPr>
            </a:lvl1pPr>
          </a:lstStyle>
          <a:p>
            <a:pPr>
              <a:defRPr/>
            </a:pPr>
            <a:endParaRPr lang="fr-F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ea typeface="+mn-ea"/>
                <a:cs typeface="+mn-cs"/>
              </a:defRPr>
            </a:lvl1pPr>
          </a:lstStyle>
          <a:p>
            <a:pPr>
              <a:defRPr/>
            </a:pPr>
            <a:endParaRPr lang="fr-F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cs typeface="Arial" charset="0"/>
              </a:defRPr>
            </a:lvl1pPr>
          </a:lstStyle>
          <a:p>
            <a:pPr>
              <a:defRPr/>
            </a:pPr>
            <a:fld id="{B53EA660-23A5-4279-BC7E-E77B7D0AB761}" type="slidenum">
              <a:rPr lang="fr-FR" altLang="fr-FR"/>
              <a:pPr>
                <a:defRPr/>
              </a:pPr>
              <a:t>‹N°›</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ti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ti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479376" y="2992303"/>
            <a:ext cx="11233248" cy="1333876"/>
          </a:xfrm>
        </p:spPr>
        <p:txBody>
          <a:bodyPr/>
          <a:lstStyle/>
          <a:p>
            <a:pPr eaLnBrk="1" hangingPunct="1">
              <a:lnSpc>
                <a:spcPct val="80000"/>
              </a:lnSpc>
            </a:pPr>
            <a:r>
              <a:rPr lang="fr-FR" altLang="fr-FR" sz="2800" dirty="0">
                <a:solidFill>
                  <a:schemeClr val="accent2"/>
                </a:solidFill>
                <a:ea typeface="ＭＳ Ｐゴシック" pitchFamily="34" charset="-128"/>
              </a:rPr>
              <a:t>44 inscriptions</a:t>
            </a:r>
            <a:endParaRPr lang="fr-FR" altLang="fr-FR" sz="1800" dirty="0">
              <a:solidFill>
                <a:srgbClr val="003399"/>
              </a:solidFill>
              <a:ea typeface="ＭＳ Ｐゴシック" pitchFamily="34" charset="-128"/>
            </a:endParaRPr>
          </a:p>
          <a:p>
            <a:pPr eaLnBrk="1" hangingPunct="1">
              <a:lnSpc>
                <a:spcPct val="80000"/>
              </a:lnSpc>
            </a:pPr>
            <a:r>
              <a:rPr lang="fr-FR" altLang="fr-FR" sz="2800" dirty="0">
                <a:solidFill>
                  <a:schemeClr val="accent2"/>
                </a:solidFill>
                <a:ea typeface="ＭＳ Ｐゴシック" pitchFamily="34" charset="-128"/>
              </a:rPr>
              <a:t>44 participants (</a:t>
            </a:r>
            <a:r>
              <a:rPr lang="fr-FR" altLang="fr-FR" sz="2800" i="1" dirty="0">
                <a:solidFill>
                  <a:schemeClr val="accent2"/>
                </a:solidFill>
                <a:ea typeface="ＭＳ Ｐゴシック" pitchFamily="34" charset="-128"/>
              </a:rPr>
              <a:t>45 en 2018</a:t>
            </a:r>
            <a:r>
              <a:rPr lang="fr-FR" altLang="fr-FR" sz="2800" dirty="0">
                <a:solidFill>
                  <a:schemeClr val="accent2"/>
                </a:solidFill>
                <a:ea typeface="ＭＳ Ｐゴシック" pitchFamily="34" charset="-128"/>
              </a:rPr>
              <a:t>)</a:t>
            </a:r>
          </a:p>
          <a:p>
            <a:pPr eaLnBrk="1" hangingPunct="1">
              <a:lnSpc>
                <a:spcPct val="90000"/>
              </a:lnSpc>
            </a:pPr>
            <a:r>
              <a:rPr lang="fr-FR" altLang="fr-FR" sz="2800" dirty="0">
                <a:solidFill>
                  <a:schemeClr val="accent2"/>
                </a:solidFill>
                <a:ea typeface="ＭＳ Ｐゴシック" pitchFamily="34" charset="-128"/>
              </a:rPr>
              <a:t>sur ~50 labos francophones (88</a:t>
            </a:r>
            <a:r>
              <a:rPr lang="fr-FR" altLang="fr-FR" sz="2800" dirty="0" smtClean="0">
                <a:solidFill>
                  <a:schemeClr val="accent2"/>
                </a:solidFill>
                <a:ea typeface="ＭＳ Ｐゴシック" pitchFamily="34" charset="-128"/>
              </a:rPr>
              <a:t>%)</a:t>
            </a:r>
            <a:endParaRPr lang="fr-FR" altLang="fr-FR" sz="2800" dirty="0">
              <a:solidFill>
                <a:schemeClr val="accent2"/>
              </a:solidFill>
              <a:ea typeface="ＭＳ Ｐゴシック" pitchFamily="34" charset="-128"/>
            </a:endParaRPr>
          </a:p>
        </p:txBody>
      </p:sp>
      <p:sp>
        <p:nvSpPr>
          <p:cNvPr id="2052" name="Text Box 4"/>
          <p:cNvSpPr txBox="1">
            <a:spLocks noChangeArrowheads="1"/>
          </p:cNvSpPr>
          <p:nvPr/>
        </p:nvSpPr>
        <p:spPr bwMode="auto">
          <a:xfrm>
            <a:off x="9048328" y="6100715"/>
            <a:ext cx="2555875" cy="304800"/>
          </a:xfrm>
          <a:prstGeom prst="rect">
            <a:avLst/>
          </a:prstGeom>
          <a:noFill/>
          <a:ln w="9525">
            <a:noFill/>
            <a:miter lim="800000"/>
            <a:headEnd/>
            <a:tailEnd/>
          </a:ln>
        </p:spPr>
        <p:txBody>
          <a:bodyPr>
            <a:spAutoFit/>
          </a:bodyPr>
          <a:lstStyle/>
          <a:p>
            <a:pPr eaLnBrk="1" hangingPunct="1">
              <a:spcBef>
                <a:spcPct val="50000"/>
              </a:spcBef>
            </a:pPr>
            <a:r>
              <a:rPr lang="fr-FR" altLang="fr-FR" sz="1400" i="1" dirty="0"/>
              <a:t>Paris, GFCH  6 février 2020</a:t>
            </a:r>
          </a:p>
        </p:txBody>
      </p:sp>
      <p:sp>
        <p:nvSpPr>
          <p:cNvPr id="3" name="Titre 2"/>
          <p:cNvSpPr>
            <a:spLocks noGrp="1"/>
          </p:cNvSpPr>
          <p:nvPr>
            <p:ph type="ctrTitle"/>
          </p:nvPr>
        </p:nvSpPr>
        <p:spPr>
          <a:xfrm>
            <a:off x="1127448" y="949917"/>
            <a:ext cx="10363200" cy="1470025"/>
          </a:xfrm>
        </p:spPr>
        <p:txBody>
          <a:bodyPr/>
          <a:lstStyle/>
          <a:p>
            <a:r>
              <a:rPr lang="fr-FR" b="1" dirty="0">
                <a:solidFill>
                  <a:srgbClr val="003399"/>
                </a:solidFill>
                <a:ea typeface="ＭＳ Ｐゴシック" panose="020B0600070205080204" pitchFamily="34" charset="-128"/>
                <a:cs typeface="Aharoni" panose="02010803020104030203" pitchFamily="2" charset="-79"/>
              </a:rPr>
              <a:t>EEQ Hématologie 2019</a:t>
            </a:r>
            <a:endParaRPr lang="fr-FR" b="1" dirty="0">
              <a:cs typeface="Aharoni" panose="02010803020104030203" pitchFamily="2" charset="-79"/>
            </a:endParaRPr>
          </a:p>
        </p:txBody>
      </p:sp>
      <p:sp>
        <p:nvSpPr>
          <p:cNvPr id="7" name="Rectangle 3"/>
          <p:cNvSpPr txBox="1">
            <a:spLocks noChangeArrowheads="1"/>
          </p:cNvSpPr>
          <p:nvPr/>
        </p:nvSpPr>
        <p:spPr bwMode="auto">
          <a:xfrm>
            <a:off x="3359696" y="4869160"/>
            <a:ext cx="5040560" cy="13839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ＭＳ Ｐゴシック" charset="0"/>
                <a:cs typeface="ＭＳ Ｐゴシック" charset="0"/>
              </a:defRPr>
            </a:lvl1pPr>
            <a:lvl2pPr marL="457200" indent="0" algn="ctr" rtl="0" eaLnBrk="0" fontAlgn="base" hangingPunct="0">
              <a:spcBef>
                <a:spcPct val="20000"/>
              </a:spcBef>
              <a:spcAft>
                <a:spcPct val="0"/>
              </a:spcAft>
              <a:buNone/>
              <a:defRPr sz="2800">
                <a:solidFill>
                  <a:schemeClr val="tx1"/>
                </a:solidFill>
                <a:latin typeface="+mn-lt"/>
                <a:ea typeface="ＭＳ Ｐゴシック" charset="0"/>
              </a:defRPr>
            </a:lvl2pPr>
            <a:lvl3pPr marL="914400" indent="0" algn="ctr" rtl="0" eaLnBrk="0" fontAlgn="base" hangingPunct="0">
              <a:spcBef>
                <a:spcPct val="20000"/>
              </a:spcBef>
              <a:spcAft>
                <a:spcPct val="0"/>
              </a:spcAft>
              <a:buNone/>
              <a:defRPr sz="2400">
                <a:solidFill>
                  <a:schemeClr val="tx1"/>
                </a:solidFill>
                <a:latin typeface="+mn-lt"/>
                <a:ea typeface="ＭＳ Ｐゴシック" charset="0"/>
              </a:defRPr>
            </a:lvl3pPr>
            <a:lvl4pPr marL="1371600" indent="0" algn="ctr" rtl="0" eaLnBrk="0" fontAlgn="base" hangingPunct="0">
              <a:spcBef>
                <a:spcPct val="20000"/>
              </a:spcBef>
              <a:spcAft>
                <a:spcPct val="0"/>
              </a:spcAft>
              <a:buNone/>
              <a:defRPr sz="2000">
                <a:solidFill>
                  <a:schemeClr val="tx1"/>
                </a:solidFill>
                <a:latin typeface="+mn-lt"/>
                <a:ea typeface="ＭＳ Ｐゴシック" charset="0"/>
              </a:defRPr>
            </a:lvl4pPr>
            <a:lvl5pPr marL="1828800" indent="0" algn="ctr" rtl="0" eaLnBrk="0" fontAlgn="base" hangingPunct="0">
              <a:spcBef>
                <a:spcPct val="20000"/>
              </a:spcBef>
              <a:spcAft>
                <a:spcPct val="0"/>
              </a:spcAft>
              <a:buNone/>
              <a:defRPr sz="2000">
                <a:solidFill>
                  <a:schemeClr val="tx1"/>
                </a:solidFill>
                <a:latin typeface="+mn-lt"/>
                <a:ea typeface="ＭＳ Ｐゴシック"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eaLnBrk="1" hangingPunct="1">
              <a:lnSpc>
                <a:spcPct val="80000"/>
              </a:lnSpc>
            </a:pPr>
            <a:r>
              <a:rPr lang="da-DK" altLang="fr-FR" sz="2000" kern="0" dirty="0" smtClean="0">
                <a:ea typeface="ＭＳ Ｐゴシック" pitchFamily="34" charset="-128"/>
              </a:rPr>
              <a:t>Marie-Agnès Collonge-Rame</a:t>
            </a:r>
          </a:p>
          <a:p>
            <a:pPr eaLnBrk="1" hangingPunct="1">
              <a:lnSpc>
                <a:spcPct val="80000"/>
              </a:lnSpc>
            </a:pPr>
            <a:r>
              <a:rPr lang="da-DK" altLang="fr-FR" sz="2000" kern="0" dirty="0" smtClean="0">
                <a:ea typeface="ＭＳ Ｐゴシック" pitchFamily="34" charset="-128"/>
              </a:rPr>
              <a:t>Matthieu Decamp</a:t>
            </a:r>
          </a:p>
          <a:p>
            <a:pPr eaLnBrk="1" hangingPunct="1">
              <a:lnSpc>
                <a:spcPct val="80000"/>
              </a:lnSpc>
            </a:pPr>
            <a:r>
              <a:rPr lang="da-DK" altLang="fr-FR" sz="2000" kern="0" dirty="0" smtClean="0">
                <a:ea typeface="ＭＳ Ｐゴシック" pitchFamily="34" charset="-128"/>
              </a:rPr>
              <a:t>Sandra Fert-Ferrer</a:t>
            </a:r>
          </a:p>
          <a:p>
            <a:pPr eaLnBrk="1" hangingPunct="1">
              <a:lnSpc>
                <a:spcPct val="80000"/>
              </a:lnSpc>
            </a:pPr>
            <a:r>
              <a:rPr lang="da-DK" altLang="fr-FR" sz="2000" kern="0" dirty="0" smtClean="0">
                <a:ea typeface="ＭＳ Ｐゴシック" pitchFamily="34" charset="-128"/>
              </a:rPr>
              <a:t>Isabelle Tigaud</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sz="4000" b="1" dirty="0">
                <a:solidFill>
                  <a:schemeClr val="accent2"/>
                </a:solidFill>
                <a:ea typeface="ＭＳ Ｐゴシック" pitchFamily="34" charset="-128"/>
              </a:rPr>
              <a:t>Cas clinique</a:t>
            </a:r>
          </a:p>
        </p:txBody>
      </p:sp>
      <p:sp>
        <p:nvSpPr>
          <p:cNvPr id="5" name="Espace réservé du contenu 4"/>
          <p:cNvSpPr>
            <a:spLocks noGrp="1"/>
          </p:cNvSpPr>
          <p:nvPr>
            <p:ph idx="1"/>
          </p:nvPr>
        </p:nvSpPr>
        <p:spPr/>
        <p:txBody>
          <a:bodyPr/>
          <a:lstStyle/>
          <a:p>
            <a:pPr marL="0" indent="0">
              <a:buNone/>
            </a:pPr>
            <a:r>
              <a:rPr lang="fr-FR" sz="1200" dirty="0"/>
              <a:t>Femme de 78 ans, mise en évidence d’une </a:t>
            </a:r>
            <a:r>
              <a:rPr lang="fr-FR" sz="1200" dirty="0" err="1"/>
              <a:t>bicytopénie</a:t>
            </a:r>
            <a:r>
              <a:rPr lang="fr-FR" sz="1200" dirty="0"/>
              <a:t> + </a:t>
            </a:r>
            <a:r>
              <a:rPr lang="fr-FR" sz="1200" dirty="0" err="1"/>
              <a:t>hyperlymphocytose</a:t>
            </a:r>
            <a:r>
              <a:rPr lang="fr-FR" sz="1200" dirty="0"/>
              <a:t> dans le cadre de l’exploration d’une splénomégalie avec altération de l’état général</a:t>
            </a:r>
            <a:r>
              <a:rPr lang="fr-FR" sz="1200" dirty="0" smtClean="0"/>
              <a:t>.</a:t>
            </a:r>
            <a:endParaRPr lang="fr-FR" sz="1200" dirty="0"/>
          </a:p>
          <a:p>
            <a:pPr marL="0" indent="0">
              <a:buNone/>
            </a:pPr>
            <a:endParaRPr lang="fr-FR" sz="800" b="1" dirty="0" smtClean="0"/>
          </a:p>
          <a:p>
            <a:pPr marL="0" indent="0">
              <a:buNone/>
            </a:pPr>
            <a:r>
              <a:rPr lang="fr-FR" sz="1200" b="1" dirty="0" smtClean="0"/>
              <a:t>NFS</a:t>
            </a:r>
            <a:r>
              <a:rPr lang="fr-FR" sz="1200" b="1" dirty="0"/>
              <a:t> : </a:t>
            </a:r>
            <a:r>
              <a:rPr lang="fr-FR" sz="1200" dirty="0"/>
              <a:t>     </a:t>
            </a:r>
          </a:p>
          <a:p>
            <a:pPr marL="0" indent="0">
              <a:buNone/>
            </a:pPr>
            <a:r>
              <a:rPr lang="en-US" sz="1200" dirty="0"/>
              <a:t>GB: 33 G/L, </a:t>
            </a:r>
            <a:r>
              <a:rPr lang="en-US" sz="1200" dirty="0" err="1"/>
              <a:t>Hb</a:t>
            </a:r>
            <a:r>
              <a:rPr lang="en-US" sz="1200" dirty="0"/>
              <a:t> : 9.2 g/</a:t>
            </a:r>
            <a:r>
              <a:rPr lang="en-US" sz="1200" dirty="0" err="1"/>
              <a:t>dL</a:t>
            </a:r>
            <a:r>
              <a:rPr lang="en-US" sz="1200" dirty="0"/>
              <a:t>, VGM: 87 </a:t>
            </a:r>
            <a:r>
              <a:rPr lang="en-US" sz="1200" dirty="0" err="1"/>
              <a:t>fL</a:t>
            </a:r>
            <a:r>
              <a:rPr lang="en-US" sz="1200" dirty="0"/>
              <a:t>, </a:t>
            </a:r>
            <a:r>
              <a:rPr lang="en-US" sz="1200" dirty="0" err="1"/>
              <a:t>Plq</a:t>
            </a:r>
            <a:r>
              <a:rPr lang="en-US" sz="1200" dirty="0"/>
              <a:t>: 80 G/L</a:t>
            </a:r>
            <a:r>
              <a:rPr lang="fr-FR" sz="1200" dirty="0"/>
              <a:t>, </a:t>
            </a:r>
            <a:r>
              <a:rPr lang="en-US" sz="1200" dirty="0"/>
              <a:t>PNN: 3 G/L, lymphocytes: 29.4 G/L (89%), monocytes: </a:t>
            </a:r>
            <a:r>
              <a:rPr lang="en-US" sz="1200" dirty="0" smtClean="0"/>
              <a:t>0.6G/L</a:t>
            </a:r>
            <a:endParaRPr lang="fr-FR" sz="1200" dirty="0" smtClean="0"/>
          </a:p>
          <a:p>
            <a:pPr marL="0" indent="0">
              <a:buNone/>
            </a:pPr>
            <a:endParaRPr lang="fr-FR" sz="800" b="1" dirty="0" smtClean="0"/>
          </a:p>
          <a:p>
            <a:pPr marL="0" indent="0">
              <a:buNone/>
            </a:pPr>
            <a:r>
              <a:rPr lang="fr-FR" sz="1200" b="1" dirty="0" smtClean="0"/>
              <a:t>Myélogramme</a:t>
            </a:r>
            <a:r>
              <a:rPr lang="fr-FR" sz="1200" b="1" dirty="0"/>
              <a:t>:</a:t>
            </a:r>
            <a:r>
              <a:rPr lang="fr-FR" sz="1200" dirty="0"/>
              <a:t>  </a:t>
            </a:r>
          </a:p>
          <a:p>
            <a:pPr marL="0" indent="0">
              <a:buNone/>
            </a:pPr>
            <a:r>
              <a:rPr lang="fr-FR" sz="1200" dirty="0"/>
              <a:t>Densité cellulaire grade 3, lignée </a:t>
            </a:r>
            <a:r>
              <a:rPr lang="fr-FR" sz="1200" dirty="0" err="1"/>
              <a:t>mégacaryocytaire</a:t>
            </a:r>
            <a:r>
              <a:rPr lang="fr-FR" sz="1200" dirty="0"/>
              <a:t> très diminuée, lignée granuleuse : 38%, lignée </a:t>
            </a:r>
            <a:r>
              <a:rPr lang="fr-FR" sz="1200" dirty="0" err="1"/>
              <a:t>érythroblastique</a:t>
            </a:r>
            <a:r>
              <a:rPr lang="fr-FR" sz="1200" dirty="0"/>
              <a:t> = 7%.                                                                                                                                                             Présence de 53% de lymphocytes dystrophiques à rapport nucléo-cytoplasmique élevé, noyau contourné, parfois </a:t>
            </a:r>
            <a:r>
              <a:rPr lang="fr-FR" sz="1200" dirty="0" err="1"/>
              <a:t>nucléolé</a:t>
            </a:r>
            <a:r>
              <a:rPr lang="fr-FR" sz="1200" dirty="0"/>
              <a:t>, présence d’expansions cytoplasmiques, nombreuses ombres nucléaires.</a:t>
            </a:r>
          </a:p>
          <a:p>
            <a:pPr marL="0" indent="0">
              <a:buNone/>
            </a:pPr>
            <a:r>
              <a:rPr lang="fr-FR" sz="1200" dirty="0"/>
              <a:t>Myélogramme en faveur d’un LNH</a:t>
            </a:r>
            <a:r>
              <a:rPr lang="fr-FR" sz="1200" dirty="0" smtClean="0"/>
              <a:t>.</a:t>
            </a:r>
            <a:endParaRPr lang="fr-FR" sz="1200" dirty="0"/>
          </a:p>
          <a:p>
            <a:pPr marL="0" indent="0">
              <a:buNone/>
            </a:pPr>
            <a:endParaRPr lang="fr-FR" sz="800" b="1" dirty="0" smtClean="0"/>
          </a:p>
          <a:p>
            <a:pPr marL="0" indent="0">
              <a:buNone/>
            </a:pPr>
            <a:r>
              <a:rPr lang="fr-FR" sz="1200" b="1" dirty="0" err="1" smtClean="0"/>
              <a:t>Immunophénotypage</a:t>
            </a:r>
            <a:r>
              <a:rPr lang="fr-FR" sz="1200" b="1" dirty="0"/>
              <a:t> : </a:t>
            </a:r>
            <a:endParaRPr lang="fr-FR" sz="1200" dirty="0"/>
          </a:p>
          <a:p>
            <a:pPr marL="0" indent="0">
              <a:buNone/>
            </a:pPr>
            <a:r>
              <a:rPr lang="fr-FR" sz="1200" dirty="0"/>
              <a:t>CD3: 9%, CD3/CD4 : 5%, CD3/CD8: 4%, CD3-/CD56+ (NK): 3%,  CD19 : 87%, CD19/CD5 : 87%, CD19/CD10 : </a:t>
            </a:r>
            <a:r>
              <a:rPr lang="en-US" sz="1200" dirty="0"/>
              <a:t>1%, CD19/CD20 : 87%, CD19/CD23 : 18%, CD19/CD43 : 1%, CD19/CD79 : 79%, CD19/FMC7: 87%, CD19/kappa: 1%, CD19/lambda: 86%</a:t>
            </a:r>
            <a:endParaRPr lang="fr-FR" sz="1200" dirty="0"/>
          </a:p>
          <a:p>
            <a:pPr marL="0" indent="0">
              <a:buNone/>
            </a:pPr>
            <a:r>
              <a:rPr lang="fr-FR" sz="1200" dirty="0"/>
              <a:t>Score= 1/5</a:t>
            </a:r>
          </a:p>
          <a:p>
            <a:pPr marL="0" indent="0">
              <a:buNone/>
            </a:pPr>
            <a:r>
              <a:rPr lang="fr-FR" sz="1200" dirty="0" smtClean="0"/>
              <a:t>Conclusion</a:t>
            </a:r>
            <a:r>
              <a:rPr lang="fr-FR" sz="1200" dirty="0"/>
              <a:t> : Prolifération B d’allure monoclonale dont le phénotype est plutôt en faveur d’un lymphome. L’expression du CD5 et l’absence d’expression du CD10 sue le clone </a:t>
            </a:r>
            <a:r>
              <a:rPr lang="fr-FR" sz="1200" dirty="0" err="1"/>
              <a:t>lymphomateux</a:t>
            </a:r>
            <a:r>
              <a:rPr lang="fr-FR" sz="1200" dirty="0"/>
              <a:t> peut faire suspecter en premier lieu un lymphome B de la zone marginale CD5+. Malgré l’absence d’expression du CD43 , un lymphome du manteau ne peut être formellement exclu.</a:t>
            </a:r>
          </a:p>
          <a:p>
            <a:pPr marL="0" indent="0">
              <a:buNone/>
            </a:pPr>
            <a:r>
              <a:rPr lang="fr-FR" sz="1200" dirty="0"/>
              <a:t>A confronter aux résultats de la cytologie, de la cytogénétique et de l’anatomopathologie</a:t>
            </a:r>
            <a:r>
              <a:rPr lang="fr-FR" sz="1200" dirty="0" smtClean="0"/>
              <a:t>.</a:t>
            </a:r>
            <a:endParaRPr lang="fr-FR" sz="1200" dirty="0"/>
          </a:p>
          <a:p>
            <a:pPr marL="0" indent="0">
              <a:buNone/>
            </a:pPr>
            <a:endParaRPr lang="fr-FR" sz="800" b="1" dirty="0" smtClean="0"/>
          </a:p>
          <a:p>
            <a:pPr marL="0" indent="0">
              <a:buNone/>
            </a:pPr>
            <a:r>
              <a:rPr lang="fr-FR" sz="1200" b="1" dirty="0" smtClean="0"/>
              <a:t>Caryotype</a:t>
            </a:r>
            <a:r>
              <a:rPr lang="fr-FR" sz="1200" b="1" dirty="0"/>
              <a:t> :</a:t>
            </a:r>
            <a:endParaRPr lang="fr-FR" sz="1200" dirty="0"/>
          </a:p>
          <a:p>
            <a:pPr marL="0" indent="0">
              <a:buNone/>
            </a:pPr>
            <a:r>
              <a:rPr lang="fr-FR" sz="1200" dirty="0"/>
              <a:t>Tissu : Moelle osseuse</a:t>
            </a:r>
          </a:p>
          <a:p>
            <a:pPr marL="0" indent="0">
              <a:buNone/>
            </a:pPr>
            <a:r>
              <a:rPr lang="fr-FR" sz="1200" dirty="0"/>
              <a:t>Culture : 24H avec synchronisation</a:t>
            </a:r>
          </a:p>
          <a:p>
            <a:pPr marL="0" indent="0">
              <a:buNone/>
            </a:pPr>
            <a:r>
              <a:rPr lang="fr-FR" sz="1200" dirty="0"/>
              <a:t>Dénaturation : RHG et GTL</a:t>
            </a:r>
          </a:p>
          <a:p>
            <a:pPr marL="0" indent="0">
              <a:buNone/>
            </a:pPr>
            <a:endParaRPr lang="fr-FR" sz="1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7383" y="968044"/>
            <a:ext cx="6870023" cy="5031566"/>
          </a:xfrm>
          <a:prstGeom prst="rect">
            <a:avLst/>
          </a:prstGeom>
        </p:spPr>
      </p:pic>
      <p:sp>
        <p:nvSpPr>
          <p:cNvPr id="4" name="Rectangle 3"/>
          <p:cNvSpPr/>
          <p:nvPr/>
        </p:nvSpPr>
        <p:spPr>
          <a:xfrm>
            <a:off x="1127448" y="5877272"/>
            <a:ext cx="10729192" cy="400110"/>
          </a:xfrm>
          <a:prstGeom prst="rect">
            <a:avLst/>
          </a:prstGeom>
        </p:spPr>
        <p:txBody>
          <a:bodyPr wrap="square">
            <a:spAutoFit/>
          </a:bodyPr>
          <a:lstStyle/>
          <a:p>
            <a:r>
              <a:rPr lang="fr-FR" sz="2000" b="1" dirty="0"/>
              <a:t>44,XX,add(1)(q31),t(2;7)(p11;q21),-8,-13,der(17)t(8;17)(q11;p12),der(19)t(13;19)(q14;p13)</a:t>
            </a:r>
            <a:endParaRPr lang="fr-FR" sz="2000" dirty="0"/>
          </a:p>
        </p:txBody>
      </p:sp>
      <p:cxnSp>
        <p:nvCxnSpPr>
          <p:cNvPr id="8" name="Connecteur droit avec flèche 7"/>
          <p:cNvCxnSpPr/>
          <p:nvPr/>
        </p:nvCxnSpPr>
        <p:spPr>
          <a:xfrm flipH="1" flipV="1">
            <a:off x="3575720" y="1844824"/>
            <a:ext cx="216024" cy="144016"/>
          </a:xfrm>
          <a:prstGeom prst="straightConnector1">
            <a:avLst/>
          </a:prstGeom>
          <a:ln w="38100">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flipH="1" flipV="1">
            <a:off x="5303912" y="1484784"/>
            <a:ext cx="216024" cy="14401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flipH="1" flipV="1">
            <a:off x="4511824" y="2996952"/>
            <a:ext cx="216024" cy="14401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H="1" flipV="1">
            <a:off x="8112224" y="4149080"/>
            <a:ext cx="216024" cy="144016"/>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flipH="1" flipV="1">
            <a:off x="3621015" y="5085184"/>
            <a:ext cx="216024" cy="144016"/>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21014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3552" y="548680"/>
            <a:ext cx="7738685" cy="5667768"/>
          </a:xfrm>
          <a:prstGeom prst="rect">
            <a:avLst/>
          </a:prstGeom>
        </p:spPr>
      </p:pic>
      <p:sp>
        <p:nvSpPr>
          <p:cNvPr id="3" name="Rectangle 2"/>
          <p:cNvSpPr/>
          <p:nvPr/>
        </p:nvSpPr>
        <p:spPr>
          <a:xfrm>
            <a:off x="1127448" y="5877272"/>
            <a:ext cx="10729192" cy="400110"/>
          </a:xfrm>
          <a:prstGeom prst="rect">
            <a:avLst/>
          </a:prstGeom>
        </p:spPr>
        <p:txBody>
          <a:bodyPr wrap="square">
            <a:spAutoFit/>
          </a:bodyPr>
          <a:lstStyle/>
          <a:p>
            <a:r>
              <a:rPr lang="fr-FR" sz="2000" b="1" dirty="0"/>
              <a:t>44,XX,add(1)(q31),t(2;7)(p11;q21),-8,-13,der(17)t(8;17)(q11;p12),der(19)t(13;19)(q14;p13)</a:t>
            </a:r>
            <a:endParaRPr lang="fr-FR" sz="2000" dirty="0"/>
          </a:p>
        </p:txBody>
      </p:sp>
      <p:cxnSp>
        <p:nvCxnSpPr>
          <p:cNvPr id="4" name="Connecteur droit avec flèche 3"/>
          <p:cNvCxnSpPr/>
          <p:nvPr/>
        </p:nvCxnSpPr>
        <p:spPr>
          <a:xfrm flipH="1" flipV="1">
            <a:off x="3404193" y="1339153"/>
            <a:ext cx="216024" cy="144016"/>
          </a:xfrm>
          <a:prstGeom prst="straightConnector1">
            <a:avLst/>
          </a:prstGeom>
          <a:ln w="38100">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 name="Connecteur droit avec flèche 4"/>
          <p:cNvCxnSpPr/>
          <p:nvPr/>
        </p:nvCxnSpPr>
        <p:spPr>
          <a:xfrm flipH="1" flipV="1">
            <a:off x="5159896" y="1052736"/>
            <a:ext cx="216024" cy="14401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necteur droit avec flèche 5"/>
          <p:cNvCxnSpPr/>
          <p:nvPr/>
        </p:nvCxnSpPr>
        <p:spPr>
          <a:xfrm flipH="1" flipV="1">
            <a:off x="4007768" y="2708920"/>
            <a:ext cx="216024" cy="14401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flipH="1" flipV="1">
            <a:off x="8184232" y="3789040"/>
            <a:ext cx="216024" cy="144016"/>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p:nvPr/>
        </p:nvCxnSpPr>
        <p:spPr>
          <a:xfrm flipH="1" flipV="1">
            <a:off x="2999656" y="5157192"/>
            <a:ext cx="216024" cy="144016"/>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39182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7489" y="661640"/>
            <a:ext cx="7557025" cy="5534723"/>
          </a:xfrm>
          <a:prstGeom prst="rect">
            <a:avLst/>
          </a:prstGeom>
        </p:spPr>
      </p:pic>
      <p:sp>
        <p:nvSpPr>
          <p:cNvPr id="3" name="Rectangle 2"/>
          <p:cNvSpPr/>
          <p:nvPr/>
        </p:nvSpPr>
        <p:spPr>
          <a:xfrm>
            <a:off x="5514752" y="5934753"/>
            <a:ext cx="1162498" cy="523220"/>
          </a:xfrm>
          <a:prstGeom prst="rect">
            <a:avLst/>
          </a:prstGeom>
        </p:spPr>
        <p:txBody>
          <a:bodyPr wrap="none">
            <a:spAutoFit/>
          </a:bodyPr>
          <a:lstStyle/>
          <a:p>
            <a:r>
              <a:rPr lang="fr-FR" b="1" dirty="0"/>
              <a:t>46,XX</a:t>
            </a:r>
            <a:endParaRPr lang="fr-F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7942" y="548680"/>
            <a:ext cx="8512554" cy="6234545"/>
          </a:xfrm>
          <a:prstGeom prst="rect">
            <a:avLst/>
          </a:prstGeom>
        </p:spPr>
      </p:pic>
      <p:sp>
        <p:nvSpPr>
          <p:cNvPr id="4" name="Titre 2"/>
          <p:cNvSpPr>
            <a:spLocks noGrp="1"/>
          </p:cNvSpPr>
          <p:nvPr>
            <p:ph type="title"/>
          </p:nvPr>
        </p:nvSpPr>
        <p:spPr>
          <a:xfrm>
            <a:off x="609600" y="274638"/>
            <a:ext cx="10972800" cy="1143000"/>
          </a:xfrm>
        </p:spPr>
        <p:txBody>
          <a:bodyPr/>
          <a:lstStyle/>
          <a:p>
            <a:r>
              <a:rPr lang="fr-FR" sz="4000" b="1" dirty="0" smtClean="0">
                <a:solidFill>
                  <a:schemeClr val="accent2"/>
                </a:solidFill>
                <a:ea typeface="ＭＳ Ｐゴシック" pitchFamily="34" charset="-128"/>
              </a:rPr>
              <a:t>Anomalie 1q</a:t>
            </a:r>
            <a:endParaRPr lang="fr-FR" sz="4000" b="1" dirty="0">
              <a:solidFill>
                <a:schemeClr val="accent2"/>
              </a:solidFill>
              <a:ea typeface="ＭＳ Ｐゴシック" pitchFamily="34" charset="-128"/>
            </a:endParaRPr>
          </a:p>
        </p:txBody>
      </p:sp>
    </p:spTree>
    <p:extLst>
      <p:ext uri="{BB962C8B-B14F-4D97-AF65-F5344CB8AC3E}">
        <p14:creationId xmlns:p14="http://schemas.microsoft.com/office/powerpoint/2010/main" val="6077839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Peinture du 1*</a:t>
            </a:r>
            <a:endParaRPr lang="fr-FR" dirty="0"/>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8483" t="33939" r="33491" b="23290"/>
          <a:stretch/>
        </p:blipFill>
        <p:spPr>
          <a:xfrm>
            <a:off x="2523604" y="1312204"/>
            <a:ext cx="6380708" cy="4925108"/>
          </a:xfrm>
          <a:prstGeom prst="rect">
            <a:avLst/>
          </a:prstGeom>
        </p:spPr>
      </p:pic>
      <p:sp>
        <p:nvSpPr>
          <p:cNvPr id="5" name="ZoneTexte 4"/>
          <p:cNvSpPr txBox="1"/>
          <p:nvPr/>
        </p:nvSpPr>
        <p:spPr>
          <a:xfrm>
            <a:off x="7392144" y="4653136"/>
            <a:ext cx="1426994" cy="523220"/>
          </a:xfrm>
          <a:prstGeom prst="rect">
            <a:avLst/>
          </a:prstGeom>
          <a:noFill/>
        </p:spPr>
        <p:txBody>
          <a:bodyPr wrap="none" rtlCol="0">
            <a:spAutoFit/>
          </a:bodyPr>
          <a:lstStyle/>
          <a:p>
            <a:r>
              <a:rPr lang="fr-FR" dirty="0" err="1"/>
              <a:t>add</a:t>
            </a:r>
            <a:r>
              <a:rPr lang="fr-FR" dirty="0"/>
              <a:t>(1q)</a:t>
            </a:r>
          </a:p>
        </p:txBody>
      </p:sp>
      <p:sp>
        <p:nvSpPr>
          <p:cNvPr id="6" name="ZoneTexte 5"/>
          <p:cNvSpPr txBox="1"/>
          <p:nvPr/>
        </p:nvSpPr>
        <p:spPr>
          <a:xfrm>
            <a:off x="7516504" y="2060848"/>
            <a:ext cx="1891865" cy="400110"/>
          </a:xfrm>
          <a:prstGeom prst="rect">
            <a:avLst/>
          </a:prstGeom>
          <a:noFill/>
        </p:spPr>
        <p:txBody>
          <a:bodyPr wrap="none" rtlCol="0">
            <a:spAutoFit/>
          </a:bodyPr>
          <a:lstStyle/>
          <a:p>
            <a:r>
              <a:rPr lang="fr-FR" sz="2000" dirty="0"/>
              <a:t>der(19)t(13;19)</a:t>
            </a:r>
          </a:p>
        </p:txBody>
      </p:sp>
      <p:sp>
        <p:nvSpPr>
          <p:cNvPr id="3" name="ZoneTexte 2"/>
          <p:cNvSpPr txBox="1"/>
          <p:nvPr/>
        </p:nvSpPr>
        <p:spPr>
          <a:xfrm>
            <a:off x="607894" y="6093296"/>
            <a:ext cx="10585176" cy="400110"/>
          </a:xfrm>
          <a:prstGeom prst="rect">
            <a:avLst/>
          </a:prstGeom>
          <a:noFill/>
        </p:spPr>
        <p:txBody>
          <a:bodyPr wrap="square" rtlCol="0">
            <a:spAutoFit/>
          </a:bodyPr>
          <a:lstStyle/>
          <a:p>
            <a:r>
              <a:rPr lang="fr-FR" sz="2000" i="1" dirty="0" smtClean="0"/>
              <a:t>* Réalisée lors de l’expertise des dossiers pour s’assurer de la justesse de la formule</a:t>
            </a:r>
            <a:endParaRPr lang="fr-FR" sz="2000" i="1" dirty="0"/>
          </a:p>
        </p:txBody>
      </p:sp>
    </p:spTree>
    <p:extLst>
      <p:ext uri="{BB962C8B-B14F-4D97-AF65-F5344CB8AC3E}">
        <p14:creationId xmlns:p14="http://schemas.microsoft.com/office/powerpoint/2010/main" val="1814653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fr-FR" altLang="fr-FR" sz="4000" b="1" dirty="0">
                <a:solidFill>
                  <a:schemeClr val="accent2"/>
                </a:solidFill>
                <a:ea typeface="ＭＳ Ｐゴシック" pitchFamily="34" charset="-128"/>
              </a:rPr>
              <a:t>Grille de notation</a:t>
            </a:r>
          </a:p>
        </p:txBody>
      </p:sp>
      <p:sp>
        <p:nvSpPr>
          <p:cNvPr id="3075" name="Rectangle 3"/>
          <p:cNvSpPr>
            <a:spLocks noGrp="1" noChangeArrowheads="1"/>
          </p:cNvSpPr>
          <p:nvPr>
            <p:ph idx="1"/>
          </p:nvPr>
        </p:nvSpPr>
        <p:spPr/>
        <p:txBody>
          <a:bodyPr/>
          <a:lstStyle/>
          <a:p>
            <a:pPr marL="0" indent="0" eaLnBrk="1" hangingPunct="1">
              <a:lnSpc>
                <a:spcPct val="80000"/>
              </a:lnSpc>
              <a:buNone/>
              <a:defRPr/>
            </a:pPr>
            <a:r>
              <a:rPr lang="fr-FR" altLang="fr-FR" dirty="0">
                <a:ea typeface="ＭＳ Ｐゴシック" panose="020B0600070205080204" pitchFamily="34" charset="-128"/>
              </a:rPr>
              <a:t>Partie FISH</a:t>
            </a:r>
            <a:r>
              <a:rPr lang="fr-FR" altLang="fr-FR" sz="2800" dirty="0">
                <a:solidFill>
                  <a:srgbClr val="FF0000"/>
                </a:solidFill>
                <a:ea typeface="ＭＳ Ｐゴシック" panose="020B0600070205080204" pitchFamily="34" charset="-128"/>
              </a:rPr>
              <a:t>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2 points</a:t>
            </a:r>
            <a:r>
              <a:rPr lang="fr-FR" altLang="fr-FR" sz="2400" dirty="0">
                <a:ea typeface="ＭＳ Ｐゴシック" panose="020B0600070205080204" pitchFamily="34" charset="-128"/>
              </a:rPr>
              <a:t>)</a:t>
            </a:r>
            <a:br>
              <a:rPr lang="fr-FR" altLang="fr-FR" sz="2400" dirty="0">
                <a:ea typeface="ＭＳ Ｐゴシック" panose="020B0600070205080204" pitchFamily="34" charset="-128"/>
              </a:rPr>
            </a:br>
            <a:r>
              <a:rPr lang="fr-FR" altLang="fr-FR" sz="2400" dirty="0">
                <a:ea typeface="ＭＳ Ｐゴシック" panose="020B0600070205080204" pitchFamily="34" charset="-128"/>
              </a:rPr>
              <a:t>	malus si choix sonde inapproprié</a:t>
            </a:r>
          </a:p>
          <a:p>
            <a:pPr marL="0" indent="0" eaLnBrk="1" hangingPunct="1">
              <a:lnSpc>
                <a:spcPct val="80000"/>
              </a:lnSpc>
              <a:buNone/>
              <a:defRPr/>
            </a:pPr>
            <a:r>
              <a:rPr lang="fr-FR" altLang="fr-FR" dirty="0">
                <a:ea typeface="ＭＳ Ｐゴシック" panose="020B0600070205080204" pitchFamily="34" charset="-128"/>
              </a:rPr>
              <a:t>Partie descriptive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6,25 points</a:t>
            </a:r>
            <a:r>
              <a:rPr lang="fr-FR" altLang="fr-FR" sz="2400" dirty="0">
                <a:ea typeface="ＭＳ Ｐゴシック" panose="020B0600070205080204" pitchFamily="34" charset="-128"/>
              </a:rPr>
              <a:t>)</a:t>
            </a:r>
          </a:p>
          <a:p>
            <a:pPr marL="0" indent="0" eaLnBrk="1" hangingPunct="1">
              <a:lnSpc>
                <a:spcPct val="80000"/>
              </a:lnSpc>
              <a:buNone/>
              <a:defRPr/>
            </a:pPr>
            <a:r>
              <a:rPr lang="fr-FR" altLang="fr-FR" sz="2400" dirty="0">
                <a:ea typeface="ＭＳ Ｐゴシック" panose="020B0600070205080204" pitchFamily="34" charset="-128"/>
              </a:rPr>
              <a:t>	formule juste et bien écrite (ISCN 2016) 4pts</a:t>
            </a:r>
          </a:p>
          <a:p>
            <a:pPr lvl="1" eaLnBrk="1" hangingPunct="1">
              <a:lnSpc>
                <a:spcPct val="80000"/>
              </a:lnSpc>
              <a:buFontTx/>
              <a:buNone/>
              <a:defRPr/>
            </a:pPr>
            <a:r>
              <a:rPr lang="fr-FR" altLang="fr-FR" sz="2400" dirty="0">
                <a:ea typeface="ＭＳ Ｐゴシック" panose="020B0600070205080204" pitchFamily="34" charset="-128"/>
              </a:rPr>
              <a:t>		description (conclusion) 2,25 pts</a:t>
            </a:r>
          </a:p>
          <a:p>
            <a:pPr marL="0" indent="0" eaLnBrk="1" hangingPunct="1">
              <a:lnSpc>
                <a:spcPct val="80000"/>
              </a:lnSpc>
              <a:buNone/>
              <a:defRPr/>
            </a:pPr>
            <a:r>
              <a:rPr lang="fr-FR" altLang="fr-FR" dirty="0">
                <a:ea typeface="ＭＳ Ｐゴシック" panose="020B0600070205080204" pitchFamily="34" charset="-128"/>
              </a:rPr>
              <a:t>Partie analytique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5 points</a:t>
            </a:r>
            <a:r>
              <a:rPr lang="fr-FR" altLang="fr-FR" sz="2400" dirty="0">
                <a:ea typeface="ＭＳ Ｐゴシック" panose="020B0600070205080204" pitchFamily="34" charset="-128"/>
              </a:rPr>
              <a:t>)</a:t>
            </a:r>
          </a:p>
          <a:p>
            <a:pPr eaLnBrk="1" hangingPunct="1">
              <a:lnSpc>
                <a:spcPct val="80000"/>
              </a:lnSpc>
              <a:buFontTx/>
              <a:buNone/>
              <a:defRPr/>
            </a:pPr>
            <a:r>
              <a:rPr lang="fr-FR" altLang="fr-FR" sz="2400" dirty="0">
                <a:ea typeface="ＭＳ Ｐゴシック" panose="020B0600070205080204" pitchFamily="34" charset="-128"/>
              </a:rPr>
              <a:t>		détection des anomalies</a:t>
            </a:r>
          </a:p>
          <a:p>
            <a:pPr marL="0" indent="0" eaLnBrk="1" hangingPunct="1">
              <a:lnSpc>
                <a:spcPct val="80000"/>
              </a:lnSpc>
              <a:buNone/>
              <a:defRPr/>
            </a:pPr>
            <a:r>
              <a:rPr lang="fr-FR" altLang="fr-FR" dirty="0">
                <a:ea typeface="ＭＳ Ｐゴシック" panose="020B0600070205080204" pitchFamily="34" charset="-128"/>
              </a:rPr>
              <a:t>Interprétation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3,75</a:t>
            </a:r>
            <a:r>
              <a:rPr lang="fr-FR" altLang="fr-FR" sz="2400" b="1" dirty="0">
                <a:solidFill>
                  <a:srgbClr val="CC3300"/>
                </a:solidFill>
                <a:ea typeface="ＭＳ Ｐゴシック" panose="020B0600070205080204" pitchFamily="34" charset="-128"/>
              </a:rPr>
              <a:t> </a:t>
            </a:r>
            <a:r>
              <a:rPr lang="fr-FR" altLang="fr-FR" sz="2400" b="1" dirty="0">
                <a:solidFill>
                  <a:srgbClr val="993300"/>
                </a:solidFill>
                <a:ea typeface="ＭＳ Ｐゴシック" panose="020B0600070205080204" pitchFamily="34" charset="-128"/>
              </a:rPr>
              <a:t>points</a:t>
            </a:r>
            <a:r>
              <a:rPr lang="fr-FR" altLang="fr-FR" sz="2400" dirty="0">
                <a:ea typeface="ＭＳ Ｐゴシック" panose="020B0600070205080204" pitchFamily="34" charset="-128"/>
              </a:rPr>
              <a:t>)</a:t>
            </a:r>
          </a:p>
          <a:p>
            <a:pPr marL="0" indent="0" eaLnBrk="1" hangingPunct="1">
              <a:lnSpc>
                <a:spcPct val="80000"/>
              </a:lnSpc>
              <a:buNone/>
              <a:defRPr/>
            </a:pPr>
            <a:r>
              <a:rPr lang="fr-FR" altLang="fr-FR" sz="2400" dirty="0">
                <a:ea typeface="ＭＳ Ｐゴシック" panose="020B0600070205080204" pitchFamily="34" charset="-128"/>
              </a:rPr>
              <a:t>	possibilité de malus sur le pronostic</a:t>
            </a:r>
          </a:p>
          <a:p>
            <a:pPr marL="0" indent="0" eaLnBrk="1" hangingPunct="1">
              <a:lnSpc>
                <a:spcPct val="80000"/>
              </a:lnSpc>
              <a:buNone/>
              <a:defRPr/>
            </a:pPr>
            <a:r>
              <a:rPr lang="fr-FR" altLang="fr-FR" dirty="0">
                <a:ea typeface="ＭＳ Ｐゴシック" panose="020B0600070205080204" pitchFamily="34" charset="-128"/>
              </a:rPr>
              <a:t>Classement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3 points</a:t>
            </a:r>
            <a:r>
              <a:rPr lang="fr-FR" altLang="fr-FR" sz="2400" dirty="0">
                <a:ea typeface="ＭＳ Ｐゴシック" panose="020B0600070205080204" pitchFamily="34" charset="-128"/>
              </a:rPr>
              <a:t>)</a:t>
            </a:r>
            <a:br>
              <a:rPr lang="fr-FR" altLang="fr-FR" sz="2400" dirty="0">
                <a:ea typeface="ＭＳ Ｐゴシック" panose="020B0600070205080204" pitchFamily="34" charset="-128"/>
              </a:rPr>
            </a:br>
            <a:r>
              <a:rPr lang="fr-FR" altLang="fr-FR" sz="2400" dirty="0">
                <a:ea typeface="ＭＳ Ｐゴシック" panose="020B0600070205080204" pitchFamily="34" charset="-128"/>
              </a:rPr>
              <a:t>	malus si non respect des consignes</a:t>
            </a:r>
          </a:p>
          <a:p>
            <a:pPr marL="0" indent="0" eaLnBrk="1" hangingPunct="1">
              <a:lnSpc>
                <a:spcPct val="80000"/>
              </a:lnSpc>
              <a:buNone/>
              <a:defRPr/>
            </a:pPr>
            <a:r>
              <a:rPr lang="fr-FR" altLang="fr-FR" dirty="0">
                <a:ea typeface="ＭＳ Ｐゴシック" panose="020B0600070205080204" pitchFamily="34" charset="-128"/>
              </a:rPr>
              <a:t>Notation</a:t>
            </a:r>
            <a:r>
              <a:rPr lang="fr-FR" altLang="fr-FR" b="1" dirty="0">
                <a:solidFill>
                  <a:srgbClr val="FF0000"/>
                </a:solidFill>
                <a:ea typeface="ＭＳ Ｐゴシック" panose="020B0600070205080204" pitchFamily="34" charset="-128"/>
              </a:rPr>
              <a:t> </a:t>
            </a:r>
            <a:r>
              <a:rPr lang="fr-FR" altLang="fr-FR" dirty="0">
                <a:ea typeface="ＭＳ Ｐゴシック" panose="020B0600070205080204" pitchFamily="34" charset="-128"/>
              </a:rPr>
              <a:t>sur 20</a:t>
            </a:r>
          </a:p>
          <a:p>
            <a:pPr eaLnBrk="1" hangingPunct="1">
              <a:lnSpc>
                <a:spcPct val="80000"/>
              </a:lnSpc>
              <a:buFontTx/>
              <a:buNone/>
              <a:defRPr/>
            </a:pPr>
            <a:endParaRPr lang="fr-FR" altLang="fr-FR" dirty="0">
              <a:ea typeface="ＭＳ Ｐゴシック" panose="020B0600070205080204" pitchFamily="34" charset="-128"/>
            </a:endParaRPr>
          </a:p>
          <a:p>
            <a:pPr lvl="1" eaLnBrk="1" hangingPunct="1">
              <a:lnSpc>
                <a:spcPct val="80000"/>
              </a:lnSpc>
              <a:buFontTx/>
              <a:buNone/>
              <a:defRPr/>
            </a:pPr>
            <a:endParaRPr lang="fr-FR" altLang="fr-FR" sz="1800" dirty="0">
              <a:ea typeface="ＭＳ Ｐゴシック" panose="020B0600070205080204" pitchFamily="34"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marL="0" indent="0" eaLnBrk="1" hangingPunct="1">
              <a:lnSpc>
                <a:spcPct val="80000"/>
              </a:lnSpc>
              <a:tabLst>
                <a:tab pos="442913" algn="l"/>
              </a:tabLst>
            </a:pPr>
            <a:r>
              <a:rPr lang="fr-FR" altLang="fr-FR" sz="3600" b="1" dirty="0">
                <a:solidFill>
                  <a:schemeClr val="accent2"/>
                </a:solidFill>
                <a:ea typeface="ＭＳ Ｐゴシック" pitchFamily="34" charset="-128"/>
              </a:rPr>
              <a:t>Questionnaire </a:t>
            </a:r>
            <a:r>
              <a:rPr lang="fr-FR" altLang="fr-FR" sz="3600" dirty="0">
                <a:solidFill>
                  <a:schemeClr val="accent2"/>
                </a:solidFill>
                <a:ea typeface="ＭＳ Ｐゴシック" pitchFamily="34" charset="-128"/>
              </a:rPr>
              <a:t>: </a:t>
            </a:r>
            <a:br>
              <a:rPr lang="fr-FR" altLang="fr-FR" sz="3600" dirty="0">
                <a:solidFill>
                  <a:schemeClr val="accent2"/>
                </a:solidFill>
                <a:ea typeface="ＭＳ Ｐゴシック" pitchFamily="34" charset="-128"/>
              </a:rPr>
            </a:br>
            <a:r>
              <a:rPr lang="fr-FR" altLang="fr-FR" sz="3200" dirty="0">
                <a:solidFill>
                  <a:schemeClr val="accent2"/>
                </a:solidFill>
                <a:ea typeface="ＭＳ Ｐゴシック" pitchFamily="34" charset="-128"/>
              </a:rPr>
              <a:t>Informations générales (non notées)</a:t>
            </a:r>
          </a:p>
        </p:txBody>
      </p:sp>
      <p:sp>
        <p:nvSpPr>
          <p:cNvPr id="7170" name="Rectangle 3"/>
          <p:cNvSpPr>
            <a:spLocks noGrp="1" noChangeArrowheads="1"/>
          </p:cNvSpPr>
          <p:nvPr>
            <p:ph idx="1"/>
          </p:nvPr>
        </p:nvSpPr>
        <p:spPr>
          <a:xfrm>
            <a:off x="609600" y="1855365"/>
            <a:ext cx="10972800" cy="4525963"/>
          </a:xfrm>
        </p:spPr>
        <p:txBody>
          <a:bodyPr/>
          <a:lstStyle/>
          <a:p>
            <a:pPr marL="0" indent="0" eaLnBrk="1" hangingPunct="1">
              <a:lnSpc>
                <a:spcPct val="80000"/>
              </a:lnSpc>
              <a:buNone/>
              <a:tabLst>
                <a:tab pos="442913" algn="l"/>
              </a:tabLst>
            </a:pPr>
            <a:r>
              <a:rPr lang="fr-FR" altLang="fr-FR" sz="2800" dirty="0" smtClean="0">
                <a:solidFill>
                  <a:srgbClr val="003399"/>
                </a:solidFill>
                <a:ea typeface="ＭＳ Ｐゴシック" pitchFamily="34" charset="-128"/>
              </a:rPr>
              <a:t>Difficulté </a:t>
            </a:r>
            <a:r>
              <a:rPr lang="fr-FR" altLang="fr-FR" sz="2800" dirty="0">
                <a:solidFill>
                  <a:srgbClr val="003399"/>
                </a:solidFill>
                <a:ea typeface="ＭＳ Ｐゴシック" pitchFamily="34" charset="-128"/>
              </a:rPr>
              <a:t>à importer les images</a:t>
            </a:r>
            <a:r>
              <a:rPr lang="fr-FR" altLang="fr-FR" sz="2800" dirty="0">
                <a:ea typeface="ＭＳ Ｐゴシック" pitchFamily="34" charset="-128"/>
              </a:rPr>
              <a:t>: </a:t>
            </a:r>
            <a:r>
              <a:rPr lang="fr-FR" altLang="fr-FR" sz="2400" dirty="0">
                <a:ea typeface="ＭＳ Ｐゴシック" pitchFamily="34" charset="-128"/>
              </a:rPr>
              <a:t>				 </a:t>
            </a:r>
          </a:p>
          <a:p>
            <a:pPr marL="0" indent="0" eaLnBrk="1" hangingPunct="1">
              <a:lnSpc>
                <a:spcPct val="80000"/>
              </a:lnSpc>
              <a:buNone/>
              <a:tabLst>
                <a:tab pos="442913" algn="l"/>
              </a:tabLst>
            </a:pPr>
            <a:r>
              <a:rPr lang="fr-FR" altLang="fr-FR" sz="2400" dirty="0">
                <a:solidFill>
                  <a:srgbClr val="C00000"/>
                </a:solidFill>
                <a:ea typeface="ＭＳ Ｐゴシック" pitchFamily="34" charset="-128"/>
              </a:rPr>
              <a:t>   	1/44 </a:t>
            </a:r>
            <a:r>
              <a:rPr lang="fr-FR" altLang="fr-FR" sz="2400" dirty="0">
                <a:solidFill>
                  <a:srgbClr val="CC3300"/>
                </a:solidFill>
                <a:ea typeface="ＭＳ Ｐゴシック" pitchFamily="34" charset="-128"/>
              </a:rPr>
              <a:t>labos (sans difficulté à l’exportation)</a:t>
            </a:r>
          </a:p>
          <a:p>
            <a:pPr marL="0" indent="0" eaLnBrk="1" hangingPunct="1">
              <a:lnSpc>
                <a:spcPct val="80000"/>
              </a:lnSpc>
              <a:buNone/>
              <a:tabLst>
                <a:tab pos="442913" algn="l"/>
              </a:tabLst>
            </a:pPr>
            <a:r>
              <a:rPr lang="fr-FR" altLang="fr-FR" sz="2800" dirty="0">
                <a:solidFill>
                  <a:schemeClr val="accent2"/>
                </a:solidFill>
                <a:ea typeface="ＭＳ Ｐゴシック" pitchFamily="34" charset="-128"/>
              </a:rPr>
              <a:t>Difficultés à exporter les images</a:t>
            </a:r>
            <a:r>
              <a:rPr lang="fr-FR" altLang="fr-FR" sz="2400" dirty="0">
                <a:ea typeface="ＭＳ Ｐゴシック" pitchFamily="34" charset="-128"/>
              </a:rPr>
              <a:t> : 			</a:t>
            </a:r>
            <a:r>
              <a:rPr lang="fr-FR" altLang="fr-FR" sz="2400" b="1" dirty="0">
                <a:solidFill>
                  <a:srgbClr val="CC3300"/>
                </a:solidFill>
                <a:ea typeface="ＭＳ Ｐゴシック" pitchFamily="34" charset="-128"/>
              </a:rPr>
              <a:t>	                               	</a:t>
            </a:r>
            <a:r>
              <a:rPr lang="fr-FR" altLang="fr-FR" sz="2400" dirty="0">
                <a:solidFill>
                  <a:srgbClr val="CC3300"/>
                </a:solidFill>
                <a:ea typeface="ＭＳ Ｐゴシック" pitchFamily="34" charset="-128"/>
              </a:rPr>
              <a:t>1</a:t>
            </a:r>
            <a:r>
              <a:rPr lang="fr-FR" altLang="fr-FR" sz="2400" dirty="0">
                <a:solidFill>
                  <a:srgbClr val="C00000"/>
                </a:solidFill>
                <a:ea typeface="ＭＳ Ｐゴシック" pitchFamily="34" charset="-128"/>
              </a:rPr>
              <a:t>/44</a:t>
            </a:r>
            <a:r>
              <a:rPr lang="fr-FR" altLang="fr-FR" sz="2400" dirty="0">
                <a:solidFill>
                  <a:srgbClr val="CC3300"/>
                </a:solidFill>
                <a:ea typeface="ＭＳ Ｐゴシック" pitchFamily="34" charset="-128"/>
              </a:rPr>
              <a:t> labos  (sans difficulté à l’importation)</a:t>
            </a:r>
          </a:p>
          <a:p>
            <a:pPr marL="0" indent="0" eaLnBrk="1" hangingPunct="1">
              <a:lnSpc>
                <a:spcPct val="80000"/>
              </a:lnSpc>
              <a:buNone/>
              <a:tabLst>
                <a:tab pos="442913" algn="l"/>
              </a:tabLst>
            </a:pPr>
            <a:r>
              <a:rPr lang="fr-FR" altLang="fr-FR" sz="2800" dirty="0">
                <a:solidFill>
                  <a:schemeClr val="accent2"/>
                </a:solidFill>
                <a:ea typeface="ＭＳ Ｐゴシック" pitchFamily="34" charset="-128"/>
              </a:rPr>
              <a:t>Nombre mitoses analysées</a:t>
            </a:r>
            <a:r>
              <a:rPr lang="fr-FR" altLang="fr-FR" sz="2400" dirty="0">
                <a:ea typeface="ＭＳ Ｐゴシック" pitchFamily="34" charset="-128"/>
              </a:rPr>
              <a:t> : </a:t>
            </a:r>
          </a:p>
          <a:p>
            <a:pPr marL="0" indent="0" eaLnBrk="1" hangingPunct="1">
              <a:lnSpc>
                <a:spcPct val="80000"/>
              </a:lnSpc>
              <a:buNone/>
              <a:tabLst>
                <a:tab pos="442913" algn="l"/>
              </a:tabLst>
            </a:pPr>
            <a:r>
              <a:rPr lang="fr-FR" altLang="fr-FR" sz="2400" dirty="0">
                <a:solidFill>
                  <a:srgbClr val="C00000"/>
                </a:solidFill>
                <a:ea typeface="ＭＳ Ｐゴシック" pitchFamily="34" charset="-128"/>
              </a:rPr>
              <a:t>	10 pour  44/44 </a:t>
            </a:r>
            <a:r>
              <a:rPr lang="fr-FR" altLang="fr-FR" sz="2400" dirty="0" smtClean="0">
                <a:solidFill>
                  <a:srgbClr val="C00000"/>
                </a:solidFill>
                <a:ea typeface="ＭＳ Ｐゴシック" pitchFamily="34" charset="-128"/>
              </a:rPr>
              <a:t>centres</a:t>
            </a:r>
          </a:p>
          <a:p>
            <a:pPr marL="0" indent="0" eaLnBrk="1" hangingPunct="1">
              <a:lnSpc>
                <a:spcPct val="80000"/>
              </a:lnSpc>
              <a:buNone/>
              <a:tabLst>
                <a:tab pos="442913" algn="l"/>
              </a:tabLst>
            </a:pPr>
            <a:r>
              <a:rPr lang="fr-FR" altLang="fr-FR" sz="2800" dirty="0" smtClean="0">
                <a:solidFill>
                  <a:schemeClr val="accent2"/>
                </a:solidFill>
                <a:ea typeface="ＭＳ Ｐゴシック" pitchFamily="34" charset="-128"/>
              </a:rPr>
              <a:t>Nombre de caryotypes établis</a:t>
            </a:r>
            <a:r>
              <a:rPr lang="fr-FR" altLang="fr-FR" sz="2400" dirty="0" smtClean="0">
                <a:ea typeface="ＭＳ Ｐゴシック" pitchFamily="34" charset="-128"/>
              </a:rPr>
              <a:t> : </a:t>
            </a:r>
          </a:p>
          <a:p>
            <a:pPr marL="0" indent="0" eaLnBrk="1" hangingPunct="1">
              <a:lnSpc>
                <a:spcPct val="80000"/>
              </a:lnSpc>
              <a:buNone/>
              <a:tabLst>
                <a:tab pos="442913" algn="l"/>
              </a:tabLst>
            </a:pPr>
            <a:r>
              <a:rPr lang="fr-FR" altLang="fr-FR" sz="2400" dirty="0">
                <a:solidFill>
                  <a:srgbClr val="CC3300"/>
                </a:solidFill>
                <a:ea typeface="ＭＳ Ｐゴシック" pitchFamily="34" charset="-128"/>
              </a:rPr>
              <a:t>	10 pour   </a:t>
            </a:r>
            <a:r>
              <a:rPr lang="fr-FR" altLang="fr-FR" sz="2400" dirty="0">
                <a:solidFill>
                  <a:srgbClr val="C00000"/>
                </a:solidFill>
                <a:ea typeface="ＭＳ Ｐゴシック" pitchFamily="34" charset="-128"/>
              </a:rPr>
              <a:t>44/44</a:t>
            </a:r>
            <a:r>
              <a:rPr lang="fr-FR" altLang="fr-FR" sz="2400" dirty="0">
                <a:solidFill>
                  <a:srgbClr val="CC3300"/>
                </a:solidFill>
                <a:ea typeface="ＭＳ Ｐゴシック" pitchFamily="34" charset="-128"/>
              </a:rPr>
              <a:t>  labos</a:t>
            </a:r>
            <a:endParaRPr lang="fr-FR" altLang="fr-FR" sz="2400" dirty="0">
              <a:solidFill>
                <a:srgbClr val="C00000"/>
              </a:solidFill>
              <a:ea typeface="ＭＳ Ｐゴシック" pitchFamily="34" charset="-128"/>
            </a:endParaRPr>
          </a:p>
          <a:p>
            <a:pPr marL="0" indent="0" eaLnBrk="1" hangingPunct="1">
              <a:lnSpc>
                <a:spcPct val="80000"/>
              </a:lnSpc>
              <a:buNone/>
              <a:tabLst>
                <a:tab pos="442913" algn="l"/>
              </a:tabLst>
            </a:pPr>
            <a:endParaRPr lang="fr-FR" altLang="fr-FR" sz="2400" dirty="0">
              <a:solidFill>
                <a:srgbClr val="C00000"/>
              </a:solidFill>
              <a:ea typeface="ＭＳ Ｐゴシック" pitchFamily="34" charset="-128"/>
            </a:endParaRPr>
          </a:p>
          <a:p>
            <a:pPr marL="0" indent="0" eaLnBrk="1" hangingPunct="1">
              <a:lnSpc>
                <a:spcPct val="80000"/>
              </a:lnSpc>
              <a:buNone/>
              <a:tabLst>
                <a:tab pos="442913" algn="l"/>
              </a:tabLst>
            </a:pPr>
            <a:r>
              <a:rPr lang="fr-FR" altLang="fr-FR" sz="2400" dirty="0">
                <a:ea typeface="ＭＳ Ｐゴシック" pitchFamily="34" charset="-128"/>
              </a:rPr>
              <a:t>	</a:t>
            </a:r>
            <a:r>
              <a:rPr lang="fr-FR" altLang="fr-FR" sz="2400" dirty="0">
                <a:solidFill>
                  <a:srgbClr val="00B050"/>
                </a:solidFill>
                <a:ea typeface="ＭＳ Ｐゴシック" pitchFamily="34" charset="-128"/>
              </a:rPr>
              <a:t>Rappel: création d’un malus de -0,5 si les 10 mitoses ne sont pas analysées (pas forcément </a:t>
            </a:r>
            <a:r>
              <a:rPr lang="fr-FR" altLang="fr-FR" sz="2400" dirty="0" err="1">
                <a:solidFill>
                  <a:srgbClr val="00B050"/>
                </a:solidFill>
                <a:ea typeface="ＭＳ Ｐゴシック" pitchFamily="34" charset="-128"/>
              </a:rPr>
              <a:t>caryotypées</a:t>
            </a:r>
            <a:r>
              <a:rPr lang="fr-FR" altLang="fr-FR" sz="2400" dirty="0">
                <a:solidFill>
                  <a:srgbClr val="00B050"/>
                </a:solidFill>
                <a:ea typeface="ＭＳ Ｐゴシック" pitchFamily="34" charset="-128"/>
              </a:rPr>
              <a:t>)</a:t>
            </a:r>
          </a:p>
          <a:p>
            <a:pPr marL="0" indent="0" eaLnBrk="1" hangingPunct="1">
              <a:lnSpc>
                <a:spcPct val="80000"/>
              </a:lnSpc>
              <a:buNone/>
              <a:tabLst>
                <a:tab pos="442913" algn="l"/>
              </a:tabLst>
            </a:pPr>
            <a:endParaRPr lang="fr-FR" altLang="fr-FR" sz="2400" dirty="0">
              <a:solidFill>
                <a:srgbClr val="00B050"/>
              </a:solidFill>
              <a:ea typeface="ＭＳ Ｐゴシック" pitchFamily="34" charset="-128"/>
            </a:endParaRPr>
          </a:p>
          <a:p>
            <a:pPr marL="0" indent="0" eaLnBrk="1" hangingPunct="1">
              <a:lnSpc>
                <a:spcPct val="80000"/>
              </a:lnSpc>
              <a:buNone/>
              <a:tabLst>
                <a:tab pos="442913" algn="l"/>
              </a:tabLst>
            </a:pPr>
            <a:endParaRPr lang="fr-FR" altLang="fr-FR" sz="2400" dirty="0">
              <a:solidFill>
                <a:srgbClr val="C00000"/>
              </a:solidFill>
              <a:ea typeface="ＭＳ Ｐゴシック" pitchFamily="34" charset="-128"/>
            </a:endParaRPr>
          </a:p>
          <a:p>
            <a:pPr marL="0" indent="0" eaLnBrk="1" hangingPunct="1">
              <a:lnSpc>
                <a:spcPct val="80000"/>
              </a:lnSpc>
              <a:buNone/>
              <a:tabLst>
                <a:tab pos="442913" algn="l"/>
              </a:tabLst>
            </a:pPr>
            <a:endParaRPr lang="fr-FR" altLang="fr-FR" sz="2400" dirty="0">
              <a:solidFill>
                <a:srgbClr val="CC3300"/>
              </a:solidFill>
              <a:ea typeface="ＭＳ Ｐゴシック" pitchFamily="34" charset="-128"/>
            </a:endParaRPr>
          </a:p>
          <a:p>
            <a:pPr marL="0" indent="0" eaLnBrk="1" hangingPunct="1">
              <a:lnSpc>
                <a:spcPct val="80000"/>
              </a:lnSpc>
              <a:buNone/>
              <a:tabLst>
                <a:tab pos="442913" algn="l"/>
              </a:tabLst>
            </a:pPr>
            <a:endParaRPr lang="fr-FR" altLang="fr-FR" sz="2400" dirty="0">
              <a:ea typeface="ＭＳ Ｐゴシック" pitchFamily="34" charset="-128"/>
            </a:endParaRPr>
          </a:p>
          <a:p>
            <a:pPr marL="0" indent="0" eaLnBrk="1" hangingPunct="1">
              <a:lnSpc>
                <a:spcPct val="80000"/>
              </a:lnSpc>
              <a:buNone/>
              <a:tabLst>
                <a:tab pos="442913" algn="l"/>
              </a:tabLst>
            </a:pPr>
            <a:endParaRPr lang="fr-FR" altLang="fr-FR" sz="2400" b="1" dirty="0">
              <a:solidFill>
                <a:srgbClr val="CC3300"/>
              </a:solidFill>
              <a:ea typeface="ＭＳ Ｐゴシック" pitchFamily="34" charset="-128"/>
            </a:endParaRPr>
          </a:p>
          <a:p>
            <a:pPr marL="0" indent="0" eaLnBrk="1" hangingPunct="1">
              <a:lnSpc>
                <a:spcPct val="80000"/>
              </a:lnSpc>
              <a:buNone/>
              <a:tabLst>
                <a:tab pos="442913" algn="l"/>
              </a:tabLst>
            </a:pPr>
            <a:endParaRPr lang="fr-FR" altLang="fr-FR" sz="2400" b="1" dirty="0">
              <a:solidFill>
                <a:srgbClr val="CC3300"/>
              </a:solidFill>
              <a:ea typeface="ＭＳ Ｐゴシック" pitchFamily="34" charset="-12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Partie FISH </a:t>
            </a:r>
            <a:r>
              <a:rPr lang="fr-FR" altLang="fr-FR" sz="3200" dirty="0"/>
              <a:t>(2 points</a:t>
            </a:r>
            <a:r>
              <a:rPr lang="fr-FR" altLang="fr-FR" sz="3200" dirty="0" smtClean="0"/>
              <a:t>)</a:t>
            </a:r>
            <a:endParaRPr lang="fr-FR" sz="3200" dirty="0"/>
          </a:p>
        </p:txBody>
      </p:sp>
      <p:sp>
        <p:nvSpPr>
          <p:cNvPr id="3" name="Espace réservé du contenu 2"/>
          <p:cNvSpPr>
            <a:spLocks noGrp="1"/>
          </p:cNvSpPr>
          <p:nvPr>
            <p:ph idx="1"/>
          </p:nvPr>
        </p:nvSpPr>
        <p:spPr/>
        <p:txBody>
          <a:bodyPr/>
          <a:lstStyle/>
          <a:p>
            <a:pPr marL="0" indent="0" eaLnBrk="1" hangingPunct="1">
              <a:buNone/>
            </a:pPr>
            <a:r>
              <a:rPr lang="fr-FR" altLang="fr-FR" sz="2000" b="1" dirty="0">
                <a:solidFill>
                  <a:schemeClr val="accent2"/>
                </a:solidFill>
              </a:rPr>
              <a:t>FISH nécessaire (non noté)</a:t>
            </a:r>
          </a:p>
          <a:p>
            <a:pPr lvl="1" eaLnBrk="1" hangingPunct="1">
              <a:lnSpc>
                <a:spcPct val="90000"/>
              </a:lnSpc>
            </a:pPr>
            <a:r>
              <a:rPr lang="fr-FR" altLang="fr-FR" sz="2000" dirty="0"/>
              <a:t>Oui     34 /44 labos</a:t>
            </a:r>
          </a:p>
          <a:p>
            <a:pPr lvl="1" eaLnBrk="1" hangingPunct="1">
              <a:lnSpc>
                <a:spcPct val="90000"/>
              </a:lnSpc>
            </a:pPr>
            <a:r>
              <a:rPr lang="fr-FR" altLang="fr-FR" sz="2000" dirty="0"/>
              <a:t>Non      9/44 labos</a:t>
            </a:r>
          </a:p>
          <a:p>
            <a:pPr lvl="1" eaLnBrk="1" hangingPunct="1">
              <a:lnSpc>
                <a:spcPct val="90000"/>
              </a:lnSpc>
            </a:pPr>
            <a:endParaRPr lang="fr-FR" altLang="fr-FR" sz="1800" dirty="0">
              <a:solidFill>
                <a:srgbClr val="C00000"/>
              </a:solidFill>
            </a:endParaRPr>
          </a:p>
          <a:p>
            <a:pPr marL="0" indent="0" eaLnBrk="1" hangingPunct="1">
              <a:buNone/>
            </a:pPr>
            <a:r>
              <a:rPr lang="fr-FR" altLang="fr-FR" sz="2000" b="1" dirty="0" smtClean="0">
                <a:solidFill>
                  <a:schemeClr val="accent2"/>
                </a:solidFill>
              </a:rPr>
              <a:t>Choix </a:t>
            </a:r>
            <a:r>
              <a:rPr lang="fr-FR" altLang="fr-FR" sz="2000" b="1" dirty="0">
                <a:solidFill>
                  <a:schemeClr val="accent2"/>
                </a:solidFill>
              </a:rPr>
              <a:t>de la sonde</a:t>
            </a:r>
            <a:r>
              <a:rPr lang="fr-FR" altLang="fr-FR" sz="2000" dirty="0"/>
              <a:t> (</a:t>
            </a:r>
            <a:r>
              <a:rPr lang="fr-FR" altLang="fr-FR" sz="1800" dirty="0"/>
              <a:t>1 point</a:t>
            </a:r>
            <a:r>
              <a:rPr lang="fr-FR" altLang="fr-FR" sz="2000" dirty="0"/>
              <a:t>) </a:t>
            </a:r>
            <a:r>
              <a:rPr lang="fr-FR" altLang="fr-FR" sz="2000" i="1" dirty="0"/>
              <a:t>(</a:t>
            </a:r>
            <a:r>
              <a:rPr lang="fr-FR" altLang="fr-FR" sz="2000" i="1" dirty="0">
                <a:solidFill>
                  <a:srgbClr val="FF0000"/>
                </a:solidFill>
              </a:rPr>
              <a:t>malus possible ,-0,5</a:t>
            </a:r>
            <a:r>
              <a:rPr lang="fr-FR" altLang="fr-FR" sz="2000" i="1" dirty="0"/>
              <a:t>)</a:t>
            </a:r>
          </a:p>
          <a:p>
            <a:pPr marL="457200" indent="-457200" eaLnBrk="1" hangingPunct="1">
              <a:buFontTx/>
              <a:buChar char="-"/>
            </a:pPr>
            <a:r>
              <a:rPr lang="fr-FR" altLang="fr-FR" sz="2000" dirty="0"/>
              <a:t>CDK6 (+/- IGK): 44/44</a:t>
            </a:r>
          </a:p>
          <a:p>
            <a:pPr marL="457200" indent="-457200" eaLnBrk="1" hangingPunct="1">
              <a:buFontTx/>
              <a:buChar char="-"/>
            </a:pPr>
            <a:r>
              <a:rPr lang="fr-FR" altLang="fr-FR" sz="2000" dirty="0"/>
              <a:t>TP53: 23/44</a:t>
            </a:r>
          </a:p>
          <a:p>
            <a:pPr marL="457200" indent="-457200" eaLnBrk="1" hangingPunct="1">
              <a:buFontTx/>
              <a:buChar char="-"/>
            </a:pPr>
            <a:r>
              <a:rPr lang="fr-FR" altLang="fr-FR" sz="2000" dirty="0"/>
              <a:t>7q: 3/44</a:t>
            </a:r>
          </a:p>
          <a:p>
            <a:pPr marL="457200" indent="-457200" eaLnBrk="1" hangingPunct="1">
              <a:buFontTx/>
              <a:buChar char="-"/>
            </a:pPr>
            <a:r>
              <a:rPr lang="fr-FR" altLang="fr-FR" sz="2000" dirty="0"/>
              <a:t>IGH-CCND1: 4/44</a:t>
            </a:r>
          </a:p>
          <a:p>
            <a:pPr marL="457200" indent="-457200" eaLnBrk="1" hangingPunct="1">
              <a:buFontTx/>
              <a:buChar char="-"/>
            </a:pPr>
            <a:r>
              <a:rPr lang="fr-FR" altLang="fr-FR" sz="2000" dirty="0"/>
              <a:t>TCF3-PBX1: 2/44</a:t>
            </a:r>
          </a:p>
          <a:p>
            <a:pPr marL="457200" indent="-457200" eaLnBrk="1" hangingPunct="1">
              <a:buFontTx/>
              <a:buChar char="-"/>
            </a:pPr>
            <a:r>
              <a:rPr lang="fr-FR" altLang="fr-FR" sz="2000" dirty="0"/>
              <a:t>Centromère du 2: </a:t>
            </a:r>
            <a:r>
              <a:rPr lang="fr-FR" altLang="fr-FR" sz="2000" dirty="0" smtClean="0"/>
              <a:t>1/44</a:t>
            </a:r>
            <a:endParaRPr lang="fr-FR" altLang="fr-FR" sz="2000" dirty="0"/>
          </a:p>
          <a:p>
            <a:pPr marL="457200" indent="-457200" eaLnBrk="1" hangingPunct="1">
              <a:buFontTx/>
              <a:buChar char="-"/>
            </a:pPr>
            <a:r>
              <a:rPr lang="fr-FR" altLang="fr-FR" sz="2000" i="1" dirty="0" smtClean="0">
                <a:solidFill>
                  <a:srgbClr val="FF0000"/>
                </a:solidFill>
              </a:rPr>
              <a:t>BCL6</a:t>
            </a:r>
            <a:r>
              <a:rPr lang="fr-FR" altLang="fr-FR" sz="2000" i="1" dirty="0">
                <a:solidFill>
                  <a:srgbClr val="FF0000"/>
                </a:solidFill>
              </a:rPr>
              <a:t>, </a:t>
            </a:r>
            <a:r>
              <a:rPr lang="fr-FR" altLang="fr-FR" sz="2000" dirty="0">
                <a:solidFill>
                  <a:srgbClr val="FF0000"/>
                </a:solidFill>
              </a:rPr>
              <a:t>peinture du 3: 1/44 (décrit une anomalie du 6?)</a:t>
            </a:r>
          </a:p>
          <a:p>
            <a:pPr marL="457200" indent="-457200" eaLnBrk="1" hangingPunct="1">
              <a:buFontTx/>
              <a:buChar char="-"/>
            </a:pPr>
            <a:r>
              <a:rPr lang="fr-FR" altLang="fr-FR" sz="2000" dirty="0" smtClean="0">
                <a:solidFill>
                  <a:srgbClr val="FF0000"/>
                </a:solidFill>
              </a:rPr>
              <a:t>MYC</a:t>
            </a:r>
            <a:r>
              <a:rPr lang="fr-FR" altLang="fr-FR" sz="2000" dirty="0">
                <a:solidFill>
                  <a:srgbClr val="FF0000"/>
                </a:solidFill>
              </a:rPr>
              <a:t>: 1/44 (1ère sonde, discussion sur grandes cellules)</a:t>
            </a:r>
            <a:endParaRPr lang="fr-FR" altLang="fr-FR" sz="2600" dirty="0">
              <a:solidFill>
                <a:srgbClr val="FF0000"/>
              </a:solidFill>
            </a:endParaRPr>
          </a:p>
          <a:p>
            <a:endParaRPr lang="fr-FR" dirty="0"/>
          </a:p>
        </p:txBody>
      </p:sp>
    </p:spTree>
    <p:extLst>
      <p:ext uri="{BB962C8B-B14F-4D97-AF65-F5344CB8AC3E}">
        <p14:creationId xmlns:p14="http://schemas.microsoft.com/office/powerpoint/2010/main" val="17859264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81200" y="44624"/>
            <a:ext cx="8229600" cy="1143000"/>
          </a:xfrm>
        </p:spPr>
        <p:txBody>
          <a:bodyPr/>
          <a:lstStyle/>
          <a:p>
            <a:r>
              <a:rPr lang="fr-FR" dirty="0" smtClean="0"/>
              <a:t>FISH CDK6</a:t>
            </a:r>
            <a:endParaRPr lang="fr-FR" dirty="0"/>
          </a:p>
        </p:txBody>
      </p:sp>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25406" t="13160" r="16963" b="20693"/>
          <a:stretch/>
        </p:blipFill>
        <p:spPr>
          <a:xfrm>
            <a:off x="3231780" y="902524"/>
            <a:ext cx="5888557" cy="5857888"/>
          </a:xfrm>
          <a:prstGeom prst="rect">
            <a:avLst/>
          </a:prstGeom>
        </p:spPr>
      </p:pic>
      <p:sp>
        <p:nvSpPr>
          <p:cNvPr id="6" name="ZoneTexte 5"/>
          <p:cNvSpPr txBox="1"/>
          <p:nvPr/>
        </p:nvSpPr>
        <p:spPr>
          <a:xfrm>
            <a:off x="7104112" y="2420888"/>
            <a:ext cx="327334" cy="400110"/>
          </a:xfrm>
          <a:prstGeom prst="rect">
            <a:avLst/>
          </a:prstGeom>
          <a:noFill/>
        </p:spPr>
        <p:txBody>
          <a:bodyPr wrap="none" rtlCol="0">
            <a:spAutoFit/>
          </a:bodyPr>
          <a:lstStyle/>
          <a:p>
            <a:r>
              <a:rPr lang="fr-FR" sz="2000" dirty="0"/>
              <a:t>7</a:t>
            </a:r>
          </a:p>
        </p:txBody>
      </p:sp>
      <p:sp>
        <p:nvSpPr>
          <p:cNvPr id="7" name="ZoneTexte 6"/>
          <p:cNvSpPr txBox="1"/>
          <p:nvPr/>
        </p:nvSpPr>
        <p:spPr>
          <a:xfrm>
            <a:off x="1775520" y="3429000"/>
            <a:ext cx="1463862" cy="400110"/>
          </a:xfrm>
          <a:prstGeom prst="rect">
            <a:avLst/>
          </a:prstGeom>
          <a:noFill/>
        </p:spPr>
        <p:txBody>
          <a:bodyPr wrap="none" rtlCol="0">
            <a:spAutoFit/>
          </a:bodyPr>
          <a:lstStyle/>
          <a:p>
            <a:r>
              <a:rPr lang="fr-FR" sz="2000" dirty="0"/>
              <a:t>der(2)t(2;7)</a:t>
            </a:r>
          </a:p>
        </p:txBody>
      </p:sp>
      <p:sp>
        <p:nvSpPr>
          <p:cNvPr id="8" name="ZoneTexte 7"/>
          <p:cNvSpPr txBox="1"/>
          <p:nvPr/>
        </p:nvSpPr>
        <p:spPr>
          <a:xfrm>
            <a:off x="1775520" y="1228690"/>
            <a:ext cx="1463862" cy="400110"/>
          </a:xfrm>
          <a:prstGeom prst="rect">
            <a:avLst/>
          </a:prstGeom>
          <a:noFill/>
        </p:spPr>
        <p:txBody>
          <a:bodyPr wrap="none" rtlCol="0">
            <a:spAutoFit/>
          </a:bodyPr>
          <a:lstStyle/>
          <a:p>
            <a:r>
              <a:rPr lang="fr-FR" sz="2000" dirty="0"/>
              <a:t>der(7)t(2;7)</a:t>
            </a:r>
          </a:p>
        </p:txBody>
      </p:sp>
      <p:cxnSp>
        <p:nvCxnSpPr>
          <p:cNvPr id="11" name="Connecteur droit avec flèche 10"/>
          <p:cNvCxnSpPr/>
          <p:nvPr/>
        </p:nvCxnSpPr>
        <p:spPr>
          <a:xfrm>
            <a:off x="3431704" y="1428746"/>
            <a:ext cx="1296144" cy="200055"/>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a:off x="3215680" y="3629055"/>
            <a:ext cx="792088"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0248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p:cNvSpPr>
            <a:spLocks noGrp="1"/>
          </p:cNvSpPr>
          <p:nvPr>
            <p:ph type="title"/>
          </p:nvPr>
        </p:nvSpPr>
        <p:spPr/>
        <p:txBody>
          <a:bodyPr/>
          <a:lstStyle/>
          <a:p>
            <a:r>
              <a:rPr lang="fr-FR" dirty="0" smtClean="0"/>
              <a:t>FISH CDK6</a:t>
            </a:r>
            <a:endParaRPr lang="fr-FR" dirty="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t="5022" b="24156"/>
          <a:stretch/>
        </p:blipFill>
        <p:spPr>
          <a:xfrm>
            <a:off x="1795416" y="1412777"/>
            <a:ext cx="8621065" cy="5291937"/>
          </a:xfrm>
          <a:prstGeom prst="rect">
            <a:avLst/>
          </a:prstGeom>
        </p:spPr>
      </p:pic>
      <p:cxnSp>
        <p:nvCxnSpPr>
          <p:cNvPr id="13" name="Connecteur droit avec flèche 12"/>
          <p:cNvCxnSpPr/>
          <p:nvPr/>
        </p:nvCxnSpPr>
        <p:spPr>
          <a:xfrm flipV="1">
            <a:off x="3315308" y="5237584"/>
            <a:ext cx="404428" cy="27964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 name="ZoneTexte 3"/>
          <p:cNvSpPr txBox="1"/>
          <p:nvPr/>
        </p:nvSpPr>
        <p:spPr>
          <a:xfrm>
            <a:off x="2989082" y="5373216"/>
            <a:ext cx="370614" cy="400110"/>
          </a:xfrm>
          <a:prstGeom prst="rect">
            <a:avLst/>
          </a:prstGeom>
          <a:noFill/>
        </p:spPr>
        <p:txBody>
          <a:bodyPr wrap="none" rtlCol="0">
            <a:spAutoFit/>
          </a:bodyPr>
          <a:lstStyle/>
          <a:p>
            <a:r>
              <a:rPr lang="fr-FR" sz="2000" dirty="0">
                <a:solidFill>
                  <a:schemeClr val="bg1"/>
                </a:solidFill>
              </a:rPr>
              <a:t>N</a:t>
            </a:r>
          </a:p>
        </p:txBody>
      </p:sp>
      <p:sp>
        <p:nvSpPr>
          <p:cNvPr id="2" name="Rectangle 1"/>
          <p:cNvSpPr/>
          <p:nvPr/>
        </p:nvSpPr>
        <p:spPr>
          <a:xfrm>
            <a:off x="8184232" y="5780458"/>
            <a:ext cx="1326004" cy="523220"/>
          </a:xfrm>
          <a:prstGeom prst="rect">
            <a:avLst/>
          </a:prstGeom>
        </p:spPr>
        <p:txBody>
          <a:bodyPr wrap="none">
            <a:spAutoFit/>
          </a:bodyPr>
          <a:lstStyle/>
          <a:p>
            <a:pPr marL="0" indent="0">
              <a:buNone/>
            </a:pPr>
            <a:r>
              <a:rPr lang="fr-FR" b="1" dirty="0">
                <a:solidFill>
                  <a:schemeClr val="bg1"/>
                </a:solidFill>
              </a:rPr>
              <a:t>[21/24]</a:t>
            </a:r>
          </a:p>
        </p:txBody>
      </p:sp>
    </p:spTree>
    <p:extLst>
      <p:ext uri="{BB962C8B-B14F-4D97-AF65-F5344CB8AC3E}">
        <p14:creationId xmlns:p14="http://schemas.microsoft.com/office/powerpoint/2010/main" val="31235235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Justification FISH cohérente</a:t>
            </a:r>
            <a:r>
              <a:rPr lang="fr-FR" altLang="fr-FR" sz="4000" dirty="0">
                <a:solidFill>
                  <a:schemeClr val="accent2"/>
                </a:solidFill>
              </a:rPr>
              <a:t> </a:t>
            </a:r>
            <a:r>
              <a:rPr lang="fr-FR" altLang="fr-FR" sz="3600" dirty="0"/>
              <a:t>(1point</a:t>
            </a:r>
            <a:r>
              <a:rPr lang="fr-FR" altLang="fr-FR" sz="3600" dirty="0" smtClean="0"/>
              <a:t>)</a:t>
            </a:r>
            <a:endParaRPr lang="fr-FR" sz="3600" dirty="0"/>
          </a:p>
        </p:txBody>
      </p:sp>
      <p:sp>
        <p:nvSpPr>
          <p:cNvPr id="3" name="Espace réservé du contenu 2"/>
          <p:cNvSpPr>
            <a:spLocks noGrp="1"/>
          </p:cNvSpPr>
          <p:nvPr>
            <p:ph idx="1"/>
          </p:nvPr>
        </p:nvSpPr>
        <p:spPr/>
        <p:txBody>
          <a:bodyPr/>
          <a:lstStyle/>
          <a:p>
            <a:pPr eaLnBrk="1" hangingPunct="1">
              <a:spcBef>
                <a:spcPct val="0"/>
              </a:spcBef>
              <a:buFontTx/>
              <a:buNone/>
              <a:defRPr/>
            </a:pPr>
            <a:r>
              <a:rPr lang="fr-FR" altLang="fr-FR" sz="2400" dirty="0">
                <a:solidFill>
                  <a:srgbClr val="C00000"/>
                </a:solidFill>
              </a:rPr>
              <a:t>Cohérence pour      43 /44  </a:t>
            </a:r>
            <a:r>
              <a:rPr lang="fr-FR" altLang="fr-FR" sz="1800" dirty="0">
                <a:solidFill>
                  <a:srgbClr val="C00000"/>
                </a:solidFill>
              </a:rPr>
              <a:t> </a:t>
            </a:r>
          </a:p>
          <a:p>
            <a:pPr eaLnBrk="1" hangingPunct="1">
              <a:spcBef>
                <a:spcPct val="0"/>
              </a:spcBef>
              <a:buFontTx/>
              <a:buNone/>
              <a:defRPr/>
            </a:pPr>
            <a:endParaRPr lang="fr-FR" altLang="fr-FR" sz="1800" dirty="0">
              <a:solidFill>
                <a:srgbClr val="C00000"/>
              </a:solidFill>
            </a:endParaRPr>
          </a:p>
          <a:p>
            <a:pPr eaLnBrk="1" hangingPunct="1">
              <a:spcBef>
                <a:spcPct val="0"/>
              </a:spcBef>
              <a:buFontTx/>
              <a:buNone/>
              <a:defRPr/>
            </a:pPr>
            <a:r>
              <a:rPr lang="fr-FR" altLang="fr-FR" sz="2400" dirty="0">
                <a:solidFill>
                  <a:srgbClr val="C00000"/>
                </a:solidFill>
              </a:rPr>
              <a:t>OUI (34 labos) </a:t>
            </a:r>
          </a:p>
          <a:p>
            <a:pPr eaLnBrk="1" hangingPunct="1">
              <a:spcBef>
                <a:spcPct val="0"/>
              </a:spcBef>
              <a:buNone/>
              <a:defRPr/>
            </a:pPr>
            <a:r>
              <a:rPr lang="fr-FR" altLang="fr-FR" sz="2000" dirty="0"/>
              <a:t>-   </a:t>
            </a:r>
            <a:r>
              <a:rPr lang="fr-FR" altLang="fr-FR" sz="2000" dirty="0" smtClean="0"/>
              <a:t>	Préciser </a:t>
            </a:r>
            <a:r>
              <a:rPr lang="fr-FR" altLang="fr-FR" sz="2000" dirty="0"/>
              <a:t>l’anomalie:   </a:t>
            </a:r>
            <a:r>
              <a:rPr lang="fr-FR" altLang="fr-FR" sz="2000" dirty="0">
                <a:solidFill>
                  <a:srgbClr val="C00000"/>
                </a:solidFill>
              </a:rPr>
              <a:t>33</a:t>
            </a:r>
          </a:p>
          <a:p>
            <a:pPr eaLnBrk="1" hangingPunct="1">
              <a:spcBef>
                <a:spcPct val="0"/>
              </a:spcBef>
              <a:buFontTx/>
              <a:buChar char="-"/>
              <a:defRPr/>
            </a:pPr>
            <a:r>
              <a:rPr lang="fr-FR" altLang="fr-FR" sz="2000" dirty="0"/>
              <a:t>Préciser l’anomalie + qualité insuffisante : </a:t>
            </a:r>
            <a:r>
              <a:rPr lang="fr-FR" altLang="fr-FR" sz="2000" dirty="0">
                <a:solidFill>
                  <a:srgbClr val="C00000"/>
                </a:solidFill>
              </a:rPr>
              <a:t>1 </a:t>
            </a:r>
          </a:p>
          <a:p>
            <a:pPr eaLnBrk="1" hangingPunct="1">
              <a:spcBef>
                <a:spcPct val="0"/>
              </a:spcBef>
              <a:buNone/>
              <a:defRPr/>
            </a:pPr>
            <a:endParaRPr lang="fr-FR" altLang="fr-FR" sz="2000" dirty="0">
              <a:solidFill>
                <a:srgbClr val="C00000"/>
              </a:solidFill>
            </a:endParaRPr>
          </a:p>
          <a:p>
            <a:pPr eaLnBrk="1" hangingPunct="1">
              <a:spcBef>
                <a:spcPct val="0"/>
              </a:spcBef>
              <a:buNone/>
              <a:defRPr/>
            </a:pPr>
            <a:r>
              <a:rPr lang="fr-FR" altLang="fr-FR" sz="2000" dirty="0">
                <a:solidFill>
                  <a:srgbClr val="C00000"/>
                </a:solidFill>
              </a:rPr>
              <a:t>NON (9 labos) </a:t>
            </a:r>
          </a:p>
          <a:p>
            <a:pPr eaLnBrk="1" hangingPunct="1">
              <a:spcBef>
                <a:spcPct val="0"/>
              </a:spcBef>
              <a:buFontTx/>
              <a:buChar char="-"/>
              <a:defRPr/>
            </a:pPr>
            <a:r>
              <a:rPr lang="fr-FR" altLang="fr-FR" sz="2000" dirty="0"/>
              <a:t>anomalie spécifique : </a:t>
            </a:r>
            <a:r>
              <a:rPr lang="fr-FR" altLang="fr-FR" sz="2000" dirty="0">
                <a:solidFill>
                  <a:srgbClr val="C00000"/>
                </a:solidFill>
              </a:rPr>
              <a:t>4</a:t>
            </a:r>
          </a:p>
          <a:p>
            <a:pPr eaLnBrk="1" hangingPunct="1">
              <a:spcBef>
                <a:spcPct val="0"/>
              </a:spcBef>
              <a:buFontTx/>
              <a:buChar char="-"/>
              <a:defRPr/>
            </a:pPr>
            <a:r>
              <a:rPr lang="fr-FR" altLang="fr-FR" sz="2000" dirty="0"/>
              <a:t>anomalie spécifique et qualité suffisante: </a:t>
            </a:r>
            <a:r>
              <a:rPr lang="fr-FR" altLang="fr-FR" sz="2000" dirty="0">
                <a:solidFill>
                  <a:srgbClr val="C00000"/>
                </a:solidFill>
              </a:rPr>
              <a:t>2</a:t>
            </a:r>
            <a:endParaRPr lang="fr-FR" altLang="fr-FR" sz="2000" dirty="0"/>
          </a:p>
          <a:p>
            <a:pPr eaLnBrk="1" hangingPunct="1">
              <a:spcBef>
                <a:spcPct val="0"/>
              </a:spcBef>
              <a:buFontTx/>
              <a:buChar char="-"/>
              <a:defRPr/>
            </a:pPr>
            <a:r>
              <a:rPr lang="fr-FR" altLang="fr-FR" sz="2000" dirty="0"/>
              <a:t>qualité suffisante: </a:t>
            </a:r>
            <a:r>
              <a:rPr lang="fr-FR" altLang="fr-FR" sz="2000" dirty="0">
                <a:solidFill>
                  <a:srgbClr val="C00000"/>
                </a:solidFill>
              </a:rPr>
              <a:t>3</a:t>
            </a:r>
          </a:p>
          <a:p>
            <a:pPr eaLnBrk="1" hangingPunct="1">
              <a:spcBef>
                <a:spcPct val="0"/>
              </a:spcBef>
              <a:buNone/>
              <a:defRPr/>
            </a:pPr>
            <a:r>
              <a:rPr lang="fr-FR" altLang="fr-FR" sz="1600" dirty="0"/>
              <a:t> </a:t>
            </a:r>
          </a:p>
          <a:p>
            <a:pPr eaLnBrk="1" hangingPunct="1">
              <a:spcBef>
                <a:spcPct val="0"/>
              </a:spcBef>
              <a:buNone/>
              <a:defRPr/>
            </a:pPr>
            <a:r>
              <a:rPr lang="fr-FR" altLang="fr-FR" sz="2000" i="1" dirty="0">
                <a:solidFill>
                  <a:srgbClr val="C00000"/>
                </a:solidFill>
              </a:rPr>
              <a:t>1  centre </a:t>
            </a:r>
            <a:r>
              <a:rPr lang="fr-FR" altLang="fr-FR" sz="2000" i="1" dirty="0"/>
              <a:t>a répondu  à la question « pourquoi » pour le oui et pour le non </a:t>
            </a:r>
            <a:r>
              <a:rPr lang="fr-FR" altLang="fr-FR" sz="2000" i="1" dirty="0">
                <a:sym typeface="Wingdings" panose="05000000000000000000" pitchFamily="2" charset="2"/>
              </a:rPr>
              <a:t></a:t>
            </a:r>
            <a:r>
              <a:rPr lang="fr-FR" altLang="fr-FR" sz="2000" i="1" dirty="0"/>
              <a:t> oui: qualité insuffisante, non: qualité suffisante </a:t>
            </a:r>
            <a:r>
              <a:rPr lang="fr-FR" altLang="fr-FR" sz="2000" i="1" dirty="0" smtClean="0"/>
              <a:t> (justification dans le droit de réponse, </a:t>
            </a:r>
            <a:r>
              <a:rPr lang="fr-FR" altLang="fr-FR" sz="2000" i="1" dirty="0" err="1" smtClean="0"/>
              <a:t>Medifirst</a:t>
            </a:r>
            <a:r>
              <a:rPr lang="fr-FR" altLang="fr-FR" sz="2000" i="1" dirty="0" smtClean="0"/>
              <a:t> contacté)</a:t>
            </a:r>
            <a:endParaRPr lang="fr-FR" altLang="fr-FR" sz="2000" i="1" dirty="0"/>
          </a:p>
          <a:p>
            <a:pPr eaLnBrk="1" hangingPunct="1">
              <a:spcBef>
                <a:spcPct val="0"/>
              </a:spcBef>
              <a:buNone/>
              <a:defRPr/>
            </a:pPr>
            <a:endParaRPr lang="fr-FR" altLang="fr-FR" sz="2000" i="1" dirty="0" smtClean="0">
              <a:solidFill>
                <a:srgbClr val="00B050"/>
              </a:solidFill>
            </a:endParaRPr>
          </a:p>
          <a:p>
            <a:pPr eaLnBrk="1" hangingPunct="1">
              <a:spcBef>
                <a:spcPct val="0"/>
              </a:spcBef>
              <a:buNone/>
              <a:defRPr/>
            </a:pPr>
            <a:r>
              <a:rPr lang="fr-FR" altLang="fr-FR" sz="2000" i="1" dirty="0" smtClean="0">
                <a:solidFill>
                  <a:srgbClr val="00B050"/>
                </a:solidFill>
              </a:rPr>
              <a:t>Rappel </a:t>
            </a:r>
            <a:r>
              <a:rPr lang="fr-FR" altLang="fr-FR" sz="2000" i="1" dirty="0">
                <a:solidFill>
                  <a:srgbClr val="00B050"/>
                </a:solidFill>
              </a:rPr>
              <a:t>ne pas répondre aux 2 options</a:t>
            </a:r>
          </a:p>
          <a:p>
            <a:pPr marL="0" indent="0">
              <a:buNone/>
            </a:pPr>
            <a:endParaRPr lang="fr-FR" sz="2000" dirty="0"/>
          </a:p>
        </p:txBody>
      </p:sp>
    </p:spTree>
    <p:extLst>
      <p:ext uri="{BB962C8B-B14F-4D97-AF65-F5344CB8AC3E}">
        <p14:creationId xmlns:p14="http://schemas.microsoft.com/office/powerpoint/2010/main" val="2861951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ea typeface="ＭＳ Ｐゴシック" pitchFamily="34" charset="-128"/>
              </a:rPr>
              <a:t>Formule </a:t>
            </a:r>
            <a:r>
              <a:rPr lang="fr-FR" altLang="fr-FR" sz="4000" b="1" dirty="0" smtClean="0">
                <a:solidFill>
                  <a:schemeClr val="accent2"/>
                </a:solidFill>
                <a:ea typeface="ＭＳ Ｐゴシック" pitchFamily="34" charset="-128"/>
              </a:rPr>
              <a:t>attendue</a:t>
            </a:r>
            <a:endParaRPr lang="fr-FR" sz="4000" b="1" dirty="0"/>
          </a:p>
        </p:txBody>
      </p:sp>
      <p:sp>
        <p:nvSpPr>
          <p:cNvPr id="3" name="Espace réservé du contenu 2"/>
          <p:cNvSpPr>
            <a:spLocks noGrp="1"/>
          </p:cNvSpPr>
          <p:nvPr>
            <p:ph idx="1"/>
          </p:nvPr>
        </p:nvSpPr>
        <p:spPr>
          <a:xfrm>
            <a:off x="609600" y="2348880"/>
            <a:ext cx="11017224" cy="2116831"/>
          </a:xfrm>
        </p:spPr>
        <p:txBody>
          <a:bodyPr/>
          <a:lstStyle/>
          <a:p>
            <a:pPr marL="0" indent="0">
              <a:buNone/>
            </a:pPr>
            <a:r>
              <a:rPr lang="fr-FR" sz="2400" b="1" dirty="0"/>
              <a:t>44,XX,add(1)(q31),t(2;7)(p11;q21),-8,-13,der(17)t(8;17)(q11;p12</a:t>
            </a:r>
            <a:r>
              <a:rPr lang="fr-FR" sz="2400" b="1" dirty="0" smtClean="0"/>
              <a:t>),</a:t>
            </a:r>
            <a:br>
              <a:rPr lang="fr-FR" sz="2400" b="1" dirty="0" smtClean="0"/>
            </a:br>
            <a:r>
              <a:rPr lang="fr-FR" sz="2400" b="1" dirty="0" smtClean="0"/>
              <a:t>der(19)t(13;19</a:t>
            </a:r>
            <a:r>
              <a:rPr lang="fr-FR" sz="2400" b="1" dirty="0"/>
              <a:t>)(q14;p13)[7]/46,XX[3].</a:t>
            </a:r>
            <a:r>
              <a:rPr lang="fr-FR" sz="2400" b="1" dirty="0" err="1"/>
              <a:t>ish</a:t>
            </a:r>
            <a:r>
              <a:rPr lang="fr-FR" sz="2400" b="1" dirty="0"/>
              <a:t> t(2;7)(5'CDK6+;3'CDK6</a:t>
            </a:r>
            <a:r>
              <a:rPr lang="fr-FR" sz="2400" b="1" dirty="0" smtClean="0"/>
              <a:t>+)             [</a:t>
            </a:r>
            <a:r>
              <a:rPr lang="fr-FR" sz="2400" b="1" dirty="0"/>
              <a:t>2</a:t>
            </a:r>
            <a:r>
              <a:rPr lang="fr-FR" sz="2400" b="1" dirty="0" smtClean="0"/>
              <a:t>].</a:t>
            </a:r>
            <a:r>
              <a:rPr lang="fr-FR" sz="2400" b="1" dirty="0" err="1" smtClean="0"/>
              <a:t>nuc</a:t>
            </a:r>
            <a:r>
              <a:rPr lang="fr-FR" sz="2400" b="1" dirty="0" smtClean="0"/>
              <a:t> </a:t>
            </a:r>
            <a:r>
              <a:rPr lang="fr-FR" sz="2400" b="1" dirty="0" err="1"/>
              <a:t>ish</a:t>
            </a:r>
            <a:r>
              <a:rPr lang="fr-FR" sz="2400" b="1" dirty="0"/>
              <a:t>(CDK6x2)(3'CDK6 sep 5'CDK6x1)[21/24]</a:t>
            </a:r>
          </a:p>
        </p:txBody>
      </p:sp>
    </p:spTree>
    <p:extLst>
      <p:ext uri="{BB962C8B-B14F-4D97-AF65-F5344CB8AC3E}">
        <p14:creationId xmlns:p14="http://schemas.microsoft.com/office/powerpoint/2010/main" val="22447661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ea typeface="ＭＳ Ｐゴシック" pitchFamily="34" charset="-128"/>
              </a:rPr>
              <a:t>Partie descriptive </a:t>
            </a:r>
            <a:r>
              <a:rPr lang="fr-FR" altLang="fr-FR" sz="3200" dirty="0">
                <a:solidFill>
                  <a:schemeClr val="tx1"/>
                </a:solidFill>
                <a:ea typeface="ＭＳ Ｐゴシック" pitchFamily="34" charset="-128"/>
              </a:rPr>
              <a:t>(6,25 points)</a:t>
            </a:r>
            <a:endParaRPr lang="fr-FR" dirty="0"/>
          </a:p>
        </p:txBody>
      </p:sp>
      <p:sp>
        <p:nvSpPr>
          <p:cNvPr id="3" name="Espace réservé du contenu 2"/>
          <p:cNvSpPr>
            <a:spLocks noGrp="1"/>
          </p:cNvSpPr>
          <p:nvPr>
            <p:ph idx="1"/>
          </p:nvPr>
        </p:nvSpPr>
        <p:spPr/>
        <p:txBody>
          <a:bodyPr/>
          <a:lstStyle/>
          <a:p>
            <a:pPr eaLnBrk="1" hangingPunct="1">
              <a:buFontTx/>
              <a:buNone/>
            </a:pPr>
            <a:r>
              <a:rPr lang="fr-FR" altLang="fr-FR" dirty="0">
                <a:ea typeface="ＭＳ Ｐゴシック" pitchFamily="34" charset="-128"/>
              </a:rPr>
              <a:t>Justesse de la formule (3 points)</a:t>
            </a:r>
            <a:br>
              <a:rPr lang="fr-FR" altLang="fr-FR" dirty="0">
                <a:ea typeface="ＭＳ Ｐゴシック" pitchFamily="34" charset="-128"/>
              </a:rPr>
            </a:br>
            <a:r>
              <a:rPr lang="fr-FR" altLang="fr-FR" sz="2400" dirty="0">
                <a:ea typeface="ＭＳ Ｐゴシック" pitchFamily="34" charset="-128"/>
              </a:rPr>
              <a:t>Caryotype (1 point)</a:t>
            </a:r>
            <a:br>
              <a:rPr lang="fr-FR" altLang="fr-FR" sz="2400" dirty="0">
                <a:ea typeface="ＭＳ Ｐゴシック" pitchFamily="34" charset="-128"/>
              </a:rPr>
            </a:br>
            <a:r>
              <a:rPr lang="fr-FR" altLang="fr-FR" sz="2400" dirty="0">
                <a:ea typeface="ＭＳ Ｐゴシック" pitchFamily="34" charset="-128"/>
              </a:rPr>
              <a:t>FISH métaphasique (1 point)</a:t>
            </a:r>
            <a:br>
              <a:rPr lang="fr-FR" altLang="fr-FR" sz="2400" dirty="0">
                <a:ea typeface="ＭＳ Ｐゴシック" pitchFamily="34" charset="-128"/>
              </a:rPr>
            </a:br>
            <a:r>
              <a:rPr lang="fr-FR" altLang="fr-FR" sz="2400" dirty="0">
                <a:ea typeface="ＭＳ Ｐゴシック" pitchFamily="34" charset="-128"/>
              </a:rPr>
              <a:t>FISH </a:t>
            </a:r>
            <a:r>
              <a:rPr lang="fr-FR" altLang="fr-FR" sz="2400" dirty="0" err="1">
                <a:ea typeface="ＭＳ Ｐゴシック" pitchFamily="34" charset="-128"/>
              </a:rPr>
              <a:t>interphasique</a:t>
            </a:r>
            <a:r>
              <a:rPr lang="fr-FR" altLang="fr-FR" sz="2400" dirty="0">
                <a:ea typeface="ＭＳ Ｐゴシック" pitchFamily="34" charset="-128"/>
              </a:rPr>
              <a:t> (1 point)</a:t>
            </a:r>
          </a:p>
          <a:p>
            <a:pPr eaLnBrk="1" hangingPunct="1">
              <a:buFontTx/>
              <a:buNone/>
            </a:pPr>
            <a:endParaRPr lang="fr-FR" altLang="fr-FR" sz="2400" dirty="0">
              <a:ea typeface="ＭＳ Ｐゴシック" pitchFamily="34" charset="-128"/>
            </a:endParaRPr>
          </a:p>
          <a:p>
            <a:pPr eaLnBrk="1" hangingPunct="1">
              <a:buFontTx/>
              <a:buNone/>
            </a:pPr>
            <a:r>
              <a:rPr lang="fr-FR" altLang="fr-FR" dirty="0">
                <a:ea typeface="ＭＳ Ｐゴシック" pitchFamily="34" charset="-128"/>
              </a:rPr>
              <a:t>Ecriture de la formule </a:t>
            </a:r>
            <a:r>
              <a:rPr lang="fr-FR" altLang="ja-JP" dirty="0">
                <a:ea typeface="ＭＳ Ｐゴシック" pitchFamily="34" charset="-128"/>
              </a:rPr>
              <a:t>(1 point)</a:t>
            </a:r>
          </a:p>
          <a:p>
            <a:pPr eaLnBrk="1" hangingPunct="1">
              <a:buFontTx/>
              <a:buNone/>
            </a:pPr>
            <a:r>
              <a:rPr lang="fr-FR" altLang="ja-JP" sz="2400" dirty="0">
                <a:ea typeface="ＭＳ Ｐゴシック" pitchFamily="34" charset="-128"/>
              </a:rPr>
              <a:t>	Règles ISCN 2016</a:t>
            </a:r>
          </a:p>
          <a:p>
            <a:pPr eaLnBrk="1" hangingPunct="1">
              <a:buFontTx/>
              <a:buNone/>
            </a:pPr>
            <a:endParaRPr lang="fr-FR" altLang="fr-FR" sz="2400" dirty="0">
              <a:ea typeface="ＭＳ Ｐゴシック" pitchFamily="34" charset="-128"/>
            </a:endParaRPr>
          </a:p>
          <a:p>
            <a:pPr eaLnBrk="1" hangingPunct="1">
              <a:buFontTx/>
              <a:buNone/>
            </a:pPr>
            <a:r>
              <a:rPr lang="fr-FR" altLang="fr-FR" dirty="0">
                <a:ea typeface="ＭＳ Ｐゴシック" pitchFamily="34" charset="-128"/>
              </a:rPr>
              <a:t>Conclusion: partie descriptive (2,25 points</a:t>
            </a:r>
            <a:r>
              <a:rPr lang="fr-FR" altLang="fr-FR" dirty="0" smtClean="0">
                <a:ea typeface="ＭＳ Ｐゴシック" pitchFamily="34" charset="-128"/>
              </a:rPr>
              <a:t>)</a:t>
            </a:r>
            <a:endParaRPr lang="fr-FR" altLang="fr-FR" dirty="0">
              <a:ea typeface="ＭＳ Ｐゴシック" pitchFamily="34" charset="-128"/>
            </a:endParaRPr>
          </a:p>
        </p:txBody>
      </p:sp>
    </p:spTree>
    <p:extLst>
      <p:ext uri="{BB962C8B-B14F-4D97-AF65-F5344CB8AC3E}">
        <p14:creationId xmlns:p14="http://schemas.microsoft.com/office/powerpoint/2010/main" val="26603373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Justesse </a:t>
            </a:r>
            <a:r>
              <a:rPr lang="fr-FR" altLang="fr-FR" sz="4000" dirty="0">
                <a:solidFill>
                  <a:schemeClr val="accent2"/>
                </a:solidFill>
              </a:rPr>
              <a:t>(/3 points</a:t>
            </a:r>
            <a:r>
              <a:rPr lang="fr-FR" altLang="fr-FR" sz="4000" dirty="0" smtClean="0">
                <a:solidFill>
                  <a:schemeClr val="accent2"/>
                </a:solidFill>
              </a:rPr>
              <a:t>)</a:t>
            </a:r>
            <a:endParaRPr lang="fr-FR" sz="4000" dirty="0"/>
          </a:p>
        </p:txBody>
      </p:sp>
      <p:sp>
        <p:nvSpPr>
          <p:cNvPr id="4" name="Rectangle 3"/>
          <p:cNvSpPr txBox="1">
            <a:spLocks noChangeArrowheads="1"/>
          </p:cNvSpPr>
          <p:nvPr/>
        </p:nvSpPr>
        <p:spPr bwMode="auto">
          <a:xfrm>
            <a:off x="911424" y="1405062"/>
            <a:ext cx="3888432" cy="4378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Caryotype (0,25 point x4) :</a:t>
            </a:r>
          </a:p>
        </p:txBody>
      </p:sp>
      <p:sp>
        <p:nvSpPr>
          <p:cNvPr id="5" name="Rectangle 3"/>
          <p:cNvSpPr txBox="1">
            <a:spLocks noChangeArrowheads="1"/>
          </p:cNvSpPr>
          <p:nvPr/>
        </p:nvSpPr>
        <p:spPr bwMode="auto">
          <a:xfrm>
            <a:off x="609600" y="1837110"/>
            <a:ext cx="4188553" cy="437870"/>
          </a:xfrm>
          <a:prstGeom prst="rect">
            <a:avLst/>
          </a:prstGeom>
          <a:solidFill>
            <a:schemeClr val="bg2">
              <a:lumMod val="40000"/>
              <a:lumOff val="60000"/>
            </a:scheme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2 et 7</a:t>
            </a:r>
          </a:p>
          <a:p>
            <a:pPr marL="0" indent="0" algn="ctr" eaLnBrk="1" hangingPunct="1">
              <a:buNone/>
            </a:pPr>
            <a:endParaRPr lang="fr-FR" altLang="fr-FR" sz="1000" dirty="0"/>
          </a:p>
          <a:p>
            <a:pPr marL="0" indent="0" eaLnBrk="1" hangingPunct="1">
              <a:buNone/>
            </a:pPr>
            <a:r>
              <a:rPr lang="fr-FR" altLang="fr-FR" sz="1400" dirty="0" err="1"/>
              <a:t>t</a:t>
            </a:r>
            <a:r>
              <a:rPr lang="fr-FR" altLang="fr-FR" sz="1400" dirty="0"/>
              <a:t>(2;7)(p11;q21)</a:t>
            </a:r>
          </a:p>
          <a:p>
            <a:pPr marL="0" indent="0" eaLnBrk="1" hangingPunct="1">
              <a:buNone/>
            </a:pPr>
            <a:r>
              <a:rPr lang="fr-FR" altLang="fr-FR" sz="1400" dirty="0" err="1"/>
              <a:t>t</a:t>
            </a:r>
            <a:r>
              <a:rPr lang="fr-FR" altLang="fr-FR" sz="1400" dirty="0"/>
              <a:t>(2;7)(p11;q22)</a:t>
            </a:r>
          </a:p>
          <a:p>
            <a:pPr marL="0" indent="0" eaLnBrk="1" hangingPunct="1">
              <a:buNone/>
            </a:pPr>
            <a:r>
              <a:rPr lang="fr-FR" altLang="fr-FR" sz="1400" dirty="0" err="1"/>
              <a:t>t</a:t>
            </a:r>
            <a:r>
              <a:rPr lang="fr-FR" altLang="fr-FR" sz="1400" dirty="0"/>
              <a:t>(2;7)(p.. ;q..) avec autres pts de cassure</a:t>
            </a:r>
          </a:p>
          <a:p>
            <a:pPr marL="0" indent="0" eaLnBrk="1" hangingPunct="1">
              <a:buNone/>
            </a:pPr>
            <a:r>
              <a:rPr lang="fr-FR" altLang="fr-FR" sz="1400" dirty="0" err="1"/>
              <a:t>add</a:t>
            </a:r>
            <a:r>
              <a:rPr lang="fr-FR" altLang="fr-FR" sz="1400" dirty="0"/>
              <a:t>(7)(q…) et </a:t>
            </a:r>
            <a:r>
              <a:rPr lang="fr-FR" altLang="fr-FR" sz="1400" dirty="0" err="1"/>
              <a:t>add</a:t>
            </a:r>
            <a:r>
              <a:rPr lang="fr-FR" altLang="fr-FR" sz="1400" dirty="0"/>
              <a:t>(2)(p…) </a:t>
            </a:r>
          </a:p>
        </p:txBody>
      </p:sp>
      <p:sp>
        <p:nvSpPr>
          <p:cNvPr id="6" name="Rectangle 3"/>
          <p:cNvSpPr txBox="1">
            <a:spLocks noChangeArrowheads="1"/>
          </p:cNvSpPr>
          <p:nvPr/>
        </p:nvSpPr>
        <p:spPr bwMode="auto">
          <a:xfrm>
            <a:off x="5940999" y="1837110"/>
            <a:ext cx="4607408" cy="437870"/>
          </a:xfrm>
          <a:prstGeom prst="rect">
            <a:avLst/>
          </a:prstGeom>
          <a:solidFill>
            <a:srgbClr val="CCCCCC"/>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8 et 17</a:t>
            </a:r>
          </a:p>
          <a:p>
            <a:pPr marL="0" indent="0" algn="ctr" eaLnBrk="1" hangingPunct="1">
              <a:buNone/>
            </a:pPr>
            <a:endParaRPr lang="fr-FR" altLang="fr-FR" sz="1000" dirty="0"/>
          </a:p>
          <a:p>
            <a:pPr marL="0" indent="0" eaLnBrk="1" hangingPunct="1">
              <a:buNone/>
            </a:pPr>
            <a:r>
              <a:rPr lang="fr-FR" altLang="fr-FR" sz="1400" dirty="0"/>
              <a:t>-8,der(17)</a:t>
            </a:r>
            <a:r>
              <a:rPr lang="fr-FR" altLang="fr-FR" sz="1400" dirty="0" err="1"/>
              <a:t>t</a:t>
            </a:r>
            <a:r>
              <a:rPr lang="fr-FR" altLang="fr-FR" sz="1400" dirty="0"/>
              <a:t>(8;17)(q11;p12) pts de cassure 8q10 à 8q12, 17p13 à 17p11,</a:t>
            </a:r>
          </a:p>
          <a:p>
            <a:pPr marL="0" indent="0" eaLnBrk="1" hangingPunct="1">
              <a:buNone/>
            </a:pPr>
            <a:r>
              <a:rPr lang="fr-FR" altLang="fr-FR" sz="1400" dirty="0"/>
              <a:t>-8,add(17)(p) ou der(17),</a:t>
            </a:r>
          </a:p>
          <a:p>
            <a:pPr marL="0" indent="0" eaLnBrk="1" hangingPunct="1">
              <a:buNone/>
            </a:pPr>
            <a:r>
              <a:rPr lang="fr-FR" altLang="fr-FR" sz="1400" dirty="0"/>
              <a:t>-17, der(8)(8;17)(p11~12;p12),</a:t>
            </a:r>
          </a:p>
          <a:p>
            <a:pPr marL="0" indent="0" eaLnBrk="1" hangingPunct="1">
              <a:buNone/>
            </a:pPr>
            <a:r>
              <a:rPr lang="fr-FR" altLang="fr-FR" sz="1400" dirty="0" err="1"/>
              <a:t>add</a:t>
            </a:r>
            <a:r>
              <a:rPr lang="fr-FR" altLang="fr-FR" sz="1400" dirty="0"/>
              <a:t>(8)(p11~12), der(8;17</a:t>
            </a:r>
            <a:r>
              <a:rPr lang="fr-FR" altLang="fr-FR" sz="1400" dirty="0" smtClean="0"/>
              <a:t>)(q10;q10</a:t>
            </a:r>
            <a:r>
              <a:rPr lang="fr-FR" altLang="fr-FR" sz="1400" dirty="0"/>
              <a:t>)</a:t>
            </a:r>
          </a:p>
        </p:txBody>
      </p:sp>
      <p:sp>
        <p:nvSpPr>
          <p:cNvPr id="7" name="Rectangle 3"/>
          <p:cNvSpPr txBox="1">
            <a:spLocks noChangeArrowheads="1"/>
          </p:cNvSpPr>
          <p:nvPr/>
        </p:nvSpPr>
        <p:spPr bwMode="auto">
          <a:xfrm>
            <a:off x="609600" y="3645024"/>
            <a:ext cx="4188553" cy="437870"/>
          </a:xfrm>
          <a:prstGeom prst="rect">
            <a:avLst/>
          </a:prstGeom>
          <a:solidFill>
            <a:schemeClr val="bg2">
              <a:lumMod val="40000"/>
              <a:lumOff val="60000"/>
            </a:scheme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 1q</a:t>
            </a:r>
            <a:endParaRPr lang="fr-FR" altLang="fr-FR" sz="1400" dirty="0"/>
          </a:p>
        </p:txBody>
      </p:sp>
      <p:sp>
        <p:nvSpPr>
          <p:cNvPr id="8" name="Rectangle 3"/>
          <p:cNvSpPr txBox="1">
            <a:spLocks noChangeArrowheads="1"/>
          </p:cNvSpPr>
          <p:nvPr/>
        </p:nvSpPr>
        <p:spPr bwMode="auto">
          <a:xfrm>
            <a:off x="5940999" y="3645024"/>
            <a:ext cx="4607408" cy="437870"/>
          </a:xfrm>
          <a:prstGeom prst="rect">
            <a:avLst/>
          </a:prstGeom>
          <a:solidFill>
            <a:srgbClr val="CCCCCC"/>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13 et 19</a:t>
            </a:r>
          </a:p>
          <a:p>
            <a:pPr marL="0" indent="0" algn="ctr" eaLnBrk="1" hangingPunct="1">
              <a:buNone/>
            </a:pPr>
            <a:endParaRPr lang="fr-FR" altLang="fr-FR" sz="1000" dirty="0"/>
          </a:p>
          <a:p>
            <a:pPr marL="0" indent="0" eaLnBrk="1" hangingPunct="1">
              <a:buNone/>
            </a:pPr>
            <a:r>
              <a:rPr lang="fr-FR" altLang="fr-FR" sz="1400" dirty="0"/>
              <a:t>-13,der(19)</a:t>
            </a:r>
            <a:r>
              <a:rPr lang="fr-FR" altLang="fr-FR" sz="1400" dirty="0" err="1"/>
              <a:t>t</a:t>
            </a:r>
            <a:r>
              <a:rPr lang="fr-FR" altLang="fr-FR" sz="1400" dirty="0"/>
              <a:t>(13;19)(q14;p13) pts de cassures 13q12,13q11,13q21,13q22,</a:t>
            </a:r>
          </a:p>
          <a:p>
            <a:pPr marL="0" indent="0" eaLnBrk="1" hangingPunct="1">
              <a:buNone/>
            </a:pPr>
            <a:r>
              <a:rPr lang="fr-FR" altLang="fr-FR" sz="1400" dirty="0"/>
              <a:t>-13 et </a:t>
            </a:r>
            <a:r>
              <a:rPr lang="fr-FR" altLang="fr-FR" sz="1400" dirty="0" err="1"/>
              <a:t>add</a:t>
            </a:r>
            <a:r>
              <a:rPr lang="fr-FR" altLang="fr-FR" sz="1400" dirty="0"/>
              <a:t>(19)(p…),</a:t>
            </a:r>
          </a:p>
          <a:p>
            <a:pPr marL="0" indent="0" eaLnBrk="1" hangingPunct="1">
              <a:buNone/>
            </a:pPr>
            <a:r>
              <a:rPr lang="fr-FR" altLang="fr-FR" sz="1400" dirty="0"/>
              <a:t>-19 et </a:t>
            </a:r>
            <a:r>
              <a:rPr lang="fr-FR" altLang="fr-FR" sz="1400" dirty="0" err="1"/>
              <a:t>add</a:t>
            </a:r>
            <a:r>
              <a:rPr lang="fr-FR" altLang="fr-FR" sz="1400" dirty="0"/>
              <a:t>(13), </a:t>
            </a:r>
          </a:p>
          <a:p>
            <a:pPr marL="0" indent="0" eaLnBrk="1" hangingPunct="1">
              <a:buNone/>
            </a:pPr>
            <a:r>
              <a:rPr lang="fr-FR" altLang="fr-FR" sz="1400" dirty="0"/>
              <a:t>der(13)</a:t>
            </a:r>
            <a:r>
              <a:rPr lang="fr-FR" altLang="fr-FR" sz="1400" dirty="0" err="1"/>
              <a:t>t</a:t>
            </a:r>
            <a:r>
              <a:rPr lang="fr-FR" altLang="fr-FR" sz="1400" dirty="0"/>
              <a:t>(13;19), der(13;19)(p10;q10) </a:t>
            </a:r>
          </a:p>
        </p:txBody>
      </p:sp>
    </p:spTree>
    <p:extLst>
      <p:ext uri="{BB962C8B-B14F-4D97-AF65-F5344CB8AC3E}">
        <p14:creationId xmlns:p14="http://schemas.microsoft.com/office/powerpoint/2010/main" val="34166945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Justesse</a:t>
            </a:r>
            <a:r>
              <a:rPr lang="fr-FR" altLang="fr-FR" sz="4000" dirty="0">
                <a:solidFill>
                  <a:schemeClr val="accent2"/>
                </a:solidFill>
              </a:rPr>
              <a:t> (/3 points</a:t>
            </a:r>
            <a:r>
              <a:rPr lang="fr-FR" altLang="fr-FR" sz="4000" dirty="0" smtClean="0">
                <a:solidFill>
                  <a:schemeClr val="accent2"/>
                </a:solidFill>
              </a:rPr>
              <a:t>)</a:t>
            </a:r>
            <a:endParaRPr lang="fr-FR" sz="4000" dirty="0"/>
          </a:p>
        </p:txBody>
      </p:sp>
      <p:sp>
        <p:nvSpPr>
          <p:cNvPr id="4" name="Rectangle 3"/>
          <p:cNvSpPr txBox="1">
            <a:spLocks noChangeArrowheads="1"/>
          </p:cNvSpPr>
          <p:nvPr/>
        </p:nvSpPr>
        <p:spPr bwMode="auto">
          <a:xfrm>
            <a:off x="911424" y="1405062"/>
            <a:ext cx="3888432" cy="4378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Caryotype (0,25 point x4) :</a:t>
            </a:r>
          </a:p>
        </p:txBody>
      </p:sp>
      <p:sp>
        <p:nvSpPr>
          <p:cNvPr id="5" name="Rectangle 3"/>
          <p:cNvSpPr txBox="1">
            <a:spLocks noChangeArrowheads="1"/>
          </p:cNvSpPr>
          <p:nvPr/>
        </p:nvSpPr>
        <p:spPr bwMode="auto">
          <a:xfrm>
            <a:off x="609600" y="1837110"/>
            <a:ext cx="4188553" cy="437870"/>
          </a:xfrm>
          <a:prstGeom prst="rect">
            <a:avLst/>
          </a:prstGeom>
          <a:solidFill>
            <a:schemeClr val="bg2">
              <a:lumMod val="40000"/>
              <a:lumOff val="60000"/>
            </a:scheme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2 et 7</a:t>
            </a:r>
          </a:p>
          <a:p>
            <a:pPr marL="0" indent="0" algn="ctr" eaLnBrk="1" hangingPunct="1">
              <a:buNone/>
            </a:pPr>
            <a:endParaRPr lang="fr-FR" altLang="fr-FR" sz="1000" dirty="0"/>
          </a:p>
          <a:p>
            <a:pPr marL="0" indent="0" eaLnBrk="1" hangingPunct="1">
              <a:buNone/>
            </a:pPr>
            <a:r>
              <a:rPr lang="fr-FR" altLang="fr-FR" sz="1400" dirty="0" err="1"/>
              <a:t>t</a:t>
            </a:r>
            <a:r>
              <a:rPr lang="fr-FR" altLang="fr-FR" sz="1400" dirty="0"/>
              <a:t>(2;7)(p11;q21)</a:t>
            </a:r>
          </a:p>
          <a:p>
            <a:pPr marL="0" indent="0" eaLnBrk="1" hangingPunct="1">
              <a:buNone/>
            </a:pPr>
            <a:r>
              <a:rPr lang="fr-FR" altLang="fr-FR" sz="1400" dirty="0" err="1"/>
              <a:t>t</a:t>
            </a:r>
            <a:r>
              <a:rPr lang="fr-FR" altLang="fr-FR" sz="1400" dirty="0"/>
              <a:t>(2;7)(p11;q22)</a:t>
            </a:r>
          </a:p>
          <a:p>
            <a:pPr marL="0" indent="0" eaLnBrk="1" hangingPunct="1">
              <a:buNone/>
            </a:pPr>
            <a:r>
              <a:rPr lang="fr-FR" altLang="fr-FR" sz="1400" dirty="0" err="1"/>
              <a:t>t</a:t>
            </a:r>
            <a:r>
              <a:rPr lang="fr-FR" altLang="fr-FR" sz="1400" dirty="0"/>
              <a:t>(2;7)(p.. ;q..) avec autres pts de cassure</a:t>
            </a:r>
          </a:p>
          <a:p>
            <a:pPr marL="0" indent="0" eaLnBrk="1" hangingPunct="1">
              <a:buNone/>
            </a:pPr>
            <a:r>
              <a:rPr lang="fr-FR" altLang="fr-FR" sz="1400" dirty="0" err="1"/>
              <a:t>add</a:t>
            </a:r>
            <a:r>
              <a:rPr lang="fr-FR" altLang="fr-FR" sz="1400" dirty="0"/>
              <a:t>(7)(q…) et </a:t>
            </a:r>
            <a:r>
              <a:rPr lang="fr-FR" altLang="fr-FR" sz="1400" dirty="0" err="1"/>
              <a:t>add</a:t>
            </a:r>
            <a:r>
              <a:rPr lang="fr-FR" altLang="fr-FR" sz="1400" dirty="0"/>
              <a:t>(2)(p…) </a:t>
            </a:r>
          </a:p>
        </p:txBody>
      </p:sp>
      <p:sp>
        <p:nvSpPr>
          <p:cNvPr id="6" name="Rectangle 3"/>
          <p:cNvSpPr txBox="1">
            <a:spLocks noChangeArrowheads="1"/>
          </p:cNvSpPr>
          <p:nvPr/>
        </p:nvSpPr>
        <p:spPr bwMode="auto">
          <a:xfrm>
            <a:off x="5940999" y="1837110"/>
            <a:ext cx="4607408" cy="437870"/>
          </a:xfrm>
          <a:prstGeom prst="rect">
            <a:avLst/>
          </a:prstGeom>
          <a:solidFill>
            <a:srgbClr val="CCCCCC"/>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8 et 17</a:t>
            </a:r>
          </a:p>
          <a:p>
            <a:pPr marL="0" indent="0" algn="ctr" eaLnBrk="1" hangingPunct="1">
              <a:buNone/>
            </a:pPr>
            <a:endParaRPr lang="fr-FR" altLang="fr-FR" sz="1000" dirty="0"/>
          </a:p>
          <a:p>
            <a:pPr marL="0" indent="0" eaLnBrk="1" hangingPunct="1">
              <a:buNone/>
            </a:pPr>
            <a:r>
              <a:rPr lang="fr-FR" altLang="fr-FR" sz="1400" dirty="0"/>
              <a:t>-8,der(17)</a:t>
            </a:r>
            <a:r>
              <a:rPr lang="fr-FR" altLang="fr-FR" sz="1400" dirty="0" err="1"/>
              <a:t>t</a:t>
            </a:r>
            <a:r>
              <a:rPr lang="fr-FR" altLang="fr-FR" sz="1400" dirty="0"/>
              <a:t>(8;17)(q11;p12) pts de cassure 8q10 à 8q12, 17p13 à 17p11,</a:t>
            </a:r>
          </a:p>
          <a:p>
            <a:pPr marL="0" indent="0" eaLnBrk="1" hangingPunct="1">
              <a:buNone/>
            </a:pPr>
            <a:r>
              <a:rPr lang="fr-FR" altLang="fr-FR" sz="1400" dirty="0"/>
              <a:t>-8,add(17)(p) ou der(17),</a:t>
            </a:r>
          </a:p>
          <a:p>
            <a:pPr marL="0" indent="0" eaLnBrk="1" hangingPunct="1">
              <a:buNone/>
            </a:pPr>
            <a:r>
              <a:rPr lang="fr-FR" altLang="fr-FR" sz="1400" dirty="0"/>
              <a:t>-17, der(8)(8;17)(p11~12;p12),</a:t>
            </a:r>
          </a:p>
          <a:p>
            <a:pPr marL="0" indent="0" eaLnBrk="1" hangingPunct="1">
              <a:buNone/>
            </a:pPr>
            <a:r>
              <a:rPr lang="fr-FR" altLang="fr-FR" sz="1400" dirty="0" err="1"/>
              <a:t>add</a:t>
            </a:r>
            <a:r>
              <a:rPr lang="fr-FR" altLang="fr-FR" sz="1400" dirty="0"/>
              <a:t>(8)(p11~12), der(8;17</a:t>
            </a:r>
            <a:r>
              <a:rPr lang="fr-FR" altLang="fr-FR" sz="1400" dirty="0" smtClean="0"/>
              <a:t>)(q10;q10</a:t>
            </a:r>
            <a:r>
              <a:rPr lang="fr-FR" altLang="fr-FR" sz="1400" dirty="0"/>
              <a:t>)</a:t>
            </a:r>
          </a:p>
        </p:txBody>
      </p:sp>
      <p:sp>
        <p:nvSpPr>
          <p:cNvPr id="7" name="Rectangle 3"/>
          <p:cNvSpPr txBox="1">
            <a:spLocks noChangeArrowheads="1"/>
          </p:cNvSpPr>
          <p:nvPr/>
        </p:nvSpPr>
        <p:spPr bwMode="auto">
          <a:xfrm>
            <a:off x="609600" y="3645024"/>
            <a:ext cx="4188553" cy="437870"/>
          </a:xfrm>
          <a:prstGeom prst="rect">
            <a:avLst/>
          </a:prstGeom>
          <a:solidFill>
            <a:srgbClr val="FF0000"/>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solidFill>
                  <a:schemeClr val="bg1"/>
                </a:solidFill>
              </a:rPr>
              <a:t>Anomalie 1q</a:t>
            </a:r>
            <a:endParaRPr lang="fr-FR" altLang="fr-FR" sz="1400" dirty="0">
              <a:solidFill>
                <a:schemeClr val="bg1"/>
              </a:solidFill>
            </a:endParaRPr>
          </a:p>
        </p:txBody>
      </p:sp>
      <p:sp>
        <p:nvSpPr>
          <p:cNvPr id="8" name="Rectangle 3"/>
          <p:cNvSpPr txBox="1">
            <a:spLocks noChangeArrowheads="1"/>
          </p:cNvSpPr>
          <p:nvPr/>
        </p:nvSpPr>
        <p:spPr bwMode="auto">
          <a:xfrm>
            <a:off x="5940999" y="3645024"/>
            <a:ext cx="4607408" cy="437870"/>
          </a:xfrm>
          <a:prstGeom prst="rect">
            <a:avLst/>
          </a:prstGeom>
          <a:solidFill>
            <a:srgbClr val="CCCCCC"/>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13 et 19</a:t>
            </a:r>
          </a:p>
          <a:p>
            <a:pPr marL="0" indent="0" algn="ctr" eaLnBrk="1" hangingPunct="1">
              <a:buNone/>
            </a:pPr>
            <a:endParaRPr lang="fr-FR" altLang="fr-FR" sz="1000" dirty="0"/>
          </a:p>
          <a:p>
            <a:pPr marL="0" indent="0" eaLnBrk="1" hangingPunct="1">
              <a:buNone/>
            </a:pPr>
            <a:r>
              <a:rPr lang="fr-FR" altLang="fr-FR" sz="1400" dirty="0"/>
              <a:t>-13,der(19)</a:t>
            </a:r>
            <a:r>
              <a:rPr lang="fr-FR" altLang="fr-FR" sz="1400" dirty="0" err="1"/>
              <a:t>t</a:t>
            </a:r>
            <a:r>
              <a:rPr lang="fr-FR" altLang="fr-FR" sz="1400" dirty="0"/>
              <a:t>(13;19)(q14;p13) pts de cassures 13q12,13q11,13q21,13q22,</a:t>
            </a:r>
          </a:p>
          <a:p>
            <a:pPr marL="0" indent="0" eaLnBrk="1" hangingPunct="1">
              <a:buNone/>
            </a:pPr>
            <a:r>
              <a:rPr lang="fr-FR" altLang="fr-FR" sz="1400" dirty="0"/>
              <a:t>-13 et </a:t>
            </a:r>
            <a:r>
              <a:rPr lang="fr-FR" altLang="fr-FR" sz="1400" dirty="0" err="1"/>
              <a:t>add</a:t>
            </a:r>
            <a:r>
              <a:rPr lang="fr-FR" altLang="fr-FR" sz="1400" dirty="0"/>
              <a:t>(19)(p…),</a:t>
            </a:r>
          </a:p>
          <a:p>
            <a:pPr marL="0" indent="0" eaLnBrk="1" hangingPunct="1">
              <a:buNone/>
            </a:pPr>
            <a:r>
              <a:rPr lang="fr-FR" altLang="fr-FR" sz="1400" dirty="0"/>
              <a:t>-19 et </a:t>
            </a:r>
            <a:r>
              <a:rPr lang="fr-FR" altLang="fr-FR" sz="1400" dirty="0" err="1"/>
              <a:t>add</a:t>
            </a:r>
            <a:r>
              <a:rPr lang="fr-FR" altLang="fr-FR" sz="1400" dirty="0"/>
              <a:t>(13), </a:t>
            </a:r>
          </a:p>
          <a:p>
            <a:pPr marL="0" indent="0" eaLnBrk="1" hangingPunct="1">
              <a:buNone/>
            </a:pPr>
            <a:r>
              <a:rPr lang="fr-FR" altLang="fr-FR" sz="1400" dirty="0"/>
              <a:t>der(13)</a:t>
            </a:r>
            <a:r>
              <a:rPr lang="fr-FR" altLang="fr-FR" sz="1400" dirty="0" err="1"/>
              <a:t>t</a:t>
            </a:r>
            <a:r>
              <a:rPr lang="fr-FR" altLang="fr-FR" sz="1400" dirty="0"/>
              <a:t>(13;19), der(13;19)(p10;q10) </a:t>
            </a:r>
          </a:p>
        </p:txBody>
      </p:sp>
      <p:sp>
        <p:nvSpPr>
          <p:cNvPr id="9" name="ZoneTexte 8"/>
          <p:cNvSpPr txBox="1"/>
          <p:nvPr/>
        </p:nvSpPr>
        <p:spPr>
          <a:xfrm>
            <a:off x="911424" y="4221088"/>
            <a:ext cx="3598697" cy="338554"/>
          </a:xfrm>
          <a:prstGeom prst="rect">
            <a:avLst/>
          </a:prstGeom>
          <a:noFill/>
        </p:spPr>
        <p:txBody>
          <a:bodyPr wrap="square" rtlCol="0">
            <a:spAutoFit/>
          </a:bodyPr>
          <a:lstStyle/>
          <a:p>
            <a:pPr algn="ctr"/>
            <a:r>
              <a:rPr lang="fr-FR" sz="1600" dirty="0" smtClean="0">
                <a:solidFill>
                  <a:srgbClr val="FF0000"/>
                </a:solidFill>
              </a:rPr>
              <a:t>Anomalie non vue : 19/44 (43%)</a:t>
            </a:r>
            <a:endParaRPr lang="fr-FR" sz="1600" dirty="0">
              <a:solidFill>
                <a:srgbClr val="FF0000"/>
              </a:solidFill>
            </a:endParaRPr>
          </a:p>
        </p:txBody>
      </p:sp>
    </p:spTree>
    <p:extLst>
      <p:ext uri="{BB962C8B-B14F-4D97-AF65-F5344CB8AC3E}">
        <p14:creationId xmlns:p14="http://schemas.microsoft.com/office/powerpoint/2010/main" val="18649405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Justesse</a:t>
            </a:r>
            <a:r>
              <a:rPr lang="fr-FR" altLang="fr-FR" sz="4000" dirty="0">
                <a:solidFill>
                  <a:schemeClr val="accent2"/>
                </a:solidFill>
              </a:rPr>
              <a:t> (/3 points</a:t>
            </a:r>
            <a:r>
              <a:rPr lang="fr-FR" altLang="fr-FR" sz="4000" dirty="0" smtClean="0">
                <a:solidFill>
                  <a:schemeClr val="accent2"/>
                </a:solidFill>
              </a:rPr>
              <a:t>)</a:t>
            </a:r>
            <a:endParaRPr lang="fr-FR" sz="4000" dirty="0"/>
          </a:p>
        </p:txBody>
      </p:sp>
      <p:sp>
        <p:nvSpPr>
          <p:cNvPr id="4" name="Rectangle 3"/>
          <p:cNvSpPr txBox="1">
            <a:spLocks noChangeArrowheads="1"/>
          </p:cNvSpPr>
          <p:nvPr/>
        </p:nvSpPr>
        <p:spPr bwMode="auto">
          <a:xfrm>
            <a:off x="911424" y="1405062"/>
            <a:ext cx="3888432" cy="4378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Caryotype (0,25 point x4) :</a:t>
            </a:r>
          </a:p>
        </p:txBody>
      </p:sp>
      <p:sp>
        <p:nvSpPr>
          <p:cNvPr id="5" name="Rectangle 3"/>
          <p:cNvSpPr txBox="1">
            <a:spLocks noChangeArrowheads="1"/>
          </p:cNvSpPr>
          <p:nvPr/>
        </p:nvSpPr>
        <p:spPr bwMode="auto">
          <a:xfrm>
            <a:off x="609600" y="1837110"/>
            <a:ext cx="4188553" cy="437870"/>
          </a:xfrm>
          <a:prstGeom prst="rect">
            <a:avLst/>
          </a:prstGeom>
          <a:solidFill>
            <a:schemeClr val="bg2">
              <a:lumMod val="40000"/>
              <a:lumOff val="60000"/>
            </a:scheme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2 et 7</a:t>
            </a:r>
          </a:p>
          <a:p>
            <a:pPr marL="0" indent="0" algn="ctr" eaLnBrk="1" hangingPunct="1">
              <a:buNone/>
            </a:pPr>
            <a:endParaRPr lang="fr-FR" altLang="fr-FR" sz="1000" dirty="0"/>
          </a:p>
          <a:p>
            <a:pPr marL="0" indent="0" eaLnBrk="1" hangingPunct="1">
              <a:buNone/>
            </a:pPr>
            <a:r>
              <a:rPr lang="fr-FR" altLang="fr-FR" sz="1400" dirty="0" err="1"/>
              <a:t>t</a:t>
            </a:r>
            <a:r>
              <a:rPr lang="fr-FR" altLang="fr-FR" sz="1400" dirty="0"/>
              <a:t>(2;7)(p11;q21)</a:t>
            </a:r>
          </a:p>
          <a:p>
            <a:pPr marL="0" indent="0" eaLnBrk="1" hangingPunct="1">
              <a:buNone/>
            </a:pPr>
            <a:r>
              <a:rPr lang="fr-FR" altLang="fr-FR" sz="1400" dirty="0" err="1"/>
              <a:t>t</a:t>
            </a:r>
            <a:r>
              <a:rPr lang="fr-FR" altLang="fr-FR" sz="1400" dirty="0"/>
              <a:t>(2;7)(p11;q22)</a:t>
            </a:r>
          </a:p>
          <a:p>
            <a:pPr marL="0" indent="0" eaLnBrk="1" hangingPunct="1">
              <a:buNone/>
            </a:pPr>
            <a:r>
              <a:rPr lang="fr-FR" altLang="fr-FR" sz="1400" dirty="0" err="1"/>
              <a:t>t</a:t>
            </a:r>
            <a:r>
              <a:rPr lang="fr-FR" altLang="fr-FR" sz="1400" dirty="0"/>
              <a:t>(2;7)(p.. ;q..) avec autres pts de cassure</a:t>
            </a:r>
          </a:p>
          <a:p>
            <a:pPr marL="0" indent="0" eaLnBrk="1" hangingPunct="1">
              <a:buNone/>
            </a:pPr>
            <a:r>
              <a:rPr lang="fr-FR" altLang="fr-FR" sz="1400" dirty="0" err="1"/>
              <a:t>add</a:t>
            </a:r>
            <a:r>
              <a:rPr lang="fr-FR" altLang="fr-FR" sz="1400" dirty="0"/>
              <a:t>(7)(q…) et </a:t>
            </a:r>
            <a:r>
              <a:rPr lang="fr-FR" altLang="fr-FR" sz="1400" dirty="0" err="1"/>
              <a:t>add</a:t>
            </a:r>
            <a:r>
              <a:rPr lang="fr-FR" altLang="fr-FR" sz="1400" dirty="0"/>
              <a:t>(2)(p…) </a:t>
            </a:r>
          </a:p>
        </p:txBody>
      </p:sp>
      <p:sp>
        <p:nvSpPr>
          <p:cNvPr id="6" name="Rectangle 3"/>
          <p:cNvSpPr txBox="1">
            <a:spLocks noChangeArrowheads="1"/>
          </p:cNvSpPr>
          <p:nvPr/>
        </p:nvSpPr>
        <p:spPr bwMode="auto">
          <a:xfrm>
            <a:off x="5940999" y="1837110"/>
            <a:ext cx="4607408" cy="437870"/>
          </a:xfrm>
          <a:prstGeom prst="rect">
            <a:avLst/>
          </a:prstGeom>
          <a:solidFill>
            <a:srgbClr val="CCCCCC"/>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8 et 17</a:t>
            </a:r>
          </a:p>
          <a:p>
            <a:pPr marL="0" indent="0" algn="ctr" eaLnBrk="1" hangingPunct="1">
              <a:buNone/>
            </a:pPr>
            <a:endParaRPr lang="fr-FR" altLang="fr-FR" sz="1000" dirty="0"/>
          </a:p>
          <a:p>
            <a:pPr marL="0" indent="0" eaLnBrk="1" hangingPunct="1">
              <a:buNone/>
            </a:pPr>
            <a:r>
              <a:rPr lang="fr-FR" altLang="fr-FR" sz="1400" dirty="0"/>
              <a:t>-8,der(17)</a:t>
            </a:r>
            <a:r>
              <a:rPr lang="fr-FR" altLang="fr-FR" sz="1400" dirty="0" err="1"/>
              <a:t>t</a:t>
            </a:r>
            <a:r>
              <a:rPr lang="fr-FR" altLang="fr-FR" sz="1400" dirty="0"/>
              <a:t>(8;17)(q11;p12) pts de cassure 8q10 à 8q12, 17p13 à 17p11,</a:t>
            </a:r>
          </a:p>
          <a:p>
            <a:pPr marL="0" indent="0" eaLnBrk="1" hangingPunct="1">
              <a:buNone/>
            </a:pPr>
            <a:r>
              <a:rPr lang="fr-FR" altLang="fr-FR" sz="1400" dirty="0"/>
              <a:t>-8,add(17)(p) ou der(17),</a:t>
            </a:r>
          </a:p>
          <a:p>
            <a:pPr marL="0" indent="0" eaLnBrk="1" hangingPunct="1">
              <a:buNone/>
            </a:pPr>
            <a:r>
              <a:rPr lang="fr-FR" altLang="fr-FR" sz="1400" dirty="0"/>
              <a:t>-17, der(8)(8;17)(p11~12;p12),</a:t>
            </a:r>
          </a:p>
          <a:p>
            <a:pPr marL="0" indent="0" eaLnBrk="1" hangingPunct="1">
              <a:buNone/>
            </a:pPr>
            <a:r>
              <a:rPr lang="fr-FR" altLang="fr-FR" sz="1400" dirty="0" err="1"/>
              <a:t>add</a:t>
            </a:r>
            <a:r>
              <a:rPr lang="fr-FR" altLang="fr-FR" sz="1400" dirty="0"/>
              <a:t>(8)(p11~12), der(8;17</a:t>
            </a:r>
            <a:r>
              <a:rPr lang="fr-FR" altLang="fr-FR" sz="1400" dirty="0" smtClean="0"/>
              <a:t>)(q10;q10</a:t>
            </a:r>
            <a:r>
              <a:rPr lang="fr-FR" altLang="fr-FR" sz="1400" dirty="0"/>
              <a:t>)</a:t>
            </a:r>
          </a:p>
        </p:txBody>
      </p:sp>
      <p:sp>
        <p:nvSpPr>
          <p:cNvPr id="7" name="Rectangle 3"/>
          <p:cNvSpPr txBox="1">
            <a:spLocks noChangeArrowheads="1"/>
          </p:cNvSpPr>
          <p:nvPr/>
        </p:nvSpPr>
        <p:spPr bwMode="auto">
          <a:xfrm>
            <a:off x="609600" y="3645024"/>
            <a:ext cx="4188553" cy="437870"/>
          </a:xfrm>
          <a:prstGeom prst="rect">
            <a:avLst/>
          </a:prstGeom>
          <a:solidFill>
            <a:schemeClr val="bg2">
              <a:lumMod val="40000"/>
              <a:lumOff val="60000"/>
            </a:scheme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 1q</a:t>
            </a:r>
            <a:endParaRPr lang="fr-FR" altLang="fr-FR" sz="1400" dirty="0"/>
          </a:p>
        </p:txBody>
      </p:sp>
      <p:sp>
        <p:nvSpPr>
          <p:cNvPr id="8" name="Rectangle 3"/>
          <p:cNvSpPr txBox="1">
            <a:spLocks noChangeArrowheads="1"/>
          </p:cNvSpPr>
          <p:nvPr/>
        </p:nvSpPr>
        <p:spPr bwMode="auto">
          <a:xfrm>
            <a:off x="5940999" y="3645024"/>
            <a:ext cx="4607408" cy="437870"/>
          </a:xfrm>
          <a:prstGeom prst="rect">
            <a:avLst/>
          </a:prstGeom>
          <a:solidFill>
            <a:srgbClr val="CCCCCC"/>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a:t>Anomalies du 13 et 19</a:t>
            </a:r>
          </a:p>
          <a:p>
            <a:pPr marL="0" indent="0" algn="ctr" eaLnBrk="1" hangingPunct="1">
              <a:buNone/>
            </a:pPr>
            <a:endParaRPr lang="fr-FR" altLang="fr-FR" sz="1000" dirty="0"/>
          </a:p>
          <a:p>
            <a:pPr marL="0" indent="0" eaLnBrk="1" hangingPunct="1">
              <a:buNone/>
            </a:pPr>
            <a:r>
              <a:rPr lang="fr-FR" altLang="fr-FR" sz="1400" dirty="0"/>
              <a:t>-13,der(19)</a:t>
            </a:r>
            <a:r>
              <a:rPr lang="fr-FR" altLang="fr-FR" sz="1400" dirty="0" err="1"/>
              <a:t>t</a:t>
            </a:r>
            <a:r>
              <a:rPr lang="fr-FR" altLang="fr-FR" sz="1400" dirty="0"/>
              <a:t>(13;19)(q14;p13) pts de cassures 13q12,13q11,13q21,13q22,</a:t>
            </a:r>
          </a:p>
          <a:p>
            <a:pPr marL="0" indent="0" eaLnBrk="1" hangingPunct="1">
              <a:buNone/>
            </a:pPr>
            <a:r>
              <a:rPr lang="fr-FR" altLang="fr-FR" sz="1400" dirty="0"/>
              <a:t>-13 et </a:t>
            </a:r>
            <a:r>
              <a:rPr lang="fr-FR" altLang="fr-FR" sz="1400" dirty="0" err="1"/>
              <a:t>add</a:t>
            </a:r>
            <a:r>
              <a:rPr lang="fr-FR" altLang="fr-FR" sz="1400" dirty="0"/>
              <a:t>(19)(p…),</a:t>
            </a:r>
          </a:p>
          <a:p>
            <a:pPr marL="0" indent="0" eaLnBrk="1" hangingPunct="1">
              <a:buNone/>
            </a:pPr>
            <a:r>
              <a:rPr lang="fr-FR" altLang="fr-FR" sz="1400" dirty="0"/>
              <a:t>-19 et </a:t>
            </a:r>
            <a:r>
              <a:rPr lang="fr-FR" altLang="fr-FR" sz="1400" dirty="0" err="1"/>
              <a:t>add</a:t>
            </a:r>
            <a:r>
              <a:rPr lang="fr-FR" altLang="fr-FR" sz="1400" dirty="0"/>
              <a:t>(13), </a:t>
            </a:r>
          </a:p>
          <a:p>
            <a:pPr marL="0" indent="0" eaLnBrk="1" hangingPunct="1">
              <a:buNone/>
            </a:pPr>
            <a:r>
              <a:rPr lang="fr-FR" altLang="fr-FR" sz="1400" dirty="0"/>
              <a:t>der(13)</a:t>
            </a:r>
            <a:r>
              <a:rPr lang="fr-FR" altLang="fr-FR" sz="1400" dirty="0" err="1"/>
              <a:t>t</a:t>
            </a:r>
            <a:r>
              <a:rPr lang="fr-FR" altLang="fr-FR" sz="1400" dirty="0"/>
              <a:t>(13;19), der(13;19)(p10;q10) </a:t>
            </a:r>
          </a:p>
        </p:txBody>
      </p:sp>
      <p:sp>
        <p:nvSpPr>
          <p:cNvPr id="9" name="Rectangle 3"/>
          <p:cNvSpPr txBox="1">
            <a:spLocks noChangeArrowheads="1"/>
          </p:cNvSpPr>
          <p:nvPr/>
        </p:nvSpPr>
        <p:spPr bwMode="auto">
          <a:xfrm>
            <a:off x="911424" y="5154281"/>
            <a:ext cx="7200800" cy="4378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FISH métaphasique (1 point) :</a:t>
            </a:r>
            <a:r>
              <a:rPr lang="fr-FR" altLang="fr-FR" sz="1800" b="1" dirty="0"/>
              <a:t> </a:t>
            </a:r>
            <a:endParaRPr lang="fr-FR" altLang="fr-FR" sz="1800" b="1" dirty="0" smtClean="0"/>
          </a:p>
          <a:p>
            <a:pPr marL="0" indent="0" eaLnBrk="1" hangingPunct="1">
              <a:buNone/>
            </a:pPr>
            <a:r>
              <a:rPr lang="fr-FR" altLang="fr-FR" sz="1600" dirty="0" smtClean="0"/>
              <a:t>Absence/erreur </a:t>
            </a:r>
            <a:r>
              <a:rPr lang="fr-FR" altLang="fr-FR" sz="1600" dirty="0"/>
              <a:t>5’/3’= 0 </a:t>
            </a:r>
            <a:r>
              <a:rPr lang="fr-FR" altLang="fr-FR" sz="1600" dirty="0" smtClean="0"/>
              <a:t>(2/44</a:t>
            </a:r>
            <a:r>
              <a:rPr lang="fr-FR" altLang="fr-FR" sz="1600" dirty="0"/>
              <a:t>)</a:t>
            </a:r>
          </a:p>
          <a:p>
            <a:pPr marL="0" indent="0" eaLnBrk="1" hangingPunct="1">
              <a:buNone/>
            </a:pPr>
            <a:endParaRPr lang="fr-FR" altLang="fr-FR" sz="1800" u="sng" dirty="0"/>
          </a:p>
        </p:txBody>
      </p:sp>
      <p:sp>
        <p:nvSpPr>
          <p:cNvPr id="10" name="Rectangle 3"/>
          <p:cNvSpPr txBox="1">
            <a:spLocks noChangeArrowheads="1"/>
          </p:cNvSpPr>
          <p:nvPr/>
        </p:nvSpPr>
        <p:spPr bwMode="auto">
          <a:xfrm>
            <a:off x="911424" y="5805264"/>
            <a:ext cx="4608512" cy="4378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FISH </a:t>
            </a:r>
            <a:r>
              <a:rPr lang="fr-FR" altLang="fr-FR" sz="1800" b="1" u="sng" dirty="0" err="1"/>
              <a:t>interphasique</a:t>
            </a:r>
            <a:r>
              <a:rPr lang="fr-FR" altLang="fr-FR" sz="1800" b="1" u="sng" dirty="0"/>
              <a:t> (1 point) :</a:t>
            </a:r>
          </a:p>
          <a:p>
            <a:pPr marL="0" indent="0" eaLnBrk="1" hangingPunct="1">
              <a:buNone/>
            </a:pPr>
            <a:r>
              <a:rPr lang="fr-FR" altLang="fr-FR" sz="1600" dirty="0"/>
              <a:t>	absence 5’/3’ = 0 </a:t>
            </a:r>
            <a:r>
              <a:rPr lang="fr-FR" altLang="fr-FR" sz="1600" dirty="0" smtClean="0"/>
              <a:t>(1/44</a:t>
            </a:r>
            <a:r>
              <a:rPr lang="fr-FR" altLang="fr-FR" sz="1600" dirty="0"/>
              <a:t>)</a:t>
            </a:r>
          </a:p>
          <a:p>
            <a:pPr marL="0" indent="0" eaLnBrk="1" hangingPunct="1">
              <a:buNone/>
            </a:pPr>
            <a:r>
              <a:rPr lang="fr-FR" altLang="fr-FR" sz="1600" dirty="0"/>
              <a:t>	erreur sens 5’/3’ = 0,5 </a:t>
            </a:r>
            <a:r>
              <a:rPr lang="fr-FR" altLang="fr-FR" sz="1600" dirty="0" smtClean="0"/>
              <a:t>(14/44) </a:t>
            </a:r>
            <a:r>
              <a:rPr lang="fr-FR" altLang="fr-FR" sz="1600" b="1" dirty="0" smtClean="0">
                <a:solidFill>
                  <a:srgbClr val="FF0000"/>
                </a:solidFill>
              </a:rPr>
              <a:t>(32%)</a:t>
            </a:r>
            <a:endParaRPr lang="fr-FR" altLang="fr-FR" sz="1600" b="1" dirty="0">
              <a:solidFill>
                <a:srgbClr val="FF0000"/>
              </a:solidFill>
            </a:endParaRPr>
          </a:p>
        </p:txBody>
      </p:sp>
    </p:spTree>
    <p:extLst>
      <p:ext uri="{BB962C8B-B14F-4D97-AF65-F5344CB8AC3E}">
        <p14:creationId xmlns:p14="http://schemas.microsoft.com/office/powerpoint/2010/main" val="18349723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09600" y="1600201"/>
            <a:ext cx="10972800" cy="532655"/>
          </a:xfrm>
        </p:spPr>
        <p:txBody>
          <a:bodyPr/>
          <a:lstStyle/>
          <a:p>
            <a:pPr marL="0" indent="0">
              <a:buNone/>
            </a:pPr>
            <a:r>
              <a:rPr lang="fr-FR" sz="2400" dirty="0" smtClean="0"/>
              <a:t>Sonde CDK6 BA : attention au sens de la sonde </a:t>
            </a:r>
            <a:endParaRPr lang="fr-FR" sz="2400" dirty="0"/>
          </a:p>
        </p:txBody>
      </p:sp>
      <p:sp>
        <p:nvSpPr>
          <p:cNvPr id="4" name="Titre 1"/>
          <p:cNvSpPr>
            <a:spLocks noGrp="1"/>
          </p:cNvSpPr>
          <p:nvPr>
            <p:ph type="title"/>
          </p:nvPr>
        </p:nvSpPr>
        <p:spPr>
          <a:xfrm>
            <a:off x="609600" y="274638"/>
            <a:ext cx="10972800" cy="1143000"/>
          </a:xfrm>
        </p:spPr>
        <p:txBody>
          <a:bodyPr/>
          <a:lstStyle/>
          <a:p>
            <a:r>
              <a:rPr lang="fr-FR" altLang="fr-FR" sz="4000" b="1" dirty="0">
                <a:solidFill>
                  <a:schemeClr val="accent2"/>
                </a:solidFill>
              </a:rPr>
              <a:t>Justesse</a:t>
            </a:r>
            <a:r>
              <a:rPr lang="fr-FR" altLang="fr-FR" sz="4000" dirty="0">
                <a:solidFill>
                  <a:schemeClr val="accent2"/>
                </a:solidFill>
              </a:rPr>
              <a:t> (/3 points</a:t>
            </a:r>
            <a:r>
              <a:rPr lang="fr-FR" altLang="fr-FR" sz="4000" dirty="0" smtClean="0">
                <a:solidFill>
                  <a:schemeClr val="accent2"/>
                </a:solidFill>
              </a:rPr>
              <a:t>)</a:t>
            </a:r>
            <a:endParaRPr lang="fr-FR" sz="4000" dirty="0"/>
          </a:p>
        </p:txBody>
      </p:sp>
      <p:cxnSp>
        <p:nvCxnSpPr>
          <p:cNvPr id="18" name="Connecteur droit 17"/>
          <p:cNvCxnSpPr/>
          <p:nvPr/>
        </p:nvCxnSpPr>
        <p:spPr>
          <a:xfrm>
            <a:off x="8991759" y="2880243"/>
            <a:ext cx="0" cy="3312368"/>
          </a:xfrm>
          <a:prstGeom prst="line">
            <a:avLst/>
          </a:prstGeom>
        </p:spPr>
        <p:style>
          <a:lnRef idx="2">
            <a:schemeClr val="dk1"/>
          </a:lnRef>
          <a:fillRef idx="1">
            <a:schemeClr val="lt1"/>
          </a:fillRef>
          <a:effectRef idx="0">
            <a:schemeClr val="dk1"/>
          </a:effectRef>
          <a:fontRef idx="minor">
            <a:schemeClr val="dk1"/>
          </a:fontRef>
        </p:style>
      </p:cxnSp>
      <p:cxnSp>
        <p:nvCxnSpPr>
          <p:cNvPr id="19" name="Connecteur droit 18"/>
          <p:cNvCxnSpPr/>
          <p:nvPr/>
        </p:nvCxnSpPr>
        <p:spPr>
          <a:xfrm>
            <a:off x="10185165" y="3356992"/>
            <a:ext cx="0" cy="2737495"/>
          </a:xfrm>
          <a:prstGeom prst="line">
            <a:avLst/>
          </a:prstGeom>
        </p:spPr>
        <p:style>
          <a:lnRef idx="2">
            <a:schemeClr val="dk1"/>
          </a:lnRef>
          <a:fillRef idx="1">
            <a:schemeClr val="lt1"/>
          </a:fillRef>
          <a:effectRef idx="0">
            <a:schemeClr val="dk1"/>
          </a:effectRef>
          <a:fontRef idx="minor">
            <a:schemeClr val="dk1"/>
          </a:fontRef>
        </p:style>
      </p:cxnSp>
      <p:sp>
        <p:nvSpPr>
          <p:cNvPr id="20" name="Ellipse 19"/>
          <p:cNvSpPr/>
          <p:nvPr/>
        </p:nvSpPr>
        <p:spPr>
          <a:xfrm>
            <a:off x="8919751" y="3866526"/>
            <a:ext cx="144016" cy="165845"/>
          </a:xfrm>
          <a:prstGeom prst="ellipse">
            <a:avLst/>
          </a:prstGeom>
          <a:solidFill>
            <a:schemeClr val="tx1"/>
          </a:solid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21" name="Ellipse 20"/>
          <p:cNvSpPr/>
          <p:nvPr/>
        </p:nvSpPr>
        <p:spPr>
          <a:xfrm>
            <a:off x="10113157" y="4127251"/>
            <a:ext cx="144016" cy="165845"/>
          </a:xfrm>
          <a:prstGeom prst="ellipse">
            <a:avLst/>
          </a:prstGeom>
          <a:solidFill>
            <a:schemeClr val="tx1"/>
          </a:solidFill>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22" name="Pentagone 21"/>
          <p:cNvSpPr/>
          <p:nvPr/>
        </p:nvSpPr>
        <p:spPr>
          <a:xfrm rot="16200000">
            <a:off x="10068398" y="4981762"/>
            <a:ext cx="233532" cy="91615"/>
          </a:xfrm>
          <a:prstGeom prst="homePlat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23" name="Rectangle 22"/>
          <p:cNvSpPr/>
          <p:nvPr/>
        </p:nvSpPr>
        <p:spPr>
          <a:xfrm rot="5400000">
            <a:off x="9991249" y="4780255"/>
            <a:ext cx="188383" cy="7390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Espace réservé du contenu 2"/>
          <p:cNvSpPr txBox="1">
            <a:spLocks/>
          </p:cNvSpPr>
          <p:nvPr/>
        </p:nvSpPr>
        <p:spPr bwMode="auto">
          <a:xfrm>
            <a:off x="10223865" y="4754525"/>
            <a:ext cx="408639" cy="3137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fr-FR" sz="1200" kern="0" dirty="0"/>
              <a:t>3</a:t>
            </a:r>
            <a:r>
              <a:rPr lang="fr-FR" sz="1200" kern="0" dirty="0" smtClean="0"/>
              <a:t>’</a:t>
            </a:r>
            <a:endParaRPr lang="fr-FR" sz="1200" kern="0" dirty="0"/>
          </a:p>
        </p:txBody>
      </p:sp>
      <p:sp>
        <p:nvSpPr>
          <p:cNvPr id="28" name="Rectangle 27"/>
          <p:cNvSpPr/>
          <p:nvPr/>
        </p:nvSpPr>
        <p:spPr>
          <a:xfrm rot="5400000">
            <a:off x="8787659" y="3368262"/>
            <a:ext cx="188383" cy="739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30" name="Connecteur droit avec flèche 29"/>
          <p:cNvCxnSpPr/>
          <p:nvPr/>
        </p:nvCxnSpPr>
        <p:spPr>
          <a:xfrm>
            <a:off x="9924128" y="5144336"/>
            <a:ext cx="504056" cy="0"/>
          </a:xfrm>
          <a:prstGeom prst="straightConnector1">
            <a:avLst/>
          </a:prstGeom>
          <a:ln w="28575">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rot="5400000">
            <a:off x="8906898" y="3600339"/>
            <a:ext cx="188383" cy="7390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32" name="Connecteur droit avec flèche 31"/>
          <p:cNvCxnSpPr/>
          <p:nvPr/>
        </p:nvCxnSpPr>
        <p:spPr>
          <a:xfrm>
            <a:off x="8749061" y="3731483"/>
            <a:ext cx="504056" cy="0"/>
          </a:xfrm>
          <a:prstGeom prst="straightConnector1">
            <a:avLst/>
          </a:prstGeom>
          <a:ln w="28575">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3" name="Espace réservé du contenu 2"/>
          <p:cNvSpPr txBox="1">
            <a:spLocks/>
          </p:cNvSpPr>
          <p:nvPr/>
        </p:nvSpPr>
        <p:spPr bwMode="auto">
          <a:xfrm>
            <a:off x="9094759" y="3374109"/>
            <a:ext cx="408639" cy="3137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fr-FR" sz="1200" kern="0" dirty="0" smtClean="0"/>
              <a:t>5’</a:t>
            </a:r>
            <a:endParaRPr lang="fr-FR" sz="1200" kern="0" dirty="0"/>
          </a:p>
        </p:txBody>
      </p:sp>
      <p:sp>
        <p:nvSpPr>
          <p:cNvPr id="34" name="Espace réservé du contenu 2"/>
          <p:cNvSpPr txBox="1">
            <a:spLocks/>
          </p:cNvSpPr>
          <p:nvPr/>
        </p:nvSpPr>
        <p:spPr bwMode="auto">
          <a:xfrm>
            <a:off x="8663024" y="2477465"/>
            <a:ext cx="776074" cy="3137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FontTx/>
              <a:buNone/>
            </a:pPr>
            <a:r>
              <a:rPr lang="fr-FR" sz="1600" kern="0" dirty="0" smtClean="0"/>
              <a:t>der(2)</a:t>
            </a:r>
            <a:endParaRPr lang="fr-FR" sz="1600" kern="0" dirty="0"/>
          </a:p>
        </p:txBody>
      </p:sp>
      <p:sp>
        <p:nvSpPr>
          <p:cNvPr id="35" name="Espace réservé du contenu 2"/>
          <p:cNvSpPr txBox="1">
            <a:spLocks/>
          </p:cNvSpPr>
          <p:nvPr/>
        </p:nvSpPr>
        <p:spPr bwMode="auto">
          <a:xfrm>
            <a:off x="9838091" y="2880243"/>
            <a:ext cx="776074" cy="3137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FontTx/>
              <a:buNone/>
            </a:pPr>
            <a:r>
              <a:rPr lang="fr-FR" sz="1600" kern="0" dirty="0" smtClean="0"/>
              <a:t>der(7)</a:t>
            </a:r>
            <a:endParaRPr lang="fr-FR" sz="1600" kern="0" dirty="0"/>
          </a:p>
        </p:txBody>
      </p:sp>
      <p:sp>
        <p:nvSpPr>
          <p:cNvPr id="36" name="Espace réservé du contenu 2"/>
          <p:cNvSpPr txBox="1">
            <a:spLocks/>
          </p:cNvSpPr>
          <p:nvPr/>
        </p:nvSpPr>
        <p:spPr bwMode="auto">
          <a:xfrm>
            <a:off x="9350734" y="4987463"/>
            <a:ext cx="676130" cy="3137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FontTx/>
              <a:buNone/>
            </a:pPr>
            <a:r>
              <a:rPr lang="fr-FR" sz="1200" kern="0" dirty="0" smtClean="0"/>
              <a:t>7q21</a:t>
            </a:r>
            <a:endParaRPr lang="fr-FR" sz="1200" kern="0" dirty="0"/>
          </a:p>
        </p:txBody>
      </p:sp>
      <p:sp>
        <p:nvSpPr>
          <p:cNvPr id="37" name="Espace réservé du contenu 2"/>
          <p:cNvSpPr txBox="1">
            <a:spLocks/>
          </p:cNvSpPr>
          <p:nvPr/>
        </p:nvSpPr>
        <p:spPr bwMode="auto">
          <a:xfrm>
            <a:off x="8101433" y="3574610"/>
            <a:ext cx="676130" cy="3137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FontTx/>
              <a:buNone/>
            </a:pPr>
            <a:r>
              <a:rPr lang="fr-FR" sz="1200" kern="0" dirty="0" smtClean="0"/>
              <a:t>2p11</a:t>
            </a:r>
            <a:endParaRPr lang="fr-FR" sz="1200" kern="0" dirty="0"/>
          </a:p>
        </p:txBody>
      </p:sp>
      <p:sp>
        <p:nvSpPr>
          <p:cNvPr id="38" name="Rectangle 37"/>
          <p:cNvSpPr/>
          <p:nvPr/>
        </p:nvSpPr>
        <p:spPr>
          <a:xfrm>
            <a:off x="825338" y="4246693"/>
            <a:ext cx="6096000" cy="1015663"/>
          </a:xfrm>
          <a:prstGeom prst="rect">
            <a:avLst/>
          </a:prstGeom>
        </p:spPr>
        <p:txBody>
          <a:bodyPr>
            <a:spAutoFit/>
          </a:bodyPr>
          <a:lstStyle/>
          <a:p>
            <a:pPr marL="0" indent="0">
              <a:buNone/>
            </a:pPr>
            <a:r>
              <a:rPr lang="fr-FR" sz="2000" b="1" dirty="0" err="1"/>
              <a:t>ish</a:t>
            </a:r>
            <a:r>
              <a:rPr lang="fr-FR" sz="2000" b="1" dirty="0"/>
              <a:t> t(2;7)(5'CDK6+;3'CDK6</a:t>
            </a:r>
            <a:r>
              <a:rPr lang="fr-FR" sz="2000" b="1" dirty="0" smtClean="0"/>
              <a:t>+)</a:t>
            </a:r>
          </a:p>
          <a:p>
            <a:pPr marL="0" indent="0">
              <a:buNone/>
            </a:pPr>
            <a:endParaRPr lang="fr-FR" sz="2000" b="1" dirty="0"/>
          </a:p>
          <a:p>
            <a:pPr marL="0" indent="0">
              <a:buNone/>
            </a:pPr>
            <a:r>
              <a:rPr lang="fr-FR" sz="2000" b="1" dirty="0" err="1" smtClean="0"/>
              <a:t>nuc</a:t>
            </a:r>
            <a:r>
              <a:rPr lang="fr-FR" sz="2000" b="1" dirty="0" smtClean="0"/>
              <a:t> </a:t>
            </a:r>
            <a:r>
              <a:rPr lang="fr-FR" sz="2000" b="1" dirty="0" err="1"/>
              <a:t>ish</a:t>
            </a:r>
            <a:r>
              <a:rPr lang="fr-FR" sz="2000" b="1" dirty="0"/>
              <a:t>(CDK6x2)(3'CDK6 sep 5'CDK6x1</a:t>
            </a:r>
            <a:r>
              <a:rPr lang="fr-FR" sz="2000" b="1" dirty="0" smtClean="0"/>
              <a:t>)</a:t>
            </a:r>
            <a:endParaRPr lang="fr-FR" sz="2000" b="1" dirty="0"/>
          </a:p>
        </p:txBody>
      </p:sp>
      <p:sp>
        <p:nvSpPr>
          <p:cNvPr id="39" name="Espace réservé du contenu 2"/>
          <p:cNvSpPr txBox="1">
            <a:spLocks/>
          </p:cNvSpPr>
          <p:nvPr/>
        </p:nvSpPr>
        <p:spPr bwMode="auto">
          <a:xfrm>
            <a:off x="1631504" y="5561832"/>
            <a:ext cx="4392488" cy="5326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fr-FR" sz="2000" i="1" kern="0" dirty="0" smtClean="0"/>
              <a:t>Écriture </a:t>
            </a:r>
            <a:r>
              <a:rPr lang="fr-FR" sz="2000" i="1" kern="0" dirty="0" err="1" smtClean="0"/>
              <a:t>pter</a:t>
            </a:r>
            <a:r>
              <a:rPr lang="fr-FR" sz="2000" i="1" kern="0" dirty="0" smtClean="0"/>
              <a:t> </a:t>
            </a:r>
            <a:r>
              <a:rPr lang="fr-FR" sz="2000" i="1" kern="0" dirty="0" smtClean="0">
                <a:sym typeface="Wingdings" panose="05000000000000000000" pitchFamily="2" charset="2"/>
              </a:rPr>
              <a:t> </a:t>
            </a:r>
            <a:r>
              <a:rPr lang="fr-FR" sz="2000" i="1" kern="0" dirty="0" err="1" smtClean="0">
                <a:sym typeface="Wingdings" panose="05000000000000000000" pitchFamily="2" charset="2"/>
              </a:rPr>
              <a:t>qter</a:t>
            </a:r>
            <a:r>
              <a:rPr lang="fr-FR" sz="2000" i="1" kern="0" dirty="0" smtClean="0">
                <a:sym typeface="Wingdings" panose="05000000000000000000" pitchFamily="2" charset="2"/>
              </a:rPr>
              <a:t> (cf. ISCN)</a:t>
            </a:r>
            <a:endParaRPr lang="fr-FR" sz="2000" i="1" kern="0" dirty="0"/>
          </a:p>
        </p:txBody>
      </p:sp>
      <p:pic>
        <p:nvPicPr>
          <p:cNvPr id="2" name="Image 1"/>
          <p:cNvPicPr>
            <a:picLocks noChangeAspect="1"/>
          </p:cNvPicPr>
          <p:nvPr/>
        </p:nvPicPr>
        <p:blipFill>
          <a:blip r:embed="rId2"/>
          <a:stretch>
            <a:fillRect/>
          </a:stretch>
        </p:blipFill>
        <p:spPr>
          <a:xfrm>
            <a:off x="713339" y="2474760"/>
            <a:ext cx="7254869" cy="1258102"/>
          </a:xfrm>
          <a:prstGeom prst="rect">
            <a:avLst/>
          </a:prstGeom>
        </p:spPr>
      </p:pic>
    </p:spTree>
    <p:extLst>
      <p:ext uri="{BB962C8B-B14F-4D97-AF65-F5344CB8AC3E}">
        <p14:creationId xmlns:p14="http://schemas.microsoft.com/office/powerpoint/2010/main" val="39627249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Ecriture</a:t>
            </a:r>
            <a:r>
              <a:rPr lang="fr-FR" altLang="fr-FR" sz="4000" dirty="0">
                <a:solidFill>
                  <a:schemeClr val="accent2"/>
                </a:solidFill>
              </a:rPr>
              <a:t> (/</a:t>
            </a:r>
            <a:r>
              <a:rPr lang="fr-FR" altLang="fr-FR" sz="4000" dirty="0" smtClean="0">
                <a:solidFill>
                  <a:schemeClr val="accent2"/>
                </a:solidFill>
              </a:rPr>
              <a:t>1point)</a:t>
            </a:r>
            <a:br>
              <a:rPr lang="fr-FR" altLang="fr-FR" sz="4000" dirty="0" smtClean="0">
                <a:solidFill>
                  <a:schemeClr val="accent2"/>
                </a:solidFill>
              </a:rPr>
            </a:br>
            <a:r>
              <a:rPr lang="fr-FR" altLang="fr-FR" sz="2400" b="1" dirty="0">
                <a:ea typeface="ＭＳ Ｐゴシック" pitchFamily="34" charset="-128"/>
              </a:rPr>
              <a:t>Erreurs principales </a:t>
            </a:r>
            <a:endParaRPr lang="fr-FR" sz="4000" dirty="0"/>
          </a:p>
        </p:txBody>
      </p:sp>
      <p:sp>
        <p:nvSpPr>
          <p:cNvPr id="3" name="Espace réservé du contenu 2"/>
          <p:cNvSpPr>
            <a:spLocks noGrp="1"/>
          </p:cNvSpPr>
          <p:nvPr>
            <p:ph idx="1"/>
          </p:nvPr>
        </p:nvSpPr>
        <p:spPr/>
        <p:txBody>
          <a:bodyPr/>
          <a:lstStyle/>
          <a:p>
            <a:pPr eaLnBrk="1" hangingPunct="1">
              <a:lnSpc>
                <a:spcPct val="80000"/>
              </a:lnSpc>
              <a:buFontTx/>
              <a:buNone/>
            </a:pPr>
            <a:r>
              <a:rPr lang="fr-FR" altLang="fr-FR" sz="2000" b="1" u="sng" dirty="0" smtClean="0">
                <a:ea typeface="ＭＳ Ｐゴシック" pitchFamily="34" charset="-128"/>
              </a:rPr>
              <a:t>Caryotype </a:t>
            </a:r>
            <a:r>
              <a:rPr lang="fr-FR" altLang="fr-FR" sz="2000" b="1" u="sng" dirty="0">
                <a:ea typeface="ＭＳ Ｐゴシック" pitchFamily="34" charset="-128"/>
              </a:rPr>
              <a:t>:</a:t>
            </a:r>
          </a:p>
          <a:p>
            <a:pPr eaLnBrk="1" hangingPunct="1">
              <a:lnSpc>
                <a:spcPct val="80000"/>
              </a:lnSpc>
              <a:buFontTx/>
              <a:buChar char="-"/>
            </a:pPr>
            <a:r>
              <a:rPr lang="fr-FR" altLang="fr-FR" sz="1800" dirty="0">
                <a:solidFill>
                  <a:srgbClr val="FF0000"/>
                </a:solidFill>
                <a:ea typeface="ＭＳ Ｐゴシック" pitchFamily="34" charset="-128"/>
              </a:rPr>
              <a:t>ordre des anomalies (cf. ISCN 2016 p50</a:t>
            </a:r>
            <a:r>
              <a:rPr lang="fr-FR" altLang="fr-FR" sz="1800" dirty="0" smtClean="0">
                <a:solidFill>
                  <a:srgbClr val="FF0000"/>
                </a:solidFill>
                <a:ea typeface="ＭＳ Ｐゴシック" pitchFamily="34" charset="-128"/>
              </a:rPr>
              <a:t>) : </a:t>
            </a:r>
            <a:r>
              <a:rPr lang="fr-FR" altLang="fr-FR" sz="1800" dirty="0">
                <a:solidFill>
                  <a:srgbClr val="FF0000"/>
                </a:solidFill>
                <a:ea typeface="ＭＳ Ｐゴシック" pitchFamily="34" charset="-128"/>
              </a:rPr>
              <a:t>ex : -8,der(17),-13,der(19</a:t>
            </a:r>
            <a:r>
              <a:rPr lang="fr-FR" altLang="fr-FR" sz="1800" dirty="0" smtClean="0">
                <a:solidFill>
                  <a:srgbClr val="FF0000"/>
                </a:solidFill>
                <a:ea typeface="ＭＳ Ｐゴシック" pitchFamily="34" charset="-128"/>
              </a:rPr>
              <a:t>)</a:t>
            </a:r>
            <a:endParaRPr lang="fr-FR" altLang="fr-FR" sz="1200" dirty="0" smtClean="0">
              <a:solidFill>
                <a:srgbClr val="FF0000"/>
              </a:solidFill>
              <a:ea typeface="ＭＳ Ｐゴシック" pitchFamily="34" charset="-128"/>
            </a:endParaRPr>
          </a:p>
          <a:p>
            <a:pPr eaLnBrk="1" hangingPunct="1">
              <a:lnSpc>
                <a:spcPct val="80000"/>
              </a:lnSpc>
              <a:buFontTx/>
              <a:buChar char="-"/>
            </a:pPr>
            <a:r>
              <a:rPr lang="fr-FR" altLang="fr-FR" sz="1800" dirty="0" smtClean="0">
                <a:ea typeface="ＭＳ Ｐゴシック" pitchFamily="34" charset="-128"/>
              </a:rPr>
              <a:t>Erreurs d'espace multiples</a:t>
            </a:r>
          </a:p>
          <a:p>
            <a:pPr eaLnBrk="1" hangingPunct="1">
              <a:lnSpc>
                <a:spcPct val="80000"/>
              </a:lnSpc>
              <a:buFontTx/>
              <a:buChar char="-"/>
            </a:pPr>
            <a:r>
              <a:rPr lang="fr-FR" altLang="fr-FR" sz="1800" dirty="0" smtClean="0">
                <a:ea typeface="ＭＳ Ｐゴシック" pitchFamily="34" charset="-128"/>
              </a:rPr>
              <a:t>Erreur </a:t>
            </a:r>
            <a:r>
              <a:rPr lang="fr-FR" altLang="fr-FR" sz="1800" dirty="0">
                <a:ea typeface="ＭＳ Ｐゴシック" pitchFamily="34" charset="-128"/>
              </a:rPr>
              <a:t>des dérivés : der(1)(?)</a:t>
            </a:r>
          </a:p>
          <a:p>
            <a:pPr eaLnBrk="1" hangingPunct="1">
              <a:lnSpc>
                <a:spcPct val="80000"/>
              </a:lnSpc>
              <a:buFontTx/>
              <a:buChar char="-"/>
            </a:pPr>
            <a:r>
              <a:rPr lang="fr-FR" altLang="fr-FR" sz="1800" dirty="0">
                <a:ea typeface="ＭＳ Ｐゴシック" pitchFamily="34" charset="-128"/>
              </a:rPr>
              <a:t>écriture 0~1dmin nécessite d'écrire [cp7]</a:t>
            </a:r>
          </a:p>
          <a:p>
            <a:pPr eaLnBrk="1" hangingPunct="1">
              <a:lnSpc>
                <a:spcPct val="80000"/>
              </a:lnSpc>
              <a:buFontTx/>
              <a:buChar char="-"/>
            </a:pPr>
            <a:r>
              <a:rPr lang="fr-FR" altLang="fr-FR" sz="1800" dirty="0">
                <a:ea typeface="ＭＳ Ｐゴシック" pitchFamily="34" charset="-128"/>
              </a:rPr>
              <a:t>"," au lieu de "; " </a:t>
            </a:r>
          </a:p>
          <a:p>
            <a:pPr eaLnBrk="1" hangingPunct="1">
              <a:lnSpc>
                <a:spcPct val="80000"/>
              </a:lnSpc>
              <a:buFontTx/>
              <a:buChar char="-"/>
            </a:pPr>
            <a:r>
              <a:rPr lang="fr-FR" altLang="fr-FR" sz="1800" dirty="0">
                <a:ea typeface="ＭＳ Ｐゴシック" pitchFamily="34" charset="-128"/>
              </a:rPr>
              <a:t>-17,+der17</a:t>
            </a:r>
          </a:p>
          <a:p>
            <a:pPr eaLnBrk="1" hangingPunct="1">
              <a:lnSpc>
                <a:spcPct val="80000"/>
              </a:lnSpc>
              <a:buFontTx/>
              <a:buChar char="-"/>
            </a:pPr>
            <a:endParaRPr lang="fr-FR" altLang="fr-FR" sz="1800" dirty="0">
              <a:ea typeface="ＭＳ Ｐゴシック" pitchFamily="34" charset="-128"/>
            </a:endParaRPr>
          </a:p>
          <a:p>
            <a:pPr eaLnBrk="1" hangingPunct="1">
              <a:lnSpc>
                <a:spcPct val="80000"/>
              </a:lnSpc>
              <a:buFontTx/>
              <a:buNone/>
            </a:pPr>
            <a:r>
              <a:rPr lang="fr-FR" altLang="fr-FR" sz="2000" b="1" u="sng" dirty="0">
                <a:ea typeface="ＭＳ Ｐゴシック" pitchFamily="34" charset="-128"/>
              </a:rPr>
              <a:t>FISH métaphasique : </a:t>
            </a:r>
          </a:p>
          <a:p>
            <a:pPr eaLnBrk="1" hangingPunct="1">
              <a:lnSpc>
                <a:spcPct val="80000"/>
              </a:lnSpc>
              <a:buFontTx/>
              <a:buChar char="-"/>
            </a:pPr>
            <a:r>
              <a:rPr lang="de-DE" altLang="fr-FR" sz="1800" dirty="0">
                <a:ea typeface="ＭＳ Ｐゴシック" pitchFamily="34" charset="-128"/>
              </a:rPr>
              <a:t>der(2)t(2;7)(5’CDK6+),der(7)t(2;7)(3’CDK6+,5’CDK6-)[2] (ISCN </a:t>
            </a:r>
            <a:r>
              <a:rPr lang="de-DE" altLang="fr-FR" sz="1800" dirty="0">
                <a:ea typeface="ＭＳ Ｐゴシック" pitchFamily="34" charset="-128"/>
                <a:sym typeface="Wingdings" panose="05000000000000000000" pitchFamily="2" charset="2"/>
              </a:rPr>
              <a:t> </a:t>
            </a:r>
            <a:r>
              <a:rPr lang="de-DE" altLang="fr-FR" sz="1800" dirty="0" err="1">
                <a:ea typeface="ＭＳ Ｐゴシック" pitchFamily="34" charset="-128"/>
                <a:sym typeface="Wingdings" panose="05000000000000000000" pitchFamily="2" charset="2"/>
              </a:rPr>
              <a:t>Formule</a:t>
            </a:r>
            <a:r>
              <a:rPr lang="de-DE" altLang="fr-FR" sz="1800" dirty="0">
                <a:ea typeface="ＭＳ Ｐゴシック" pitchFamily="34" charset="-128"/>
                <a:sym typeface="Wingdings" panose="05000000000000000000" pitchFamily="2" charset="2"/>
              </a:rPr>
              <a:t> </a:t>
            </a:r>
            <a:r>
              <a:rPr lang="de-DE" altLang="fr-FR" sz="1800" dirty="0" err="1">
                <a:ea typeface="ＭＳ Ｐゴシック" pitchFamily="34" charset="-128"/>
                <a:sym typeface="Wingdings" panose="05000000000000000000" pitchFamily="2" charset="2"/>
              </a:rPr>
              <a:t>courte</a:t>
            </a:r>
            <a:r>
              <a:rPr lang="de-DE" altLang="fr-FR" sz="1800" dirty="0">
                <a:ea typeface="ＭＳ Ｐゴシック" pitchFamily="34" charset="-128"/>
                <a:sym typeface="Wingdings" panose="05000000000000000000" pitchFamily="2" charset="2"/>
              </a:rPr>
              <a:t>)</a:t>
            </a:r>
            <a:endParaRPr lang="fr-FR" altLang="fr-FR" sz="1800" dirty="0">
              <a:ea typeface="ＭＳ Ｐゴシック" pitchFamily="34" charset="-128"/>
            </a:endParaRPr>
          </a:p>
          <a:p>
            <a:pPr eaLnBrk="1" hangingPunct="1">
              <a:lnSpc>
                <a:spcPct val="80000"/>
              </a:lnSpc>
              <a:buNone/>
            </a:pPr>
            <a:endParaRPr lang="fr-FR" altLang="fr-FR" sz="1800" dirty="0">
              <a:ea typeface="ＭＳ Ｐゴシック" pitchFamily="34" charset="-128"/>
            </a:endParaRPr>
          </a:p>
          <a:p>
            <a:pPr eaLnBrk="1" hangingPunct="1">
              <a:lnSpc>
                <a:spcPct val="80000"/>
              </a:lnSpc>
              <a:buFontTx/>
              <a:buNone/>
            </a:pPr>
            <a:r>
              <a:rPr lang="fr-FR" altLang="fr-FR" sz="2000" b="1" u="sng" dirty="0">
                <a:ea typeface="ＭＳ Ｐゴシック" pitchFamily="34" charset="-128"/>
              </a:rPr>
              <a:t>FISH </a:t>
            </a:r>
            <a:r>
              <a:rPr lang="fr-FR" altLang="fr-FR" sz="2000" b="1" u="sng" dirty="0" err="1">
                <a:ea typeface="ＭＳ Ｐゴシック" pitchFamily="34" charset="-128"/>
              </a:rPr>
              <a:t>interphasique</a:t>
            </a:r>
            <a:r>
              <a:rPr lang="fr-FR" altLang="fr-FR" sz="2000" b="1" u="sng" dirty="0">
                <a:ea typeface="ＭＳ Ｐゴシック" pitchFamily="34" charset="-128"/>
              </a:rPr>
              <a:t> :</a:t>
            </a:r>
            <a:endParaRPr lang="fr-FR" altLang="fr-FR" sz="1400" b="1" u="sng" dirty="0">
              <a:ea typeface="ＭＳ Ｐゴシック" pitchFamily="34" charset="-128"/>
            </a:endParaRPr>
          </a:p>
          <a:p>
            <a:pPr eaLnBrk="1" hangingPunct="1">
              <a:lnSpc>
                <a:spcPct val="80000"/>
              </a:lnSpc>
              <a:buFontTx/>
              <a:buChar char="-"/>
            </a:pPr>
            <a:r>
              <a:rPr lang="fr-FR" altLang="fr-FR" sz="1800" dirty="0">
                <a:ea typeface="ＭＳ Ｐゴシック" pitchFamily="34" charset="-128"/>
              </a:rPr>
              <a:t>erreur du nombre de noyaux anormaux</a:t>
            </a:r>
          </a:p>
          <a:p>
            <a:pPr eaLnBrk="1" hangingPunct="1">
              <a:lnSpc>
                <a:spcPct val="80000"/>
              </a:lnSpc>
              <a:buFontTx/>
              <a:buChar char="-"/>
            </a:pPr>
            <a:r>
              <a:rPr lang="fr-FR" altLang="fr-FR" sz="1800" dirty="0" err="1">
                <a:ea typeface="ＭＳ Ｐゴシック" pitchFamily="34" charset="-128"/>
              </a:rPr>
              <a:t>nuc</a:t>
            </a:r>
            <a:r>
              <a:rPr lang="fr-FR" altLang="fr-FR" sz="1800" dirty="0">
                <a:ea typeface="ＭＳ Ｐゴシック" pitchFamily="34" charset="-128"/>
              </a:rPr>
              <a:t> </a:t>
            </a:r>
            <a:r>
              <a:rPr lang="fr-FR" altLang="fr-FR" sz="1800" dirty="0" err="1">
                <a:ea typeface="ＭＳ Ｐゴシック" pitchFamily="34" charset="-128"/>
              </a:rPr>
              <a:t>ish</a:t>
            </a:r>
            <a:r>
              <a:rPr lang="fr-FR" altLang="fr-FR" sz="1800" dirty="0">
                <a:ea typeface="ＭＳ Ｐゴシック" pitchFamily="34" charset="-128"/>
              </a:rPr>
              <a:t> t(2;7)(p11;q21)(IGK,CDK6)x2(IGK con CDK6x1)[8]</a:t>
            </a:r>
            <a:endParaRPr lang="fr-FR" sz="1800" dirty="0"/>
          </a:p>
        </p:txBody>
      </p:sp>
    </p:spTree>
    <p:extLst>
      <p:ext uri="{BB962C8B-B14F-4D97-AF65-F5344CB8AC3E}">
        <p14:creationId xmlns:p14="http://schemas.microsoft.com/office/powerpoint/2010/main" val="14670012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Partie analytique </a:t>
            </a:r>
            <a:r>
              <a:rPr lang="fr-FR" altLang="fr-FR" sz="3200" dirty="0"/>
              <a:t>(5 points</a:t>
            </a:r>
            <a:r>
              <a:rPr lang="fr-FR" altLang="fr-FR" sz="3200" dirty="0" smtClean="0"/>
              <a:t>)</a:t>
            </a:r>
            <a:endParaRPr lang="fr-FR" dirty="0"/>
          </a:p>
        </p:txBody>
      </p:sp>
      <p:sp>
        <p:nvSpPr>
          <p:cNvPr id="3" name="Espace réservé du contenu 2"/>
          <p:cNvSpPr>
            <a:spLocks noGrp="1"/>
          </p:cNvSpPr>
          <p:nvPr>
            <p:ph idx="1"/>
          </p:nvPr>
        </p:nvSpPr>
        <p:spPr/>
        <p:txBody>
          <a:bodyPr/>
          <a:lstStyle/>
          <a:p>
            <a:pPr marL="0" indent="0" eaLnBrk="1" hangingPunct="1">
              <a:buNone/>
            </a:pPr>
            <a:r>
              <a:rPr lang="fr-FR" altLang="fr-FR" sz="2400" dirty="0"/>
              <a:t>Anomalie critique détectée (</a:t>
            </a:r>
            <a:r>
              <a:rPr lang="fr-FR" altLang="fr-FR" sz="1800" dirty="0"/>
              <a:t>3 points</a:t>
            </a:r>
            <a:r>
              <a:rPr lang="fr-FR" altLang="fr-FR" sz="2400" dirty="0"/>
              <a:t>) : </a:t>
            </a:r>
            <a:r>
              <a:rPr lang="fr-FR" altLang="fr-FR" sz="2400" dirty="0">
                <a:solidFill>
                  <a:srgbClr val="C00000"/>
                </a:solidFill>
              </a:rPr>
              <a:t>44 /44</a:t>
            </a:r>
          </a:p>
          <a:p>
            <a:pPr marL="0" indent="0" eaLnBrk="1" hangingPunct="1">
              <a:buNone/>
            </a:pPr>
            <a:r>
              <a:rPr lang="fr-FR" altLang="fr-FR" sz="1800" dirty="0">
                <a:sym typeface="Wingdings" pitchFamily="2" charset="2"/>
              </a:rPr>
              <a:t> 1/44 erreur point de cassure (2p12 au lieu 2p11)(-1)</a:t>
            </a:r>
            <a:endParaRPr lang="fr-FR" altLang="fr-FR" sz="2400" dirty="0">
              <a:solidFill>
                <a:srgbClr val="C00000"/>
              </a:solidFill>
            </a:endParaRPr>
          </a:p>
          <a:p>
            <a:pPr marL="0" indent="0" eaLnBrk="1" hangingPunct="1">
              <a:buNone/>
            </a:pPr>
            <a:r>
              <a:rPr lang="fr-FR" altLang="fr-FR" sz="2400" dirty="0"/>
              <a:t> </a:t>
            </a:r>
          </a:p>
          <a:p>
            <a:pPr marL="0" indent="0" eaLnBrk="1" hangingPunct="1">
              <a:buNone/>
            </a:pPr>
            <a:r>
              <a:rPr lang="fr-FR" altLang="fr-FR" sz="2400" dirty="0" smtClean="0"/>
              <a:t>Autres </a:t>
            </a:r>
            <a:r>
              <a:rPr lang="fr-FR" altLang="fr-FR" sz="2400" dirty="0"/>
              <a:t>anomalies détectées (</a:t>
            </a:r>
            <a:r>
              <a:rPr lang="fr-FR" altLang="fr-FR" sz="1800" dirty="0"/>
              <a:t>2 points</a:t>
            </a:r>
            <a:r>
              <a:rPr lang="fr-FR" altLang="fr-FR" sz="2400" dirty="0"/>
              <a:t>) : </a:t>
            </a:r>
            <a:r>
              <a:rPr lang="fr-FR" altLang="fr-FR" sz="2400" dirty="0">
                <a:solidFill>
                  <a:srgbClr val="C00000"/>
                </a:solidFill>
              </a:rPr>
              <a:t>  </a:t>
            </a:r>
          </a:p>
          <a:p>
            <a:pPr marL="0" indent="0" eaLnBrk="1" hangingPunct="1">
              <a:buNone/>
            </a:pPr>
            <a:r>
              <a:rPr lang="fr-FR" altLang="fr-FR" sz="2400" dirty="0" smtClean="0">
                <a:solidFill>
                  <a:srgbClr val="C00000"/>
                </a:solidFill>
              </a:rPr>
              <a:t>- </a:t>
            </a:r>
            <a:r>
              <a:rPr lang="fr-FR" altLang="fr-FR" sz="2400" dirty="0">
                <a:solidFill>
                  <a:srgbClr val="C00000"/>
                </a:solidFill>
              </a:rPr>
              <a:t>complètement : 14/44</a:t>
            </a:r>
          </a:p>
          <a:p>
            <a:pPr marL="0" indent="0" eaLnBrk="1" hangingPunct="1">
              <a:buNone/>
            </a:pPr>
            <a:r>
              <a:rPr lang="fr-FR" altLang="fr-FR" sz="2400" dirty="0" smtClean="0">
                <a:solidFill>
                  <a:srgbClr val="C00000"/>
                </a:solidFill>
              </a:rPr>
              <a:t>- </a:t>
            </a:r>
            <a:r>
              <a:rPr lang="fr-FR" altLang="fr-FR" sz="2400" dirty="0">
                <a:solidFill>
                  <a:srgbClr val="C00000"/>
                </a:solidFill>
              </a:rPr>
              <a:t>partiellement: </a:t>
            </a:r>
            <a:r>
              <a:rPr lang="fr-FR" altLang="fr-FR" sz="2400" dirty="0" smtClean="0">
                <a:solidFill>
                  <a:srgbClr val="C00000"/>
                </a:solidFill>
              </a:rPr>
              <a:t>30/44</a:t>
            </a:r>
            <a:endParaRPr lang="fr-FR" altLang="fr-FR" sz="2400" dirty="0">
              <a:solidFill>
                <a:srgbClr val="C00000"/>
              </a:solidFill>
            </a:endParaRPr>
          </a:p>
        </p:txBody>
      </p:sp>
    </p:spTree>
    <p:extLst>
      <p:ext uri="{BB962C8B-B14F-4D97-AF65-F5344CB8AC3E}">
        <p14:creationId xmlns:p14="http://schemas.microsoft.com/office/powerpoint/2010/main" val="14557986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b="1" dirty="0">
                <a:solidFill>
                  <a:srgbClr val="003399"/>
                </a:solidFill>
              </a:rPr>
              <a:t>Détails des autres anomalies détectées</a:t>
            </a:r>
            <a:endParaRPr lang="fr-FR" sz="4000" b="1" dirty="0"/>
          </a:p>
        </p:txBody>
      </p:sp>
      <p:graphicFrame>
        <p:nvGraphicFramePr>
          <p:cNvPr id="4" name="Tableau 3"/>
          <p:cNvGraphicFramePr>
            <a:graphicFrameLocks noGrp="1"/>
          </p:cNvGraphicFramePr>
          <p:nvPr>
            <p:extLst>
              <p:ext uri="{D42A27DB-BD31-4B8C-83A1-F6EECF244321}">
                <p14:modId xmlns:p14="http://schemas.microsoft.com/office/powerpoint/2010/main" val="413234588"/>
              </p:ext>
            </p:extLst>
          </p:nvPr>
        </p:nvGraphicFramePr>
        <p:xfrm>
          <a:off x="3569749" y="1876773"/>
          <a:ext cx="3225800" cy="4063365"/>
        </p:xfrm>
        <a:graphic>
          <a:graphicData uri="http://schemas.openxmlformats.org/drawingml/2006/table">
            <a:tbl>
              <a:tblPr/>
              <a:tblGrid>
                <a:gridCol w="2578100"/>
                <a:gridCol w="203200"/>
                <a:gridCol w="444500"/>
              </a:tblGrid>
              <a:tr h="190500">
                <a:tc>
                  <a:txBody>
                    <a:bodyPr/>
                    <a:lstStyle/>
                    <a:p>
                      <a:pPr algn="ctr" fontAlgn="b"/>
                      <a:endParaRPr lang="fr-FR" sz="1600" b="1" i="0" u="none" strike="noStrike" dirty="0">
                        <a:solidFill>
                          <a:srgbClr val="FF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fr-FR" sz="1100" b="1" i="0" u="none" strike="noStrike">
                          <a:solidFill>
                            <a:srgbClr val="FF0000"/>
                          </a:solidFill>
                          <a:effectLst/>
                          <a:latin typeface="Calibri" panose="020F0502020204030204" pitchFamily="34" charset="0"/>
                        </a:rPr>
                        <a:t>n</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fr-FR" sz="1100" b="1" i="0" u="none" strike="noStrike" dirty="0" smtClean="0">
                          <a:solidFill>
                            <a:srgbClr val="FF0000"/>
                          </a:solidFill>
                          <a:effectLst/>
                          <a:latin typeface="Calibri" panose="020F0502020204030204" pitchFamily="34" charset="0"/>
                        </a:rPr>
                        <a:t>point</a:t>
                      </a:r>
                      <a:endParaRPr lang="fr-FR" sz="1100" b="1" i="0" u="none" strike="noStrike" dirty="0">
                        <a:solidFill>
                          <a:srgbClr val="FF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dirty="0">
                          <a:solidFill>
                            <a:srgbClr val="000000"/>
                          </a:solidFill>
                          <a:effectLst/>
                          <a:latin typeface="Calibri" panose="020F0502020204030204" pitchFamily="34" charset="0"/>
                        </a:rPr>
                        <a:t>-8,der(17)</a:t>
                      </a:r>
                      <a:r>
                        <a:rPr lang="fr-FR" sz="1100" b="0" i="0" u="none" strike="noStrike" dirty="0" err="1">
                          <a:solidFill>
                            <a:srgbClr val="000000"/>
                          </a:solidFill>
                          <a:effectLst/>
                          <a:latin typeface="Calibri" panose="020F0502020204030204" pitchFamily="34" charset="0"/>
                        </a:rPr>
                        <a:t>t</a:t>
                      </a:r>
                      <a:r>
                        <a:rPr lang="fr-FR" sz="1100" b="0" i="0" u="none" strike="noStrike" dirty="0">
                          <a:solidFill>
                            <a:srgbClr val="000000"/>
                          </a:solidFill>
                          <a:effectLst/>
                          <a:latin typeface="Calibri" panose="020F0502020204030204" pitchFamily="34" charset="0"/>
                        </a:rPr>
                        <a:t>(8;17)(q11;p12)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dirty="0">
                          <a:solidFill>
                            <a:srgbClr val="000000"/>
                          </a:solidFill>
                          <a:effectLst/>
                          <a:latin typeface="Calibri" panose="020F0502020204030204" pitchFamily="34" charset="0"/>
                        </a:rPr>
                        <a:t>-8,der(17)t(8;17)(q12;p12)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6</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-8,der(17)t(8;17)(q11;p11)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4</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-8,der(17)t(8;17)(q12;p11)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-8,der(17)t(8;17)(q11~12;p12~13)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-8,der(17)t(8;17)(q11,p12)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-8,der(17)t(8;17)(q12;p?12)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-8,der(17)t(8;17)(q1?1;p1?1)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-8,der(17)t(8;17)(q11;p1?3)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-8,der(17)t(8;17)(q11;p13)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-8,der(17)t(8;17)(q12;p13)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-8,der(17)(t(8;17)(q12;p12)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-8,-17,+der(17)t(8;17)(q12;p13)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dirty="0">
                          <a:solidFill>
                            <a:srgbClr val="000000"/>
                          </a:solidFill>
                          <a:effectLst/>
                          <a:latin typeface="Calibri" panose="020F0502020204030204" pitchFamily="34" charset="0"/>
                        </a:rPr>
                        <a:t> </a:t>
                      </a:r>
                      <a:r>
                        <a:rPr lang="fr-FR" sz="1100" b="0" i="0" u="none" strike="noStrike" dirty="0" smtClean="0">
                          <a:solidFill>
                            <a:srgbClr val="000000"/>
                          </a:solidFill>
                          <a:effectLst/>
                          <a:latin typeface="Calibri" panose="020F0502020204030204" pitchFamily="34" charset="0"/>
                        </a:rPr>
                        <a:t>0,75</a:t>
                      </a:r>
                      <a:endParaRPr lang="fr-FR" sz="1100" b="0"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der(8;17)(q10;q10)</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6</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dic(8;17)(p11;p12)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der(8)t(8;17)(p11;q12),-17</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der(8)t(8;17)(p11;q11)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der(8)?t(8;17)(p21;q21),-17</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de-DE" sz="1100" b="0" i="0" u="none" strike="noStrike">
                          <a:solidFill>
                            <a:srgbClr val="000000"/>
                          </a:solidFill>
                          <a:effectLst/>
                          <a:latin typeface="Calibri" panose="020F0502020204030204" pitchFamily="34" charset="0"/>
                        </a:rPr>
                        <a:t>?add(8)(p?21),der(8)t(8;17)(p11;q11),-17</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add(8)(p12),-17</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dirty="0">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5" name="Tableau 4"/>
          <p:cNvGraphicFramePr>
            <a:graphicFrameLocks noGrp="1"/>
          </p:cNvGraphicFramePr>
          <p:nvPr>
            <p:extLst>
              <p:ext uri="{D42A27DB-BD31-4B8C-83A1-F6EECF244321}">
                <p14:modId xmlns:p14="http://schemas.microsoft.com/office/powerpoint/2010/main" val="1949325865"/>
              </p:ext>
            </p:extLst>
          </p:nvPr>
        </p:nvGraphicFramePr>
        <p:xfrm>
          <a:off x="804296" y="1876773"/>
          <a:ext cx="1816100" cy="2348865"/>
        </p:xfrm>
        <a:graphic>
          <a:graphicData uri="http://schemas.openxmlformats.org/drawingml/2006/table">
            <a:tbl>
              <a:tblPr/>
              <a:tblGrid>
                <a:gridCol w="1168400"/>
                <a:gridCol w="203200"/>
                <a:gridCol w="444500"/>
              </a:tblGrid>
              <a:tr h="190500">
                <a:tc>
                  <a:txBody>
                    <a:bodyPr/>
                    <a:lstStyle/>
                    <a:p>
                      <a:pPr algn="ctr" fontAlgn="b">
                        <a:buClr>
                          <a:srgbClr val="FF0000"/>
                        </a:buClr>
                        <a:buSzPts val="1100"/>
                        <a:buFont typeface="Calibri" panose="020F0502020204030204" pitchFamily="34" charset="0"/>
                        <a:buNone/>
                      </a:pPr>
                      <a:endParaRPr lang="fr-FR" sz="1600" b="1" i="0" u="none" strike="noStrike" dirty="0">
                        <a:solidFill>
                          <a:srgbClr val="FF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fr-FR" sz="1100" b="1" i="0" u="none" strike="noStrike">
                          <a:solidFill>
                            <a:srgbClr val="FF0000"/>
                          </a:solidFill>
                          <a:effectLst/>
                          <a:latin typeface="Calibri" panose="020F0502020204030204" pitchFamily="34" charset="0"/>
                        </a:rPr>
                        <a:t>n</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fr-FR" sz="1100" b="1" i="0" u="none" strike="noStrike" dirty="0" smtClean="0">
                          <a:solidFill>
                            <a:srgbClr val="FF0000"/>
                          </a:solidFill>
                          <a:effectLst/>
                          <a:latin typeface="Calibri" panose="020F0502020204030204" pitchFamily="34" charset="0"/>
                        </a:rPr>
                        <a:t>point</a:t>
                      </a:r>
                      <a:endParaRPr lang="fr-FR" sz="1100" b="1" i="0" u="none" strike="noStrike" dirty="0">
                        <a:solidFill>
                          <a:srgbClr val="FF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dirty="0" err="1">
                          <a:solidFill>
                            <a:srgbClr val="000000"/>
                          </a:solidFill>
                          <a:effectLst/>
                          <a:latin typeface="Calibri" panose="020F0502020204030204" pitchFamily="34" charset="0"/>
                        </a:rPr>
                        <a:t>add</a:t>
                      </a:r>
                      <a:r>
                        <a:rPr lang="fr-FR" sz="1100" b="0" i="0" u="none" strike="noStrike" dirty="0">
                          <a:solidFill>
                            <a:srgbClr val="000000"/>
                          </a:solidFill>
                          <a:effectLst/>
                          <a:latin typeface="Calibri" panose="020F0502020204030204" pitchFamily="34" charset="0"/>
                        </a:rPr>
                        <a:t>(1)(q32)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add(1)(q3?2)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?add(1)(q32)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add(1)(q31)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4</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add(1)(q41)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der(1)t(1;?)(q32;?)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der(1)t(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del(1)(q42q43)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inv(1)(q32q42)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inv(1)(q32q44)</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0</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dirty="0">
                          <a:solidFill>
                            <a:srgbClr val="000000"/>
                          </a:solidFill>
                          <a:effectLst/>
                          <a:latin typeface="Calibri" panose="020F0502020204030204" pitchFamily="34" charset="0"/>
                        </a:rPr>
                        <a:t>19</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dirty="0">
                          <a:solidFill>
                            <a:srgbClr val="000000"/>
                          </a:solidFill>
                          <a:effectLst/>
                          <a:latin typeface="Calibri" panose="020F0502020204030204" pitchFamily="34" charset="0"/>
                        </a:rPr>
                        <a:t>0</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6" name="Tableau 5"/>
          <p:cNvGraphicFramePr>
            <a:graphicFrameLocks noGrp="1"/>
          </p:cNvGraphicFramePr>
          <p:nvPr>
            <p:extLst>
              <p:ext uri="{D42A27DB-BD31-4B8C-83A1-F6EECF244321}">
                <p14:modId xmlns:p14="http://schemas.microsoft.com/office/powerpoint/2010/main" val="730498711"/>
              </p:ext>
            </p:extLst>
          </p:nvPr>
        </p:nvGraphicFramePr>
        <p:xfrm>
          <a:off x="7671323" y="1876773"/>
          <a:ext cx="3096345" cy="3491865"/>
        </p:xfrm>
        <a:graphic>
          <a:graphicData uri="http://schemas.openxmlformats.org/drawingml/2006/table">
            <a:tbl>
              <a:tblPr/>
              <a:tblGrid>
                <a:gridCol w="2378555"/>
                <a:gridCol w="225189"/>
                <a:gridCol w="492601"/>
              </a:tblGrid>
              <a:tr h="190500">
                <a:tc>
                  <a:txBody>
                    <a:bodyPr/>
                    <a:lstStyle/>
                    <a:p>
                      <a:pPr algn="ctr" fontAlgn="b">
                        <a:buClr>
                          <a:srgbClr val="FF0000"/>
                        </a:buClr>
                        <a:buSzPts val="1100"/>
                        <a:buFont typeface="Calibri" panose="020F0502020204030204" pitchFamily="34" charset="0"/>
                        <a:buNone/>
                      </a:pPr>
                      <a:endParaRPr lang="fr-FR" sz="1600" b="1" i="0" u="none" strike="noStrike" dirty="0">
                        <a:solidFill>
                          <a:srgbClr val="FF0000"/>
                        </a:solidFill>
                        <a:effectLst/>
                        <a:latin typeface="Calibri" panose="020F050202020403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fr-FR" sz="1100" b="1" i="0" u="none" strike="noStrike">
                          <a:solidFill>
                            <a:srgbClr val="FF0000"/>
                          </a:solidFill>
                          <a:effectLst/>
                          <a:latin typeface="Calibri" panose="020F0502020204030204" pitchFamily="34" charset="0"/>
                        </a:rPr>
                        <a:t>n</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fr-FR" sz="1100" b="1" i="0" u="none" strike="noStrike">
                          <a:solidFill>
                            <a:srgbClr val="FF0000"/>
                          </a:solidFill>
                          <a:effectLst/>
                          <a:latin typeface="Calibri" panose="020F0502020204030204" pitchFamily="34" charset="0"/>
                        </a:rPr>
                        <a:t>points</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-13,der(19)t(13;19)(q14;p13)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18</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dirty="0">
                          <a:solidFill>
                            <a:srgbClr val="000000"/>
                          </a:solidFill>
                          <a:effectLst/>
                          <a:latin typeface="Calibri" panose="020F0502020204030204" pitchFamily="34" charset="0"/>
                        </a:rPr>
                        <a:t>-13,der(19)t(13;19)(q13;p13)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-13,der(19)t(13;19)(q1?4;p13)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dirty="0">
                          <a:solidFill>
                            <a:srgbClr val="000000"/>
                          </a:solidFill>
                          <a:effectLst/>
                          <a:latin typeface="Calibri" panose="020F0502020204030204" pitchFamily="34" charset="0"/>
                        </a:rPr>
                        <a:t>-13,der(19)t(13;19)(q14;p13.3)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-13,der(19)t(13;19)(q21;p13)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-13,der(19)t(13;19)(q12;?p13)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-13,der(19)t(13;19)(q21;p13 or q13)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 -13,der(19)t(13;19)(q1?2;p13)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-13,der(19)t(13;19)(q12;p13.3)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 t(13;19)(q1?4;p1?3)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-13,der(19)t(13;19)(p12;p13.2)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-13,der(19)?t(13;19)(q14~21;p13.3)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-13,der(19)t(13;19)(q13~14;p13)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0,75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-13,-19,+der(19)t(13;19)(q12;p13)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add(13)(p11),-19</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der(13;19)(q10;q10)</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0,25</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l" fontAlgn="b"/>
                      <a:r>
                        <a:rPr lang="fr-FR" sz="1100" b="0" i="0" u="none" strike="noStrike">
                          <a:solidFill>
                            <a:srgbClr val="000000"/>
                          </a:solidFill>
                          <a:effectLst/>
                          <a:latin typeface="Calibri" panose="020F0502020204030204" pitchFamily="34" charset="0"/>
                        </a:rPr>
                        <a:t>dic(13;19)(p11;p13)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a:solidFill>
                            <a:srgbClr val="000000"/>
                          </a:solidFill>
                          <a:effectLst/>
                          <a:latin typeface="Calibri" panose="020F0502020204030204" pitchFamily="34" charset="0"/>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100" b="0" i="0" u="none" strike="noStrike" dirty="0">
                          <a:solidFill>
                            <a:srgbClr val="000000"/>
                          </a:solidFill>
                          <a:effectLst/>
                          <a:latin typeface="Calibri" panose="020F0502020204030204" pitchFamily="34" charset="0"/>
                        </a:rPr>
                        <a:t>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7" name="Tableau 6"/>
          <p:cNvGraphicFramePr>
            <a:graphicFrameLocks noGrp="1"/>
          </p:cNvGraphicFramePr>
          <p:nvPr>
            <p:extLst>
              <p:ext uri="{D42A27DB-BD31-4B8C-83A1-F6EECF244321}">
                <p14:modId xmlns:p14="http://schemas.microsoft.com/office/powerpoint/2010/main" val="504499169"/>
              </p:ext>
            </p:extLst>
          </p:nvPr>
        </p:nvGraphicFramePr>
        <p:xfrm>
          <a:off x="1143376" y="5733078"/>
          <a:ext cx="1605136" cy="571500"/>
        </p:xfrm>
        <a:graphic>
          <a:graphicData uri="http://schemas.openxmlformats.org/drawingml/2006/table">
            <a:tbl>
              <a:tblPr/>
              <a:tblGrid>
                <a:gridCol w="1605136"/>
              </a:tblGrid>
              <a:tr h="190500">
                <a:tc>
                  <a:txBody>
                    <a:bodyPr/>
                    <a:lstStyle/>
                    <a:p>
                      <a:pPr algn="l" fontAlgn="b"/>
                      <a:r>
                        <a:rPr lang="fr-FR" sz="1100" b="0" i="0" u="none" strike="noStrike" dirty="0">
                          <a:solidFill>
                            <a:srgbClr val="000000"/>
                          </a:solidFill>
                          <a:effectLst/>
                          <a:latin typeface="Calibri" panose="020F0502020204030204" pitchFamily="34" charset="0"/>
                        </a:rPr>
                        <a:t>?0~1dmin</a:t>
                      </a:r>
                    </a:p>
                  </a:txBody>
                  <a:tcPr marL="9525" marR="9525" marT="9525" marB="0" anchor="b">
                    <a:lnL>
                      <a:noFill/>
                    </a:lnL>
                    <a:lnR>
                      <a:noFill/>
                    </a:lnR>
                    <a:lnT>
                      <a:noFill/>
                    </a:lnT>
                    <a:lnB>
                      <a:noFill/>
                    </a:lnB>
                  </a:tcPr>
                </a:tc>
              </a:tr>
              <a:tr h="190500">
                <a:tc>
                  <a:txBody>
                    <a:bodyPr/>
                    <a:lstStyle/>
                    <a:p>
                      <a:pPr algn="l" fontAlgn="b"/>
                      <a:r>
                        <a:rPr lang="fr-FR" sz="1100" b="0" i="0" u="none" strike="noStrike">
                          <a:solidFill>
                            <a:srgbClr val="000000"/>
                          </a:solidFill>
                          <a:effectLst/>
                          <a:latin typeface="Calibri" panose="020F0502020204030204" pitchFamily="34" charset="0"/>
                        </a:rPr>
                        <a:t>?add(9)(p2?1)</a:t>
                      </a:r>
                    </a:p>
                  </a:txBody>
                  <a:tcPr marL="9525" marR="9525" marT="9525" marB="0" anchor="b">
                    <a:lnL>
                      <a:noFill/>
                    </a:lnL>
                    <a:lnR>
                      <a:noFill/>
                    </a:lnR>
                    <a:lnT>
                      <a:noFill/>
                    </a:lnT>
                    <a:lnB>
                      <a:noFill/>
                    </a:lnB>
                  </a:tcPr>
                </a:tc>
              </a:tr>
              <a:tr h="190500">
                <a:tc>
                  <a:txBody>
                    <a:bodyPr/>
                    <a:lstStyle/>
                    <a:p>
                      <a:pPr algn="l" fontAlgn="b"/>
                      <a:r>
                        <a:rPr lang="fr-FR" sz="1100" b="0" i="0" u="none" strike="noStrike" dirty="0">
                          <a:solidFill>
                            <a:srgbClr val="000000"/>
                          </a:solidFill>
                          <a:effectLst/>
                          <a:latin typeface="Calibri" panose="020F0502020204030204" pitchFamily="34" charset="0"/>
                        </a:rPr>
                        <a:t>der(6)t( ?)</a:t>
                      </a:r>
                    </a:p>
                  </a:txBody>
                  <a:tcPr marL="9525" marR="9525" marT="9525" marB="0" anchor="b">
                    <a:lnL>
                      <a:noFill/>
                    </a:lnL>
                    <a:lnR>
                      <a:noFill/>
                    </a:lnR>
                    <a:lnT>
                      <a:noFill/>
                    </a:lnT>
                    <a:lnB>
                      <a:noFill/>
                    </a:lnB>
                  </a:tcPr>
                </a:tc>
              </a:tr>
            </a:tbl>
          </a:graphicData>
        </a:graphic>
      </p:graphicFrame>
      <p:sp>
        <p:nvSpPr>
          <p:cNvPr id="8" name="ZoneTexte 7"/>
          <p:cNvSpPr txBox="1"/>
          <p:nvPr/>
        </p:nvSpPr>
        <p:spPr>
          <a:xfrm>
            <a:off x="948312" y="1633350"/>
            <a:ext cx="1440160" cy="307777"/>
          </a:xfrm>
          <a:prstGeom prst="rect">
            <a:avLst/>
          </a:prstGeom>
          <a:noFill/>
        </p:spPr>
        <p:txBody>
          <a:bodyPr wrap="square" rtlCol="0">
            <a:spAutoFit/>
          </a:bodyPr>
          <a:lstStyle/>
          <a:p>
            <a:pPr algn="ctr"/>
            <a:r>
              <a:rPr lang="fr-FR" sz="1400" i="1" dirty="0">
                <a:solidFill>
                  <a:srgbClr val="FF0000"/>
                </a:solidFill>
                <a:latin typeface="Calibri" panose="020F0502020204030204" pitchFamily="34" charset="0"/>
              </a:rPr>
              <a:t>0,5 point</a:t>
            </a:r>
          </a:p>
        </p:txBody>
      </p:sp>
      <p:sp>
        <p:nvSpPr>
          <p:cNvPr id="9" name="ZoneTexte 8"/>
          <p:cNvSpPr txBox="1"/>
          <p:nvPr/>
        </p:nvSpPr>
        <p:spPr>
          <a:xfrm>
            <a:off x="4577861" y="1628801"/>
            <a:ext cx="1440160" cy="307777"/>
          </a:xfrm>
          <a:prstGeom prst="rect">
            <a:avLst/>
          </a:prstGeom>
          <a:noFill/>
        </p:spPr>
        <p:txBody>
          <a:bodyPr wrap="square" rtlCol="0">
            <a:spAutoFit/>
          </a:bodyPr>
          <a:lstStyle/>
          <a:p>
            <a:pPr algn="ctr"/>
            <a:r>
              <a:rPr lang="fr-FR" sz="1400" i="1" dirty="0">
                <a:solidFill>
                  <a:srgbClr val="FF0000"/>
                </a:solidFill>
                <a:latin typeface="Calibri" panose="020F0502020204030204" pitchFamily="34" charset="0"/>
              </a:rPr>
              <a:t>0,75 point</a:t>
            </a:r>
          </a:p>
        </p:txBody>
      </p:sp>
      <p:sp>
        <p:nvSpPr>
          <p:cNvPr id="10" name="ZoneTexte 9"/>
          <p:cNvSpPr txBox="1"/>
          <p:nvPr/>
        </p:nvSpPr>
        <p:spPr>
          <a:xfrm>
            <a:off x="1020320" y="1345317"/>
            <a:ext cx="1440160" cy="369332"/>
          </a:xfrm>
          <a:prstGeom prst="rect">
            <a:avLst/>
          </a:prstGeom>
          <a:noFill/>
        </p:spPr>
        <p:txBody>
          <a:bodyPr wrap="square" rtlCol="0">
            <a:spAutoFit/>
          </a:bodyPr>
          <a:lstStyle/>
          <a:p>
            <a:pPr algn="ctr"/>
            <a:r>
              <a:rPr lang="fr-FR" sz="1800" b="1" dirty="0" err="1">
                <a:solidFill>
                  <a:srgbClr val="FF0000"/>
                </a:solidFill>
                <a:latin typeface="Calibri" panose="020F0502020204030204" pitchFamily="34" charset="0"/>
              </a:rPr>
              <a:t>add</a:t>
            </a:r>
            <a:r>
              <a:rPr lang="fr-FR" sz="1800" b="1" dirty="0">
                <a:solidFill>
                  <a:srgbClr val="FF0000"/>
                </a:solidFill>
                <a:latin typeface="Calibri" panose="020F0502020204030204" pitchFamily="34" charset="0"/>
              </a:rPr>
              <a:t>(1)(q31)</a:t>
            </a:r>
          </a:p>
        </p:txBody>
      </p:sp>
      <p:sp>
        <p:nvSpPr>
          <p:cNvPr id="11" name="ZoneTexte 10"/>
          <p:cNvSpPr txBox="1"/>
          <p:nvPr/>
        </p:nvSpPr>
        <p:spPr>
          <a:xfrm>
            <a:off x="3785773" y="1340768"/>
            <a:ext cx="2736304" cy="369332"/>
          </a:xfrm>
          <a:prstGeom prst="rect">
            <a:avLst/>
          </a:prstGeom>
          <a:noFill/>
        </p:spPr>
        <p:txBody>
          <a:bodyPr wrap="square" rtlCol="0">
            <a:spAutoFit/>
          </a:bodyPr>
          <a:lstStyle/>
          <a:p>
            <a:pPr algn="ctr" fontAlgn="b"/>
            <a:r>
              <a:rPr lang="fr-FR" sz="1800" b="1" dirty="0">
                <a:solidFill>
                  <a:srgbClr val="FF0000"/>
                </a:solidFill>
                <a:latin typeface="Calibri" panose="020F0502020204030204" pitchFamily="34" charset="0"/>
              </a:rPr>
              <a:t>-8,der(17)</a:t>
            </a:r>
            <a:r>
              <a:rPr lang="fr-FR" sz="1800" b="1" dirty="0" err="1">
                <a:solidFill>
                  <a:srgbClr val="FF0000"/>
                </a:solidFill>
                <a:latin typeface="Calibri" panose="020F0502020204030204" pitchFamily="34" charset="0"/>
              </a:rPr>
              <a:t>t</a:t>
            </a:r>
            <a:r>
              <a:rPr lang="fr-FR" sz="1800" b="1" dirty="0">
                <a:solidFill>
                  <a:srgbClr val="FF0000"/>
                </a:solidFill>
                <a:latin typeface="Calibri" panose="020F0502020204030204" pitchFamily="34" charset="0"/>
              </a:rPr>
              <a:t>(8;17)(q11;p12)</a:t>
            </a:r>
          </a:p>
        </p:txBody>
      </p:sp>
      <p:sp>
        <p:nvSpPr>
          <p:cNvPr id="12" name="ZoneTexte 11"/>
          <p:cNvSpPr txBox="1"/>
          <p:nvPr/>
        </p:nvSpPr>
        <p:spPr>
          <a:xfrm>
            <a:off x="7599314" y="1340768"/>
            <a:ext cx="3096344" cy="369332"/>
          </a:xfrm>
          <a:prstGeom prst="rect">
            <a:avLst/>
          </a:prstGeom>
          <a:noFill/>
        </p:spPr>
        <p:txBody>
          <a:bodyPr wrap="square" rtlCol="0">
            <a:spAutoFit/>
          </a:bodyPr>
          <a:lstStyle/>
          <a:p>
            <a:pPr algn="ctr"/>
            <a:r>
              <a:rPr lang="fr-FR" sz="1800" b="1" dirty="0">
                <a:solidFill>
                  <a:srgbClr val="FF0000"/>
                </a:solidFill>
                <a:latin typeface="Calibri" panose="020F0502020204030204" pitchFamily="34" charset="0"/>
              </a:rPr>
              <a:t>-13,der(19)</a:t>
            </a:r>
            <a:r>
              <a:rPr lang="fr-FR" sz="1800" b="1" dirty="0" err="1">
                <a:solidFill>
                  <a:srgbClr val="FF0000"/>
                </a:solidFill>
                <a:latin typeface="Calibri" panose="020F0502020204030204" pitchFamily="34" charset="0"/>
              </a:rPr>
              <a:t>t</a:t>
            </a:r>
            <a:r>
              <a:rPr lang="fr-FR" sz="1800" b="1" dirty="0">
                <a:solidFill>
                  <a:srgbClr val="FF0000"/>
                </a:solidFill>
                <a:latin typeface="Calibri" panose="020F0502020204030204" pitchFamily="34" charset="0"/>
              </a:rPr>
              <a:t>(13;19)(q14;p13)</a:t>
            </a:r>
          </a:p>
        </p:txBody>
      </p:sp>
      <p:sp>
        <p:nvSpPr>
          <p:cNvPr id="13" name="ZoneTexte 12"/>
          <p:cNvSpPr txBox="1"/>
          <p:nvPr/>
        </p:nvSpPr>
        <p:spPr>
          <a:xfrm>
            <a:off x="8319394" y="1628801"/>
            <a:ext cx="1440160" cy="307777"/>
          </a:xfrm>
          <a:prstGeom prst="rect">
            <a:avLst/>
          </a:prstGeom>
          <a:noFill/>
        </p:spPr>
        <p:txBody>
          <a:bodyPr wrap="square" rtlCol="0">
            <a:spAutoFit/>
          </a:bodyPr>
          <a:lstStyle/>
          <a:p>
            <a:pPr algn="ctr"/>
            <a:r>
              <a:rPr lang="fr-FR" sz="1400" i="1" dirty="0">
                <a:solidFill>
                  <a:srgbClr val="FF0000"/>
                </a:solidFill>
                <a:latin typeface="Calibri" panose="020F0502020204030204" pitchFamily="34" charset="0"/>
              </a:rPr>
              <a:t>0,75 point</a:t>
            </a:r>
          </a:p>
        </p:txBody>
      </p:sp>
      <p:cxnSp>
        <p:nvCxnSpPr>
          <p:cNvPr id="14" name="Connecteur droit avec flèche 13"/>
          <p:cNvCxnSpPr/>
          <p:nvPr/>
        </p:nvCxnSpPr>
        <p:spPr>
          <a:xfrm>
            <a:off x="660280" y="3289533"/>
            <a:ext cx="2088232" cy="0"/>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p:nvPr/>
        </p:nvCxnSpPr>
        <p:spPr>
          <a:xfrm>
            <a:off x="3359696" y="4653136"/>
            <a:ext cx="3699431" cy="0"/>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Connecteur droit avec flèche 15"/>
          <p:cNvCxnSpPr/>
          <p:nvPr/>
        </p:nvCxnSpPr>
        <p:spPr>
          <a:xfrm>
            <a:off x="7557417" y="4653136"/>
            <a:ext cx="3363119" cy="0"/>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1020320" y="4448048"/>
            <a:ext cx="1440160" cy="307777"/>
          </a:xfrm>
          <a:prstGeom prst="rect">
            <a:avLst/>
          </a:prstGeom>
          <a:noFill/>
        </p:spPr>
        <p:txBody>
          <a:bodyPr wrap="square" rtlCol="0">
            <a:spAutoFit/>
          </a:bodyPr>
          <a:lstStyle/>
          <a:p>
            <a:pPr algn="ctr"/>
            <a:r>
              <a:rPr lang="fr-FR" sz="1400" dirty="0">
                <a:solidFill>
                  <a:srgbClr val="FF0000"/>
                </a:solidFill>
                <a:latin typeface="Calibri" panose="020F0502020204030204" pitchFamily="34" charset="0"/>
              </a:rPr>
              <a:t>20/44</a:t>
            </a:r>
          </a:p>
        </p:txBody>
      </p:sp>
      <p:sp>
        <p:nvSpPr>
          <p:cNvPr id="18" name="ZoneTexte 17"/>
          <p:cNvSpPr txBox="1"/>
          <p:nvPr/>
        </p:nvSpPr>
        <p:spPr>
          <a:xfrm>
            <a:off x="4346886" y="5993709"/>
            <a:ext cx="1440160" cy="307777"/>
          </a:xfrm>
          <a:prstGeom prst="rect">
            <a:avLst/>
          </a:prstGeom>
          <a:noFill/>
        </p:spPr>
        <p:txBody>
          <a:bodyPr wrap="square" rtlCol="0">
            <a:spAutoFit/>
          </a:bodyPr>
          <a:lstStyle/>
          <a:p>
            <a:pPr algn="ctr"/>
            <a:r>
              <a:rPr lang="fr-FR" sz="1400" dirty="0">
                <a:solidFill>
                  <a:srgbClr val="FF0000"/>
                </a:solidFill>
                <a:latin typeface="Calibri" panose="020F0502020204030204" pitchFamily="34" charset="0"/>
              </a:rPr>
              <a:t>32/44</a:t>
            </a:r>
          </a:p>
        </p:txBody>
      </p:sp>
      <p:sp>
        <p:nvSpPr>
          <p:cNvPr id="19" name="ZoneTexte 18"/>
          <p:cNvSpPr txBox="1"/>
          <p:nvPr/>
        </p:nvSpPr>
        <p:spPr>
          <a:xfrm>
            <a:off x="8427406" y="5420753"/>
            <a:ext cx="1440160" cy="307777"/>
          </a:xfrm>
          <a:prstGeom prst="rect">
            <a:avLst/>
          </a:prstGeom>
          <a:noFill/>
        </p:spPr>
        <p:txBody>
          <a:bodyPr wrap="square" rtlCol="0">
            <a:spAutoFit/>
          </a:bodyPr>
          <a:lstStyle/>
          <a:p>
            <a:pPr algn="ctr"/>
            <a:r>
              <a:rPr lang="fr-FR" sz="1400" dirty="0">
                <a:solidFill>
                  <a:srgbClr val="FF0000"/>
                </a:solidFill>
                <a:latin typeface="Calibri" panose="020F0502020204030204" pitchFamily="34" charset="0"/>
              </a:rPr>
              <a:t>39/44</a:t>
            </a:r>
          </a:p>
        </p:txBody>
      </p:sp>
    </p:spTree>
    <p:extLst>
      <p:ext uri="{BB962C8B-B14F-4D97-AF65-F5344CB8AC3E}">
        <p14:creationId xmlns:p14="http://schemas.microsoft.com/office/powerpoint/2010/main" val="12210926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eaLnBrk="1" hangingPunct="1"/>
            <a:r>
              <a:rPr lang="fr-FR" altLang="fr-FR" sz="4000" b="1" dirty="0">
                <a:solidFill>
                  <a:schemeClr val="accent2"/>
                </a:solidFill>
              </a:rPr>
              <a:t>Conclusion</a:t>
            </a:r>
            <a:r>
              <a:rPr lang="fr-FR" altLang="fr-FR" sz="3600" dirty="0">
                <a:solidFill>
                  <a:schemeClr val="accent2"/>
                </a:solidFill>
              </a:rPr>
              <a:t/>
            </a:r>
            <a:br>
              <a:rPr lang="fr-FR" altLang="fr-FR" sz="3600" dirty="0">
                <a:solidFill>
                  <a:schemeClr val="accent2"/>
                </a:solidFill>
              </a:rPr>
            </a:br>
            <a:r>
              <a:rPr lang="fr-FR" altLang="fr-FR" sz="2400" dirty="0">
                <a:solidFill>
                  <a:schemeClr val="accent2"/>
                </a:solidFill>
              </a:rPr>
              <a:t>Partie descriptive selon les principes notation CQE </a:t>
            </a:r>
            <a:r>
              <a:rPr lang="fr-FR" altLang="fr-FR" sz="2400" dirty="0"/>
              <a:t>(2,25</a:t>
            </a:r>
            <a:r>
              <a:rPr lang="fr-FR" altLang="fr-FR" sz="2800" dirty="0"/>
              <a:t> points</a:t>
            </a:r>
            <a:r>
              <a:rPr lang="fr-FR" altLang="fr-FR" sz="2800" dirty="0" smtClean="0"/>
              <a:t>)</a:t>
            </a:r>
            <a:endParaRPr lang="fr-FR" sz="2400" dirty="0"/>
          </a:p>
        </p:txBody>
      </p:sp>
      <p:sp>
        <p:nvSpPr>
          <p:cNvPr id="3" name="Espace réservé du contenu 2"/>
          <p:cNvSpPr>
            <a:spLocks noGrp="1"/>
          </p:cNvSpPr>
          <p:nvPr>
            <p:ph idx="1"/>
          </p:nvPr>
        </p:nvSpPr>
        <p:spPr/>
        <p:txBody>
          <a:bodyPr/>
          <a:lstStyle/>
          <a:p>
            <a:pPr marL="0" indent="0" eaLnBrk="1" hangingPunct="1">
              <a:buNone/>
            </a:pPr>
            <a:r>
              <a:rPr lang="fr-FR" altLang="fr-FR" sz="1800" dirty="0"/>
              <a:t>La conclusion devait </a:t>
            </a:r>
            <a:r>
              <a:rPr lang="fr-FR" altLang="fr-FR" sz="1800" dirty="0" smtClean="0"/>
              <a:t>comporter :</a:t>
            </a:r>
            <a:endParaRPr lang="fr-FR" altLang="fr-FR" sz="1800" dirty="0"/>
          </a:p>
          <a:p>
            <a:pPr eaLnBrk="1" hangingPunct="1"/>
            <a:endParaRPr lang="fr-FR" altLang="fr-FR" sz="1800" dirty="0"/>
          </a:p>
          <a:p>
            <a:pPr marL="0" indent="0" eaLnBrk="1" hangingPunct="1">
              <a:buNone/>
            </a:pPr>
            <a:r>
              <a:rPr lang="fr-FR" altLang="fr-FR" sz="1800" dirty="0"/>
              <a:t>Pour le caryotype : </a:t>
            </a:r>
          </a:p>
          <a:p>
            <a:pPr marL="0" indent="0" eaLnBrk="1" hangingPunct="1">
              <a:buNone/>
            </a:pPr>
            <a:r>
              <a:rPr lang="fr-FR" altLang="fr-FR" sz="1800" dirty="0" smtClean="0">
                <a:solidFill>
                  <a:srgbClr val="C00000"/>
                </a:solidFill>
              </a:rPr>
              <a:t>Nombre </a:t>
            </a:r>
            <a:r>
              <a:rPr lang="fr-FR" altLang="fr-FR" sz="1800" dirty="0">
                <a:solidFill>
                  <a:srgbClr val="C00000"/>
                </a:solidFill>
              </a:rPr>
              <a:t>de mitoses analysées </a:t>
            </a:r>
            <a:r>
              <a:rPr lang="fr-FR" altLang="fr-FR" sz="1800" dirty="0"/>
              <a:t>(</a:t>
            </a:r>
            <a:r>
              <a:rPr lang="fr-FR" altLang="fr-FR" sz="1800" dirty="0" smtClean="0"/>
              <a:t>0,25) : </a:t>
            </a:r>
            <a:r>
              <a:rPr lang="fr-FR" altLang="fr-FR" sz="1800" dirty="0" smtClean="0">
                <a:solidFill>
                  <a:srgbClr val="C00000"/>
                </a:solidFill>
              </a:rPr>
              <a:t> </a:t>
            </a:r>
            <a:r>
              <a:rPr lang="fr-FR" altLang="fr-FR" sz="1800" dirty="0">
                <a:solidFill>
                  <a:srgbClr val="C00000"/>
                </a:solidFill>
              </a:rPr>
              <a:t>44/44	</a:t>
            </a:r>
            <a:r>
              <a:rPr lang="fr-FR" altLang="fr-FR" sz="1800" dirty="0"/>
              <a:t>  </a:t>
            </a:r>
            <a:endParaRPr lang="fr-FR" altLang="fr-FR" sz="1800" dirty="0">
              <a:solidFill>
                <a:srgbClr val="C00000"/>
              </a:solidFill>
            </a:endParaRPr>
          </a:p>
          <a:p>
            <a:pPr marL="0" indent="0" eaLnBrk="1" hangingPunct="1">
              <a:buNone/>
            </a:pPr>
            <a:r>
              <a:rPr lang="fr-FR" altLang="fr-FR" sz="1800" dirty="0" smtClean="0">
                <a:solidFill>
                  <a:srgbClr val="C00000"/>
                </a:solidFill>
              </a:rPr>
              <a:t>Nombre </a:t>
            </a:r>
            <a:r>
              <a:rPr lang="fr-FR" altLang="fr-FR" sz="1800" dirty="0">
                <a:solidFill>
                  <a:srgbClr val="C00000"/>
                </a:solidFill>
              </a:rPr>
              <a:t>de mitoses anormales par clone </a:t>
            </a:r>
            <a:r>
              <a:rPr lang="fr-FR" altLang="fr-FR" sz="1800" dirty="0"/>
              <a:t>(0,25</a:t>
            </a:r>
            <a:r>
              <a:rPr lang="fr-FR" altLang="fr-FR" sz="1800" dirty="0" smtClean="0"/>
              <a:t>) : </a:t>
            </a:r>
            <a:r>
              <a:rPr lang="fr-FR" altLang="fr-FR" sz="1800" dirty="0" smtClean="0">
                <a:solidFill>
                  <a:srgbClr val="C00000"/>
                </a:solidFill>
              </a:rPr>
              <a:t> 44/44</a:t>
            </a:r>
            <a:r>
              <a:rPr lang="fr-FR" altLang="fr-FR" sz="1800" baseline="30000" dirty="0" smtClean="0">
                <a:solidFill>
                  <a:srgbClr val="C00000"/>
                </a:solidFill>
              </a:rPr>
              <a:t>a</a:t>
            </a:r>
            <a:r>
              <a:rPr lang="fr-FR" altLang="fr-FR" sz="1800" dirty="0" smtClean="0">
                <a:solidFill>
                  <a:srgbClr val="C00000"/>
                </a:solidFill>
              </a:rPr>
              <a:t>	</a:t>
            </a:r>
          </a:p>
          <a:p>
            <a:pPr marL="0" indent="0" eaLnBrk="1" hangingPunct="1">
              <a:buNone/>
            </a:pPr>
            <a:r>
              <a:rPr lang="fr-FR" altLang="fr-FR" sz="1800" dirty="0" smtClean="0">
                <a:solidFill>
                  <a:srgbClr val="C00000"/>
                </a:solidFill>
              </a:rPr>
              <a:t>Nombre </a:t>
            </a:r>
            <a:r>
              <a:rPr lang="fr-FR" altLang="fr-FR" sz="1800" dirty="0">
                <a:solidFill>
                  <a:srgbClr val="C00000"/>
                </a:solidFill>
              </a:rPr>
              <a:t>modal de chaque clone </a:t>
            </a:r>
            <a:r>
              <a:rPr lang="fr-FR" altLang="fr-FR" sz="1800" dirty="0"/>
              <a:t>(</a:t>
            </a:r>
            <a:r>
              <a:rPr lang="fr-FR" altLang="fr-FR" sz="1800" dirty="0" smtClean="0"/>
              <a:t>0,25</a:t>
            </a:r>
            <a:r>
              <a:rPr lang="fr-FR" altLang="fr-FR" sz="1800" dirty="0"/>
              <a:t>)</a:t>
            </a:r>
            <a:r>
              <a:rPr lang="fr-FR" altLang="fr-FR" sz="1800" dirty="0" smtClean="0"/>
              <a:t> </a:t>
            </a:r>
            <a:r>
              <a:rPr lang="fr-FR" altLang="fr-FR" sz="1800" dirty="0"/>
              <a:t>: </a:t>
            </a:r>
            <a:r>
              <a:rPr lang="fr-FR" altLang="fr-FR" sz="1800" dirty="0">
                <a:solidFill>
                  <a:srgbClr val="C00000"/>
                </a:solidFill>
              </a:rPr>
              <a:t> 43/44	</a:t>
            </a:r>
            <a:r>
              <a:rPr lang="fr-FR" altLang="fr-FR" sz="1800" dirty="0"/>
              <a:t>  </a:t>
            </a:r>
            <a:endParaRPr lang="fr-FR" altLang="fr-FR" sz="1800" dirty="0">
              <a:solidFill>
                <a:srgbClr val="C00000"/>
              </a:solidFill>
            </a:endParaRPr>
          </a:p>
          <a:p>
            <a:pPr marL="0" indent="0" eaLnBrk="1" hangingPunct="1">
              <a:buNone/>
            </a:pPr>
            <a:r>
              <a:rPr lang="fr-FR" altLang="fr-FR" sz="1800" dirty="0" smtClean="0">
                <a:solidFill>
                  <a:srgbClr val="C00000"/>
                </a:solidFill>
              </a:rPr>
              <a:t>Description </a:t>
            </a:r>
            <a:r>
              <a:rPr lang="fr-FR" altLang="fr-FR" sz="1800" dirty="0">
                <a:solidFill>
                  <a:srgbClr val="C00000"/>
                </a:solidFill>
              </a:rPr>
              <a:t>en toutes lettres des anomalies </a:t>
            </a:r>
            <a:r>
              <a:rPr lang="fr-FR" altLang="fr-FR" sz="1800" dirty="0" smtClean="0">
                <a:solidFill>
                  <a:srgbClr val="C00000"/>
                </a:solidFill>
              </a:rPr>
              <a:t>avec points </a:t>
            </a:r>
            <a:r>
              <a:rPr lang="fr-FR" altLang="fr-FR" sz="1800" dirty="0">
                <a:solidFill>
                  <a:srgbClr val="C00000"/>
                </a:solidFill>
              </a:rPr>
              <a:t>de cassure et bras courts ou longs </a:t>
            </a:r>
            <a:r>
              <a:rPr lang="fr-FR" altLang="fr-FR" sz="1800" dirty="0"/>
              <a:t>(0,5) </a:t>
            </a:r>
            <a:r>
              <a:rPr lang="fr-FR" altLang="fr-FR" sz="1800" dirty="0" smtClean="0"/>
              <a:t>:</a:t>
            </a:r>
            <a:r>
              <a:rPr lang="fr-FR" altLang="fr-FR" sz="1800" dirty="0"/>
              <a:t> </a:t>
            </a:r>
            <a:r>
              <a:rPr lang="fr-FR" altLang="fr-FR" sz="1800" dirty="0" smtClean="0">
                <a:solidFill>
                  <a:srgbClr val="C00000"/>
                </a:solidFill>
              </a:rPr>
              <a:t>43/44</a:t>
            </a:r>
            <a:r>
              <a:rPr lang="fr-FR" altLang="fr-FR" sz="1800" baseline="30000" dirty="0" smtClean="0">
                <a:solidFill>
                  <a:srgbClr val="C00000"/>
                </a:solidFill>
              </a:rPr>
              <a:t>b</a:t>
            </a:r>
            <a:r>
              <a:rPr lang="fr-FR" altLang="fr-FR" sz="1800" dirty="0" smtClean="0"/>
              <a:t>         </a:t>
            </a:r>
            <a:r>
              <a:rPr lang="fr-FR" altLang="fr-FR" sz="1800" dirty="0" smtClean="0">
                <a:solidFill>
                  <a:srgbClr val="C00000"/>
                </a:solidFill>
              </a:rPr>
              <a:t> </a:t>
            </a:r>
            <a:endParaRPr lang="fr-FR" altLang="fr-FR" sz="1800" dirty="0">
              <a:solidFill>
                <a:srgbClr val="C00000"/>
              </a:solidFill>
            </a:endParaRPr>
          </a:p>
          <a:p>
            <a:pPr eaLnBrk="1" hangingPunct="1"/>
            <a:endParaRPr lang="fr-FR" altLang="fr-FR" sz="1600" dirty="0"/>
          </a:p>
          <a:p>
            <a:pPr marL="0" indent="0" eaLnBrk="1" hangingPunct="1">
              <a:buNone/>
            </a:pPr>
            <a:r>
              <a:rPr lang="fr-FR" altLang="fr-FR" sz="1800" dirty="0"/>
              <a:t>Pour la FISH :</a:t>
            </a:r>
          </a:p>
          <a:p>
            <a:pPr marL="0" indent="0" eaLnBrk="1" hangingPunct="1">
              <a:buNone/>
            </a:pPr>
            <a:r>
              <a:rPr lang="fr-FR" altLang="fr-FR" sz="1800" dirty="0" smtClean="0">
                <a:solidFill>
                  <a:srgbClr val="C00000"/>
                </a:solidFill>
              </a:rPr>
              <a:t>Type </a:t>
            </a:r>
            <a:r>
              <a:rPr lang="fr-FR" altLang="fr-FR" sz="1800" dirty="0">
                <a:solidFill>
                  <a:srgbClr val="C00000"/>
                </a:solidFill>
              </a:rPr>
              <a:t>de sonde utilisée </a:t>
            </a:r>
            <a:r>
              <a:rPr lang="fr-FR" altLang="fr-FR" sz="1800" dirty="0"/>
              <a:t>(0,5) </a:t>
            </a:r>
            <a:r>
              <a:rPr lang="fr-FR" altLang="fr-FR" sz="1800" dirty="0" smtClean="0"/>
              <a:t>: </a:t>
            </a:r>
            <a:r>
              <a:rPr lang="fr-FR" altLang="fr-FR" sz="1800" b="1" dirty="0" smtClean="0">
                <a:solidFill>
                  <a:srgbClr val="C00000"/>
                </a:solidFill>
              </a:rPr>
              <a:t> </a:t>
            </a:r>
            <a:r>
              <a:rPr lang="fr-FR" altLang="fr-FR" sz="1800" dirty="0">
                <a:solidFill>
                  <a:srgbClr val="C00000"/>
                </a:solidFill>
              </a:rPr>
              <a:t>41/44</a:t>
            </a:r>
          </a:p>
          <a:p>
            <a:pPr marL="0" indent="0" eaLnBrk="1" hangingPunct="1">
              <a:buNone/>
            </a:pPr>
            <a:r>
              <a:rPr lang="fr-FR" altLang="fr-FR" sz="1800" dirty="0" smtClean="0">
                <a:solidFill>
                  <a:srgbClr val="C00000"/>
                </a:solidFill>
              </a:rPr>
              <a:t>Nombre </a:t>
            </a:r>
            <a:r>
              <a:rPr lang="fr-FR" altLang="fr-FR" sz="1800" dirty="0">
                <a:solidFill>
                  <a:srgbClr val="C00000"/>
                </a:solidFill>
              </a:rPr>
              <a:t>de métaphases analysées </a:t>
            </a:r>
            <a:r>
              <a:rPr lang="fr-FR" altLang="fr-FR" sz="1800" dirty="0"/>
              <a:t>(0,25) </a:t>
            </a:r>
            <a:r>
              <a:rPr lang="fr-FR" altLang="fr-FR" sz="1800" dirty="0" smtClean="0"/>
              <a:t>: </a:t>
            </a:r>
            <a:r>
              <a:rPr lang="fr-FR" altLang="fr-FR" sz="1800" dirty="0" smtClean="0">
                <a:solidFill>
                  <a:srgbClr val="C00000"/>
                </a:solidFill>
              </a:rPr>
              <a:t> </a:t>
            </a:r>
            <a:r>
              <a:rPr lang="fr-FR" altLang="fr-FR" sz="1800" dirty="0">
                <a:solidFill>
                  <a:srgbClr val="C00000"/>
                </a:solidFill>
              </a:rPr>
              <a:t>41/44</a:t>
            </a:r>
          </a:p>
          <a:p>
            <a:pPr marL="0" indent="0" eaLnBrk="1" hangingPunct="1">
              <a:buNone/>
            </a:pPr>
            <a:r>
              <a:rPr lang="fr-FR" altLang="fr-FR" sz="1800" dirty="0" smtClean="0">
                <a:solidFill>
                  <a:srgbClr val="C00000"/>
                </a:solidFill>
              </a:rPr>
              <a:t>Nombre </a:t>
            </a:r>
            <a:r>
              <a:rPr lang="fr-FR" altLang="fr-FR" sz="1800" dirty="0">
                <a:solidFill>
                  <a:srgbClr val="C00000"/>
                </a:solidFill>
              </a:rPr>
              <a:t>de noyaux analysés </a:t>
            </a:r>
            <a:r>
              <a:rPr lang="fr-FR" altLang="fr-FR" sz="1800" dirty="0"/>
              <a:t>(0,25) 	</a:t>
            </a:r>
            <a:r>
              <a:rPr lang="fr-FR" altLang="fr-FR" sz="1800" dirty="0" smtClean="0"/>
              <a:t>:  </a:t>
            </a:r>
            <a:r>
              <a:rPr lang="fr-FR" altLang="fr-FR" sz="1800" dirty="0">
                <a:solidFill>
                  <a:srgbClr val="C00000"/>
                </a:solidFill>
              </a:rPr>
              <a:t>41/44</a:t>
            </a:r>
            <a:r>
              <a:rPr lang="fr-FR" altLang="fr-FR" sz="1800" baseline="30000" dirty="0">
                <a:solidFill>
                  <a:srgbClr val="C00000"/>
                </a:solidFill>
              </a:rPr>
              <a:t>c</a:t>
            </a:r>
          </a:p>
          <a:p>
            <a:pPr eaLnBrk="1" hangingPunct="1"/>
            <a:endParaRPr lang="fr-FR" altLang="fr-FR" sz="1800" dirty="0">
              <a:solidFill>
                <a:srgbClr val="C00000"/>
              </a:solidFill>
            </a:endParaRPr>
          </a:p>
          <a:p>
            <a:pPr marL="0" indent="0" eaLnBrk="1" hangingPunct="1">
              <a:buNone/>
            </a:pPr>
            <a:r>
              <a:rPr lang="fr-FR" altLang="fr-FR" sz="1600" baseline="30000" dirty="0"/>
              <a:t>a </a:t>
            </a:r>
            <a:r>
              <a:rPr lang="fr-FR" altLang="fr-FR" sz="1400" dirty="0"/>
              <a:t>discordance entre nb de mitoses anormales entre formule et texte (1 centre), </a:t>
            </a:r>
            <a:r>
              <a:rPr lang="fr-FR" altLang="fr-FR" sz="1600" baseline="30000" dirty="0"/>
              <a:t>b </a:t>
            </a:r>
            <a:r>
              <a:rPr lang="fr-FR" altLang="fr-FR" sz="1400" dirty="0"/>
              <a:t>4 description partielle, </a:t>
            </a:r>
            <a:r>
              <a:rPr lang="fr-FR" altLang="fr-FR" sz="1600" baseline="30000" dirty="0" smtClean="0"/>
              <a:t>c</a:t>
            </a:r>
            <a:r>
              <a:rPr lang="fr-FR" altLang="fr-FR" sz="2400" baseline="30000" dirty="0" smtClean="0"/>
              <a:t> </a:t>
            </a:r>
            <a:r>
              <a:rPr lang="fr-FR" altLang="fr-FR" sz="2400" dirty="0" smtClean="0"/>
              <a:t> </a:t>
            </a:r>
            <a:r>
              <a:rPr lang="fr-FR" altLang="fr-FR" sz="1400" dirty="0"/>
              <a:t>5 noyaux  (1centre) </a:t>
            </a:r>
          </a:p>
        </p:txBody>
      </p:sp>
    </p:spTree>
    <p:extLst>
      <p:ext uri="{BB962C8B-B14F-4D97-AF65-F5344CB8AC3E}">
        <p14:creationId xmlns:p14="http://schemas.microsoft.com/office/powerpoint/2010/main" val="8449119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b="1" dirty="0">
                <a:solidFill>
                  <a:schemeClr val="accent2"/>
                </a:solidFill>
              </a:rPr>
              <a:t>Partie interprétation </a:t>
            </a:r>
            <a:r>
              <a:rPr lang="fr-FR" sz="2400" dirty="0"/>
              <a:t>(3,75 points</a:t>
            </a:r>
            <a:r>
              <a:rPr lang="fr-FR" sz="2400" dirty="0" smtClean="0"/>
              <a:t>)</a:t>
            </a:r>
            <a:endParaRPr lang="fr-FR" sz="3600" dirty="0"/>
          </a:p>
        </p:txBody>
      </p:sp>
      <p:sp>
        <p:nvSpPr>
          <p:cNvPr id="3" name="Espace réservé du contenu 2"/>
          <p:cNvSpPr>
            <a:spLocks noGrp="1"/>
          </p:cNvSpPr>
          <p:nvPr>
            <p:ph idx="1"/>
          </p:nvPr>
        </p:nvSpPr>
        <p:spPr/>
        <p:txBody>
          <a:bodyPr/>
          <a:lstStyle/>
          <a:p>
            <a:pPr defTabSz="628650" eaLnBrk="1" hangingPunct="1">
              <a:buClr>
                <a:srgbClr val="FF0000"/>
              </a:buClr>
              <a:buFont typeface="Wingdings" pitchFamily="2" charset="2"/>
              <a:buChar char="ü"/>
              <a:defRPr/>
            </a:pPr>
            <a:r>
              <a:rPr lang="fr-FR" sz="2400" b="1" dirty="0"/>
              <a:t> Conclusion claire </a:t>
            </a:r>
            <a:r>
              <a:rPr lang="fr-FR" sz="2400" dirty="0"/>
              <a:t>(1 point) 				: </a:t>
            </a:r>
            <a:r>
              <a:rPr lang="fr-FR" sz="2400" dirty="0">
                <a:solidFill>
                  <a:srgbClr val="C00000"/>
                </a:solidFill>
              </a:rPr>
              <a:t>   43/44  </a:t>
            </a:r>
            <a:r>
              <a:rPr lang="fr-FR" sz="2400" dirty="0">
                <a:solidFill>
                  <a:srgbClr val="33CC33"/>
                </a:solidFill>
              </a:rPr>
              <a:t> </a:t>
            </a:r>
          </a:p>
          <a:p>
            <a:pPr marL="0" indent="0" defTabSz="628650" eaLnBrk="1" hangingPunct="1">
              <a:buClr>
                <a:srgbClr val="FF0000"/>
              </a:buClr>
              <a:buNone/>
              <a:defRPr/>
            </a:pPr>
            <a:r>
              <a:rPr lang="fr-FR" sz="2400" dirty="0" smtClean="0"/>
              <a:t>(</a:t>
            </a:r>
            <a:r>
              <a:rPr lang="fr-FR" sz="2400" dirty="0"/>
              <a:t>discussion sur lymphomes à grandes cellules)</a:t>
            </a:r>
          </a:p>
          <a:p>
            <a:pPr defTabSz="628650" eaLnBrk="1" hangingPunct="1">
              <a:buClr>
                <a:srgbClr val="FF0000"/>
              </a:buClr>
              <a:defRPr/>
            </a:pPr>
            <a:endParaRPr lang="fr-FR" sz="2400" dirty="0">
              <a:solidFill>
                <a:srgbClr val="C00000"/>
              </a:solidFill>
            </a:endParaRPr>
          </a:p>
          <a:p>
            <a:pPr defTabSz="628650" eaLnBrk="1" hangingPunct="1">
              <a:buClr>
                <a:srgbClr val="FF0000"/>
              </a:buClr>
              <a:buFont typeface="Wingdings" pitchFamily="2" charset="2"/>
              <a:buChar char="ü"/>
              <a:defRPr/>
            </a:pPr>
            <a:r>
              <a:rPr lang="fr-FR" sz="2400" dirty="0"/>
              <a:t> </a:t>
            </a:r>
            <a:r>
              <a:rPr lang="fr-FR" sz="2400" b="1" dirty="0"/>
              <a:t>Gènes impliqués </a:t>
            </a:r>
            <a:r>
              <a:rPr lang="fr-FR" sz="2400" dirty="0"/>
              <a:t>(1 point)			 	: </a:t>
            </a:r>
            <a:r>
              <a:rPr lang="fr-FR" sz="2400" dirty="0">
                <a:solidFill>
                  <a:srgbClr val="C00000"/>
                </a:solidFill>
              </a:rPr>
              <a:t>    42/44</a:t>
            </a:r>
          </a:p>
          <a:p>
            <a:pPr marL="0" indent="0" defTabSz="628650" eaLnBrk="1" hangingPunct="1">
              <a:buClr>
                <a:srgbClr val="FF0000"/>
              </a:buClr>
              <a:buNone/>
              <a:defRPr/>
            </a:pPr>
            <a:r>
              <a:rPr lang="fr-FR" sz="2400" dirty="0" smtClean="0"/>
              <a:t>CDK6 </a:t>
            </a:r>
            <a:r>
              <a:rPr lang="fr-FR" sz="2400" dirty="0"/>
              <a:t>cité mais pas toujours IGK</a:t>
            </a:r>
          </a:p>
          <a:p>
            <a:pPr defTabSz="628650" eaLnBrk="1" hangingPunct="1">
              <a:buClr>
                <a:srgbClr val="FF0000"/>
              </a:buClr>
              <a:defRPr/>
            </a:pPr>
            <a:endParaRPr lang="fr-FR" sz="2400" dirty="0"/>
          </a:p>
          <a:p>
            <a:pPr defTabSz="628650" eaLnBrk="1" hangingPunct="1">
              <a:buClr>
                <a:srgbClr val="FF0000"/>
              </a:buClr>
              <a:buFont typeface="Wingdings" pitchFamily="2" charset="2"/>
              <a:buChar char="ü"/>
              <a:defRPr/>
            </a:pPr>
            <a:r>
              <a:rPr lang="fr-FR" sz="2400" b="1" dirty="0"/>
              <a:t>Diagnostic et compatibilité</a:t>
            </a:r>
            <a:r>
              <a:rPr lang="fr-FR" sz="2400" dirty="0"/>
              <a:t> (1 point)		 : </a:t>
            </a:r>
            <a:r>
              <a:rPr lang="fr-FR" sz="2400" dirty="0">
                <a:solidFill>
                  <a:srgbClr val="C00000"/>
                </a:solidFill>
              </a:rPr>
              <a:t>   44/44</a:t>
            </a:r>
          </a:p>
          <a:p>
            <a:pPr marL="0" indent="0" defTabSz="628650" eaLnBrk="1" hangingPunct="1">
              <a:buClr>
                <a:srgbClr val="FF0000"/>
              </a:buClr>
              <a:buNone/>
              <a:defRPr/>
            </a:pPr>
            <a:r>
              <a:rPr lang="fr-FR" sz="2400" dirty="0">
                <a:solidFill>
                  <a:srgbClr val="C00000"/>
                </a:solidFill>
              </a:rPr>
              <a:t>LZM ou lymphome splénique de la zone marginale</a:t>
            </a:r>
          </a:p>
          <a:p>
            <a:pPr defTabSz="628650" eaLnBrk="1" hangingPunct="1">
              <a:buClr>
                <a:srgbClr val="FF0000"/>
              </a:buClr>
              <a:defRPr/>
            </a:pPr>
            <a:endParaRPr lang="fr-FR" sz="2400" dirty="0"/>
          </a:p>
          <a:p>
            <a:pPr defTabSz="628650" eaLnBrk="1" hangingPunct="1">
              <a:buClr>
                <a:srgbClr val="FF0000"/>
              </a:buClr>
              <a:buFont typeface="Wingdings" pitchFamily="2" charset="2"/>
              <a:buChar char="ü"/>
              <a:defRPr/>
            </a:pPr>
            <a:r>
              <a:rPr lang="fr-FR" sz="2400" b="1" dirty="0"/>
              <a:t> Pronostic</a:t>
            </a:r>
            <a:r>
              <a:rPr lang="fr-FR" sz="2400" dirty="0"/>
              <a:t> </a:t>
            </a:r>
            <a:r>
              <a:rPr lang="fr-FR" sz="2400" b="1" dirty="0"/>
              <a:t>correct</a:t>
            </a:r>
            <a:r>
              <a:rPr lang="fr-FR" sz="2400" dirty="0"/>
              <a:t> (0,75 point) 		         : </a:t>
            </a:r>
            <a:r>
              <a:rPr lang="fr-FR" sz="2400" dirty="0">
                <a:solidFill>
                  <a:srgbClr val="C00000"/>
                </a:solidFill>
              </a:rPr>
              <a:t>   cf. diapo</a:t>
            </a:r>
          </a:p>
        </p:txBody>
      </p:sp>
    </p:spTree>
    <p:extLst>
      <p:ext uri="{BB962C8B-B14F-4D97-AF65-F5344CB8AC3E}">
        <p14:creationId xmlns:p14="http://schemas.microsoft.com/office/powerpoint/2010/main" val="42781695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Grille </a:t>
            </a:r>
            <a:r>
              <a:rPr lang="fr-FR" altLang="fr-FR" sz="4000" b="1" dirty="0" smtClean="0">
                <a:solidFill>
                  <a:schemeClr val="accent2"/>
                </a:solidFill>
              </a:rPr>
              <a:t>pronostique </a:t>
            </a:r>
            <a:r>
              <a:rPr lang="fr-FR" altLang="fr-FR" sz="3200" dirty="0" smtClean="0">
                <a:solidFill>
                  <a:schemeClr val="accent2"/>
                </a:solidFill>
              </a:rPr>
              <a:t>(/0,75)</a:t>
            </a:r>
            <a:endParaRPr lang="fr-FR" sz="4000" dirty="0">
              <a:solidFill>
                <a:schemeClr val="accent2"/>
              </a:solidFill>
            </a:endParaRPr>
          </a:p>
        </p:txBody>
      </p:sp>
      <p:sp>
        <p:nvSpPr>
          <p:cNvPr id="3" name="Espace réservé du contenu 2"/>
          <p:cNvSpPr>
            <a:spLocks noGrp="1"/>
          </p:cNvSpPr>
          <p:nvPr>
            <p:ph idx="1"/>
          </p:nvPr>
        </p:nvSpPr>
        <p:spPr/>
        <p:txBody>
          <a:bodyPr/>
          <a:lstStyle/>
          <a:p>
            <a:pPr marL="0" indent="0">
              <a:buNone/>
            </a:pPr>
            <a:r>
              <a:rPr lang="fr-FR" sz="2000" b="1" u="sng" dirty="0"/>
              <a:t>Anomalie principale (/0,5) :</a:t>
            </a:r>
          </a:p>
          <a:p>
            <a:pPr eaLnBrk="1" hangingPunct="1">
              <a:buClr>
                <a:srgbClr val="FF0000"/>
              </a:buClr>
              <a:buFont typeface="Wingdings" pitchFamily="2" charset="2"/>
              <a:buChar char="ü"/>
            </a:pPr>
            <a:r>
              <a:rPr lang="fr-FR" sz="2000" dirty="0">
                <a:solidFill>
                  <a:srgbClr val="000000"/>
                </a:solidFill>
                <a:ea typeface="ＭＳ Ｐゴシック" pitchFamily="34" charset="-128"/>
              </a:rPr>
              <a:t>Pas d’impact pronostique</a:t>
            </a:r>
          </a:p>
          <a:p>
            <a:pPr eaLnBrk="1" hangingPunct="1">
              <a:buClr>
                <a:srgbClr val="FF0000"/>
              </a:buClr>
              <a:buFont typeface="Wingdings" pitchFamily="2" charset="2"/>
              <a:buChar char="ü"/>
            </a:pPr>
            <a:r>
              <a:rPr lang="fr-FR" sz="2000" dirty="0" smtClean="0">
                <a:solidFill>
                  <a:srgbClr val="000000"/>
                </a:solidFill>
                <a:ea typeface="ＭＳ Ｐゴシック" pitchFamily="34" charset="-128"/>
              </a:rPr>
              <a:t>Valeur </a:t>
            </a:r>
            <a:r>
              <a:rPr lang="fr-FR" sz="2000" dirty="0">
                <a:solidFill>
                  <a:srgbClr val="000000"/>
                </a:solidFill>
                <a:ea typeface="ＭＳ Ｐゴシック" pitchFamily="34" charset="-128"/>
              </a:rPr>
              <a:t>pronostique non </a:t>
            </a:r>
            <a:r>
              <a:rPr lang="fr-FR" sz="2000" dirty="0" smtClean="0">
                <a:solidFill>
                  <a:srgbClr val="000000"/>
                </a:solidFill>
                <a:ea typeface="ＭＳ Ｐゴシック" pitchFamily="34" charset="-128"/>
              </a:rPr>
              <a:t>déterminée</a:t>
            </a:r>
            <a:endParaRPr lang="fr-FR" sz="2000" dirty="0" smtClean="0"/>
          </a:p>
          <a:p>
            <a:pPr>
              <a:buFontTx/>
              <a:buChar char="-"/>
            </a:pPr>
            <a:endParaRPr lang="fr-FR" sz="2000" dirty="0"/>
          </a:p>
          <a:p>
            <a:pPr marL="0" indent="0">
              <a:buNone/>
            </a:pPr>
            <a:r>
              <a:rPr lang="fr-FR" sz="2000" b="1" u="sng" dirty="0"/>
              <a:t>Anomalies secondaires (/0,25) </a:t>
            </a:r>
            <a:r>
              <a:rPr lang="fr-FR" sz="2000" dirty="0" smtClean="0"/>
              <a:t>:</a:t>
            </a:r>
          </a:p>
          <a:p>
            <a:pPr marL="0" indent="0">
              <a:buNone/>
            </a:pPr>
            <a:r>
              <a:rPr lang="fr-FR" sz="2000" dirty="0" smtClean="0"/>
              <a:t>Valeur pronostique délétion TP53 et caryotype complexe ne fait pas consensus</a:t>
            </a:r>
          </a:p>
          <a:p>
            <a:pPr marL="0" indent="0">
              <a:buNone/>
            </a:pPr>
            <a:r>
              <a:rPr lang="fr-FR" sz="2000" dirty="0" smtClean="0"/>
              <a:t>Références biblio citées (10/44) : </a:t>
            </a:r>
          </a:p>
          <a:p>
            <a:pPr marL="0" indent="0">
              <a:buNone/>
            </a:pPr>
            <a:r>
              <a:rPr lang="fr-FR" sz="2000" dirty="0"/>
              <a:t>	</a:t>
            </a:r>
            <a:r>
              <a:rPr lang="fr-FR" sz="1400" dirty="0" smtClean="0"/>
              <a:t>- </a:t>
            </a:r>
            <a:r>
              <a:rPr lang="es-ES" sz="1400" dirty="0"/>
              <a:t>Salido et al., </a:t>
            </a:r>
            <a:r>
              <a:rPr lang="es-ES" sz="1400" dirty="0" err="1"/>
              <a:t>Blood</a:t>
            </a:r>
            <a:r>
              <a:rPr lang="es-ES" sz="1400" dirty="0"/>
              <a:t>, </a:t>
            </a:r>
            <a:r>
              <a:rPr lang="es-ES" sz="1400" dirty="0" smtClean="0"/>
              <a:t>2010 : 4</a:t>
            </a:r>
          </a:p>
          <a:p>
            <a:pPr marL="0" indent="0">
              <a:buNone/>
            </a:pPr>
            <a:r>
              <a:rPr lang="es-ES" sz="1400" dirty="0"/>
              <a:t>	</a:t>
            </a:r>
            <a:r>
              <a:rPr lang="es-ES" sz="1400" dirty="0" smtClean="0"/>
              <a:t>- </a:t>
            </a:r>
            <a:r>
              <a:rPr lang="da-DK" sz="1400" dirty="0"/>
              <a:t>Rinaldi et al, Blood (2011) 117 (5): </a:t>
            </a:r>
            <a:r>
              <a:rPr lang="da-DK" sz="1400" dirty="0" smtClean="0"/>
              <a:t>1595-1604 : 2</a:t>
            </a:r>
            <a:endParaRPr lang="es-ES" sz="1400" dirty="0" smtClean="0"/>
          </a:p>
          <a:p>
            <a:pPr marL="0" indent="0">
              <a:buNone/>
            </a:pPr>
            <a:r>
              <a:rPr lang="es-ES" sz="1400" dirty="0"/>
              <a:t>	- </a:t>
            </a:r>
            <a:r>
              <a:rPr lang="es-ES" sz="1400" dirty="0" err="1"/>
              <a:t>Douet-Guilbert</a:t>
            </a:r>
            <a:r>
              <a:rPr lang="es-ES" sz="1400" dirty="0"/>
              <a:t>, </a:t>
            </a:r>
            <a:r>
              <a:rPr lang="es-ES" sz="1400" dirty="0" err="1"/>
              <a:t>Cancer</a:t>
            </a:r>
            <a:r>
              <a:rPr lang="es-ES" sz="1400" dirty="0"/>
              <a:t> </a:t>
            </a:r>
            <a:r>
              <a:rPr lang="es-ES" sz="1400" dirty="0" err="1"/>
              <a:t>genetics</a:t>
            </a:r>
            <a:r>
              <a:rPr lang="es-ES" sz="1400" dirty="0"/>
              <a:t> </a:t>
            </a:r>
            <a:r>
              <a:rPr lang="es-ES" sz="1400" dirty="0" smtClean="0"/>
              <a:t>2014 : 2 </a:t>
            </a:r>
          </a:p>
          <a:p>
            <a:pPr marL="0" indent="0">
              <a:buNone/>
            </a:pPr>
            <a:r>
              <a:rPr lang="es-ES" sz="1400" dirty="0"/>
              <a:t>	- </a:t>
            </a:r>
            <a:r>
              <a:rPr lang="es-ES" sz="1400" dirty="0" err="1"/>
              <a:t>Parry</a:t>
            </a:r>
            <a:r>
              <a:rPr lang="es-ES" sz="1400" dirty="0"/>
              <a:t> et al, </a:t>
            </a:r>
            <a:r>
              <a:rPr lang="es-ES" sz="1400" dirty="0" err="1"/>
              <a:t>Clin</a:t>
            </a:r>
            <a:r>
              <a:rPr lang="es-ES" sz="1400" dirty="0"/>
              <a:t> </a:t>
            </a:r>
            <a:r>
              <a:rPr lang="es-ES" sz="1400" dirty="0" err="1"/>
              <a:t>Cancer</a:t>
            </a:r>
            <a:r>
              <a:rPr lang="es-ES" sz="1400" dirty="0"/>
              <a:t> Res </a:t>
            </a:r>
            <a:r>
              <a:rPr lang="es-ES" sz="1400" dirty="0" smtClean="0"/>
              <a:t>2015 : 1</a:t>
            </a:r>
          </a:p>
          <a:p>
            <a:pPr marL="0" indent="0">
              <a:buNone/>
            </a:pPr>
            <a:r>
              <a:rPr lang="es-ES" sz="1400" dirty="0"/>
              <a:t>	</a:t>
            </a:r>
            <a:r>
              <a:rPr lang="es-ES" sz="1400" dirty="0" smtClean="0"/>
              <a:t>- OMS 2016 : 1</a:t>
            </a:r>
          </a:p>
          <a:p>
            <a:pPr marL="0" indent="0">
              <a:buNone/>
            </a:pPr>
            <a:r>
              <a:rPr lang="es-ES" sz="1400" dirty="0"/>
              <a:t>	- </a:t>
            </a:r>
            <a:r>
              <a:rPr lang="es-ES" sz="1400" dirty="0" err="1"/>
              <a:t>Gaillard</a:t>
            </a:r>
            <a:r>
              <a:rPr lang="es-ES" sz="1400" dirty="0"/>
              <a:t> B et al., SFH 2017 </a:t>
            </a:r>
            <a:r>
              <a:rPr lang="es-ES" sz="1400" dirty="0" smtClean="0"/>
              <a:t>: 1</a:t>
            </a:r>
          </a:p>
          <a:p>
            <a:pPr marL="0" indent="0">
              <a:buNone/>
            </a:pPr>
            <a:r>
              <a:rPr lang="es-ES" sz="1400" dirty="0"/>
              <a:t>	- </a:t>
            </a:r>
            <a:r>
              <a:rPr lang="es-ES" sz="1400" dirty="0" err="1"/>
              <a:t>cancer</a:t>
            </a:r>
            <a:r>
              <a:rPr lang="es-ES" sz="1400" dirty="0"/>
              <a:t> du </a:t>
            </a:r>
            <a:r>
              <a:rPr lang="es-ES" sz="1400" dirty="0" err="1"/>
              <a:t>sein</a:t>
            </a:r>
            <a:r>
              <a:rPr lang="es-ES" sz="1400" dirty="0"/>
              <a:t> (</a:t>
            </a:r>
            <a:r>
              <a:rPr lang="es-ES" sz="1400" dirty="0" err="1"/>
              <a:t>Drug</a:t>
            </a:r>
            <a:r>
              <a:rPr lang="es-ES" sz="1400" dirty="0"/>
              <a:t> Des </a:t>
            </a:r>
            <a:r>
              <a:rPr lang="es-ES" sz="1400" dirty="0" err="1"/>
              <a:t>Devel</a:t>
            </a:r>
            <a:r>
              <a:rPr lang="es-ES" sz="1400" dirty="0"/>
              <a:t> </a:t>
            </a:r>
            <a:r>
              <a:rPr lang="es-ES" sz="1400" dirty="0" err="1"/>
              <a:t>Ther</a:t>
            </a:r>
            <a:r>
              <a:rPr lang="es-ES" sz="1400" dirty="0"/>
              <a:t>. 2018 Feb 16;12:321-330) </a:t>
            </a:r>
            <a:r>
              <a:rPr lang="es-ES" sz="1400" dirty="0" err="1"/>
              <a:t>ou</a:t>
            </a:r>
            <a:r>
              <a:rPr lang="es-ES" sz="1400" dirty="0"/>
              <a:t> </a:t>
            </a:r>
            <a:r>
              <a:rPr lang="es-ES" sz="1400" dirty="0" err="1"/>
              <a:t>leucémies</a:t>
            </a:r>
            <a:r>
              <a:rPr lang="es-ES" sz="1400" dirty="0"/>
              <a:t> </a:t>
            </a:r>
            <a:r>
              <a:rPr lang="es-ES" sz="1400" dirty="0" err="1"/>
              <a:t>aigues</a:t>
            </a:r>
            <a:r>
              <a:rPr lang="es-ES" sz="1400" dirty="0"/>
              <a:t> </a:t>
            </a:r>
            <a:r>
              <a:rPr lang="es-ES" sz="1400" dirty="0" err="1"/>
              <a:t>lymphoïdes</a:t>
            </a:r>
            <a:r>
              <a:rPr lang="es-ES" sz="1400" dirty="0"/>
              <a:t> B (</a:t>
            </a:r>
            <a:r>
              <a:rPr lang="es-ES" sz="1400" dirty="0" err="1"/>
              <a:t>Biochem</a:t>
            </a:r>
            <a:r>
              <a:rPr lang="es-ES" sz="1400" dirty="0"/>
              <a:t> </a:t>
            </a:r>
            <a:r>
              <a:rPr lang="es-ES" sz="1400" dirty="0" err="1"/>
              <a:t>Pharmacol</a:t>
            </a:r>
            <a:r>
              <a:rPr lang="es-ES" sz="1400" dirty="0"/>
              <a:t>. 2018 Jul;153:230-241) </a:t>
            </a:r>
            <a:r>
              <a:rPr lang="es-ES" sz="1400" dirty="0" err="1"/>
              <a:t>ou</a:t>
            </a:r>
            <a:r>
              <a:rPr lang="es-ES" sz="1400" dirty="0"/>
              <a:t> T (</a:t>
            </a:r>
            <a:r>
              <a:rPr lang="es-ES" sz="1400" dirty="0" err="1"/>
              <a:t>Int</a:t>
            </a:r>
            <a:r>
              <a:rPr lang="es-ES" sz="1400" dirty="0"/>
              <a:t> J Mol </a:t>
            </a:r>
            <a:r>
              <a:rPr lang="es-ES" sz="1400" dirty="0" err="1"/>
              <a:t>Sci</a:t>
            </a:r>
            <a:r>
              <a:rPr lang="es-ES" sz="1400" dirty="0"/>
              <a:t>. 2019 Jun 20;20(12</a:t>
            </a:r>
            <a:r>
              <a:rPr lang="es-ES" sz="1400" dirty="0" smtClean="0"/>
              <a:t>) : 1</a:t>
            </a:r>
            <a:endParaRPr lang="fr-FR" sz="1400" dirty="0"/>
          </a:p>
          <a:p>
            <a:pPr eaLnBrk="1" hangingPunct="1">
              <a:buClr>
                <a:srgbClr val="FF0000"/>
              </a:buClr>
              <a:buFont typeface="Wingdings" pitchFamily="2" charset="2"/>
              <a:buChar char="ü"/>
            </a:pPr>
            <a:r>
              <a:rPr lang="fr-FR" sz="2000" dirty="0">
                <a:solidFill>
                  <a:srgbClr val="000000"/>
                </a:solidFill>
                <a:ea typeface="ＭＳ Ｐゴシック" pitchFamily="34" charset="-128"/>
              </a:rPr>
              <a:t>Point accordé si pondération de la réponse avec réf biblio</a:t>
            </a:r>
          </a:p>
          <a:p>
            <a:pPr marL="0" indent="0">
              <a:buNone/>
            </a:pPr>
            <a:endParaRPr lang="fr-FR" sz="2000" dirty="0"/>
          </a:p>
        </p:txBody>
      </p:sp>
    </p:spTree>
    <p:extLst>
      <p:ext uri="{BB962C8B-B14F-4D97-AF65-F5344CB8AC3E}">
        <p14:creationId xmlns:p14="http://schemas.microsoft.com/office/powerpoint/2010/main" val="32719690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b="1" dirty="0" smtClean="0">
                <a:solidFill>
                  <a:schemeClr val="accent2"/>
                </a:solidFill>
              </a:rPr>
              <a:t>Ex Conclusion</a:t>
            </a:r>
            <a:endParaRPr lang="fr-FR" sz="3600" dirty="0"/>
          </a:p>
        </p:txBody>
      </p:sp>
      <p:sp>
        <p:nvSpPr>
          <p:cNvPr id="3" name="Espace réservé du contenu 2"/>
          <p:cNvSpPr>
            <a:spLocks noGrp="1"/>
          </p:cNvSpPr>
          <p:nvPr>
            <p:ph idx="1"/>
          </p:nvPr>
        </p:nvSpPr>
        <p:spPr/>
        <p:txBody>
          <a:bodyPr/>
          <a:lstStyle/>
          <a:p>
            <a:pPr marL="0" indent="0" algn="just" defTabSz="628650" eaLnBrk="1" hangingPunct="1">
              <a:buClr>
                <a:srgbClr val="FF0000"/>
              </a:buClr>
              <a:buNone/>
              <a:defRPr/>
            </a:pPr>
            <a:r>
              <a:rPr lang="fr-FR" sz="1600" dirty="0"/>
              <a:t>Présence dans 7 mitoses sur 10 analysées d’un clone anormal </a:t>
            </a:r>
            <a:r>
              <a:rPr lang="fr-FR" sz="1600" dirty="0" err="1"/>
              <a:t>hypodiploïde</a:t>
            </a:r>
            <a:r>
              <a:rPr lang="fr-FR" sz="1600" dirty="0"/>
              <a:t> complexe à 44 chromosomes incluant : </a:t>
            </a:r>
          </a:p>
          <a:p>
            <a:pPr marL="0" indent="0" algn="just" defTabSz="628650" eaLnBrk="1" hangingPunct="1">
              <a:buClr>
                <a:srgbClr val="FF0000"/>
              </a:buClr>
              <a:buNone/>
              <a:defRPr/>
            </a:pPr>
            <a:r>
              <a:rPr lang="fr-FR" sz="1600" dirty="0"/>
              <a:t>- une translocation t(2;7) impliquant le bras court d’un chromosome 2 en 2p11 impliquant habituellement IGK et le bras long d’un chromosome 7 en 7q21 impliquant habituellement CDK6</a:t>
            </a:r>
          </a:p>
          <a:p>
            <a:pPr marL="0" indent="0" algn="just" defTabSz="628650" eaLnBrk="1" hangingPunct="1">
              <a:buClr>
                <a:srgbClr val="FF0000"/>
              </a:buClr>
              <a:buNone/>
              <a:defRPr/>
            </a:pPr>
            <a:r>
              <a:rPr lang="fr-FR" sz="1600" dirty="0" smtClean="0"/>
              <a:t>- un </a:t>
            </a:r>
            <a:r>
              <a:rPr lang="fr-FR" sz="1600" dirty="0"/>
              <a:t>dérivé 17 d’une translocation déséquilibrée entre le bras court d’un chromosome 17 en 17p12 et le bras long d’un chromosome  8 en 8q11 entrainant une délétion 8p et une délétion 17p </a:t>
            </a:r>
            <a:r>
              <a:rPr lang="fr-FR" sz="1600" dirty="0" smtClean="0"/>
              <a:t>partielle</a:t>
            </a:r>
          </a:p>
          <a:p>
            <a:pPr marL="0" indent="0" algn="just" defTabSz="628650" eaLnBrk="1" hangingPunct="1">
              <a:buClr>
                <a:srgbClr val="FF0000"/>
              </a:buClr>
              <a:buNone/>
              <a:defRPr/>
            </a:pPr>
            <a:r>
              <a:rPr lang="fr-FR" sz="1600" dirty="0" smtClean="0"/>
              <a:t>- un </a:t>
            </a:r>
            <a:r>
              <a:rPr lang="fr-FR" sz="1600" dirty="0"/>
              <a:t>dérivé 19 d’une translocation déséquilibrée entre le bras long d’un chromosome 13 avec point de cassure en 13q14 et l’extrémité du bras court d’un chromosome 19 en 19p13 entraînant une délétion 13q partielle</a:t>
            </a:r>
          </a:p>
          <a:p>
            <a:pPr marL="0" indent="0" algn="just" defTabSz="628650" eaLnBrk="1" hangingPunct="1">
              <a:buClr>
                <a:srgbClr val="FF0000"/>
              </a:buClr>
              <a:buNone/>
              <a:defRPr/>
            </a:pPr>
            <a:r>
              <a:rPr lang="fr-FR" sz="1600" dirty="0"/>
              <a:t>- la présence de matériel additionnel non identifié sur le bras long d’un chromosome 1 en </a:t>
            </a:r>
            <a:r>
              <a:rPr lang="fr-FR" sz="1600" dirty="0" smtClean="0"/>
              <a:t>1q31.</a:t>
            </a:r>
            <a:endParaRPr lang="fr-FR" sz="1600" dirty="0"/>
          </a:p>
          <a:p>
            <a:pPr marL="0" indent="0" algn="just" defTabSz="628650" eaLnBrk="1" hangingPunct="1">
              <a:buClr>
                <a:srgbClr val="FF0000"/>
              </a:buClr>
              <a:buNone/>
              <a:defRPr/>
            </a:pPr>
            <a:r>
              <a:rPr lang="fr-FR" sz="1600" dirty="0"/>
              <a:t>L’hybridation in situ avec la sonde de séparation CDK6 confirme l’implication de CDK6  par la translocation t(2;7) dans les 2 métaphases analysées et dans 21 noyaux sur 24 analysés</a:t>
            </a:r>
            <a:r>
              <a:rPr lang="fr-FR" sz="1600" dirty="0" smtClean="0"/>
              <a:t>.</a:t>
            </a:r>
            <a:endParaRPr lang="fr-FR" sz="1600" dirty="0"/>
          </a:p>
          <a:p>
            <a:pPr marL="0" indent="0" algn="just" defTabSz="628650" eaLnBrk="1" hangingPunct="1">
              <a:buClr>
                <a:srgbClr val="FF0000"/>
              </a:buClr>
              <a:buNone/>
              <a:defRPr/>
            </a:pPr>
            <a:r>
              <a:rPr lang="fr-FR" sz="1600" dirty="0"/>
              <a:t>La t(2;7) est une anomalie rare mais récurrente des syndromes </a:t>
            </a:r>
            <a:r>
              <a:rPr lang="fr-FR" sz="1600" dirty="0" err="1"/>
              <a:t>lymphoprolifératifs</a:t>
            </a:r>
            <a:r>
              <a:rPr lang="fr-FR" sz="1600" dirty="0"/>
              <a:t> B  observée essentiellement dans le lymphome splénique de la zone marginale. </a:t>
            </a:r>
          </a:p>
          <a:p>
            <a:pPr marL="0" indent="0" algn="just" defTabSz="628650" eaLnBrk="1" hangingPunct="1">
              <a:buClr>
                <a:srgbClr val="FF0000"/>
              </a:buClr>
              <a:buNone/>
              <a:defRPr/>
            </a:pPr>
            <a:r>
              <a:rPr lang="fr-FR" sz="1600" dirty="0"/>
              <a:t>La délétion 13q, la délétion 8p et la délétion 17p sont des anomalies additionnelles fréquemment associées à la t(2;7).</a:t>
            </a:r>
          </a:p>
          <a:p>
            <a:pPr marL="0" indent="0" algn="just" defTabSz="628650" eaLnBrk="1" hangingPunct="1">
              <a:buClr>
                <a:srgbClr val="FF0000"/>
              </a:buClr>
              <a:buNone/>
              <a:defRPr/>
            </a:pPr>
            <a:r>
              <a:rPr lang="fr-FR" sz="1600" dirty="0"/>
              <a:t>En l’état actuel des connaissances, la t(2;7),  la délétion 17p et la complexité du caryotype n’ont pas d’impact pronostique.</a:t>
            </a:r>
          </a:p>
          <a:p>
            <a:pPr marL="0" indent="0" algn="just" defTabSz="628650" eaLnBrk="1" hangingPunct="1">
              <a:buClr>
                <a:srgbClr val="FF0000"/>
              </a:buClr>
              <a:buNone/>
              <a:defRPr/>
            </a:pPr>
            <a:r>
              <a:rPr lang="fr-FR" sz="1600" dirty="0"/>
              <a:t>Analyse cytogénétique compatible avec les données </a:t>
            </a:r>
            <a:r>
              <a:rPr lang="fr-FR" sz="1600" dirty="0" err="1"/>
              <a:t>clinico</a:t>
            </a:r>
            <a:r>
              <a:rPr lang="fr-FR" sz="1600" dirty="0"/>
              <a:t>-biologiques, très en faveur d’un lymphome splénique de la zone marginale de la classification OMS 2016. </a:t>
            </a:r>
          </a:p>
          <a:p>
            <a:pPr marL="0" indent="0" algn="just" defTabSz="628650" eaLnBrk="1" hangingPunct="1">
              <a:buClr>
                <a:srgbClr val="FF0000"/>
              </a:buClr>
              <a:buNone/>
              <a:defRPr/>
            </a:pPr>
            <a:endParaRPr lang="fr-FR" sz="1600" dirty="0"/>
          </a:p>
        </p:txBody>
      </p:sp>
    </p:spTree>
    <p:extLst>
      <p:ext uri="{BB962C8B-B14F-4D97-AF65-F5344CB8AC3E}">
        <p14:creationId xmlns:p14="http://schemas.microsoft.com/office/powerpoint/2010/main" val="7694589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ea typeface="ＭＳ Ｐゴシック" pitchFamily="34" charset="-128"/>
              </a:rPr>
              <a:t>Classement de caryotypes </a:t>
            </a:r>
            <a:r>
              <a:rPr lang="fr-FR" altLang="fr-FR" sz="3200" dirty="0">
                <a:solidFill>
                  <a:schemeClr val="tx1"/>
                </a:solidFill>
                <a:ea typeface="ＭＳ Ｐゴシック" pitchFamily="34" charset="-128"/>
              </a:rPr>
              <a:t>(3 points)</a:t>
            </a:r>
            <a:endParaRPr lang="fr-FR" dirty="0"/>
          </a:p>
        </p:txBody>
      </p:sp>
      <p:sp>
        <p:nvSpPr>
          <p:cNvPr id="3" name="Espace réservé du contenu 2"/>
          <p:cNvSpPr>
            <a:spLocks noGrp="1"/>
          </p:cNvSpPr>
          <p:nvPr>
            <p:ph idx="1"/>
          </p:nvPr>
        </p:nvSpPr>
        <p:spPr/>
        <p:txBody>
          <a:bodyPr/>
          <a:lstStyle/>
          <a:p>
            <a:pPr eaLnBrk="1" hangingPunct="1">
              <a:buFontTx/>
              <a:buNone/>
            </a:pPr>
            <a:r>
              <a:rPr lang="fr-FR" altLang="fr-FR" b="1" dirty="0">
                <a:solidFill>
                  <a:srgbClr val="993300"/>
                </a:solidFill>
                <a:ea typeface="ＭＳ Ｐゴシック" pitchFamily="34" charset="-128"/>
              </a:rPr>
              <a:t>Consignes </a:t>
            </a:r>
            <a:r>
              <a:rPr lang="fr-FR" altLang="fr-FR" dirty="0">
                <a:ea typeface="ＭＳ Ｐゴシック" pitchFamily="34" charset="-128"/>
              </a:rPr>
              <a:t>: </a:t>
            </a:r>
          </a:p>
          <a:p>
            <a:pPr eaLnBrk="1" hangingPunct="1">
              <a:buClr>
                <a:srgbClr val="FF0000"/>
              </a:buClr>
              <a:buFont typeface="Wingdings" pitchFamily="2" charset="2"/>
              <a:buChar char="ü"/>
            </a:pPr>
            <a:r>
              <a:rPr lang="fr-FR" altLang="fr-FR" dirty="0">
                <a:ea typeface="ＭＳ Ｐゴシック" pitchFamily="34" charset="-128"/>
              </a:rPr>
              <a:t> 2 caryotypes de chaque clone </a:t>
            </a:r>
            <a:r>
              <a:rPr lang="fr-FR" altLang="fr-FR" dirty="0" smtClean="0">
                <a:ea typeface="ＭＳ Ｐゴシック" pitchFamily="34" charset="-128"/>
              </a:rPr>
              <a:t>anormal</a:t>
            </a:r>
            <a:endParaRPr lang="fr-FR" altLang="fr-FR" dirty="0">
              <a:ea typeface="ＭＳ Ｐゴシック" pitchFamily="34" charset="-128"/>
            </a:endParaRPr>
          </a:p>
          <a:p>
            <a:pPr eaLnBrk="1" hangingPunct="1">
              <a:buClr>
                <a:srgbClr val="FF0000"/>
              </a:buClr>
              <a:buFont typeface="Wingdings" pitchFamily="2" charset="2"/>
              <a:buChar char="ü"/>
            </a:pPr>
            <a:r>
              <a:rPr lang="fr-FR" altLang="fr-FR" dirty="0">
                <a:ea typeface="ＭＳ Ｐゴシック" pitchFamily="34" charset="-128"/>
              </a:rPr>
              <a:t>1 caryotype sans anomalie (s</a:t>
            </a:r>
            <a:r>
              <a:rPr lang="ja-JP" altLang="fr-FR" dirty="0">
                <a:ea typeface="ＭＳ Ｐゴシック" pitchFamily="34" charset="-128"/>
              </a:rPr>
              <a:t>’</a:t>
            </a:r>
            <a:r>
              <a:rPr lang="fr-FR" altLang="ja-JP" dirty="0">
                <a:ea typeface="ＭＳ Ｐゴシック" pitchFamily="34" charset="-128"/>
              </a:rPr>
              <a:t>il y en a)</a:t>
            </a:r>
          </a:p>
          <a:p>
            <a:pPr marL="0" indent="0" eaLnBrk="1" hangingPunct="1">
              <a:buNone/>
            </a:pPr>
            <a:endParaRPr lang="fr-FR" altLang="fr-FR" b="1" dirty="0" smtClean="0">
              <a:solidFill>
                <a:srgbClr val="993300"/>
              </a:solidFill>
            </a:endParaRPr>
          </a:p>
          <a:p>
            <a:pPr marL="0" indent="0" eaLnBrk="1" hangingPunct="1">
              <a:buNone/>
            </a:pPr>
            <a:r>
              <a:rPr lang="fr-FR" altLang="fr-FR" b="1" dirty="0" smtClean="0">
                <a:solidFill>
                  <a:srgbClr val="993300"/>
                </a:solidFill>
              </a:rPr>
              <a:t>Ici</a:t>
            </a:r>
            <a:r>
              <a:rPr lang="fr-FR" altLang="fr-FR" dirty="0" smtClean="0"/>
              <a:t> </a:t>
            </a:r>
            <a:r>
              <a:rPr lang="fr-FR" altLang="fr-FR" dirty="0"/>
              <a:t>: </a:t>
            </a:r>
            <a:r>
              <a:rPr lang="fr-FR" altLang="fr-FR" dirty="0" smtClean="0"/>
              <a:t>clone </a:t>
            </a:r>
            <a:r>
              <a:rPr lang="fr-FR" altLang="fr-FR" dirty="0"/>
              <a:t>anormal dans 7/10 </a:t>
            </a:r>
            <a:r>
              <a:rPr lang="fr-FR" altLang="fr-FR" dirty="0">
                <a:sym typeface="Wingdings" pitchFamily="2" charset="2"/>
              </a:rPr>
              <a:t> 3 caryotypes (2 an et 1 n)</a:t>
            </a:r>
          </a:p>
          <a:p>
            <a:pPr marL="0" indent="0" eaLnBrk="1" hangingPunct="1">
              <a:buNone/>
            </a:pPr>
            <a:r>
              <a:rPr lang="fr-FR" altLang="fr-FR" dirty="0" smtClean="0">
                <a:solidFill>
                  <a:srgbClr val="C00000"/>
                </a:solidFill>
                <a:sym typeface="Wingdings" pitchFamily="2" charset="2"/>
              </a:rPr>
              <a:t>soit </a:t>
            </a:r>
            <a:r>
              <a:rPr lang="fr-FR" altLang="fr-FR" dirty="0">
                <a:solidFill>
                  <a:srgbClr val="C00000"/>
                </a:solidFill>
                <a:sym typeface="Wingdings" pitchFamily="2" charset="2"/>
              </a:rPr>
              <a:t>1 </a:t>
            </a:r>
            <a:r>
              <a:rPr lang="fr-FR" altLang="fr-FR" dirty="0" smtClean="0">
                <a:solidFill>
                  <a:srgbClr val="C00000"/>
                </a:solidFill>
                <a:sym typeface="Wingdings" pitchFamily="2" charset="2"/>
              </a:rPr>
              <a:t>point/caryotype</a:t>
            </a:r>
          </a:p>
          <a:p>
            <a:pPr marL="0" indent="0" eaLnBrk="1" hangingPunct="1">
              <a:buNone/>
            </a:pPr>
            <a:r>
              <a:rPr lang="fr-FR" altLang="fr-FR" sz="2400" dirty="0" smtClean="0">
                <a:sym typeface="Wingdings" pitchFamily="2" charset="2"/>
              </a:rPr>
              <a:t>(erreurs de classement des dérivés 17 et 19 pénalisées sur 1 seul des 2 caryotypes anormaux)</a:t>
            </a:r>
            <a:endParaRPr lang="fr-FR" altLang="fr-FR" sz="2400" dirty="0">
              <a:sym typeface="Wingdings" pitchFamily="2" charset="2"/>
            </a:endParaRPr>
          </a:p>
          <a:p>
            <a:pPr marL="0" indent="0">
              <a:buNone/>
            </a:pPr>
            <a:endParaRPr lang="fr-FR" dirty="0"/>
          </a:p>
        </p:txBody>
      </p:sp>
    </p:spTree>
    <p:extLst>
      <p:ext uri="{BB962C8B-B14F-4D97-AF65-F5344CB8AC3E}">
        <p14:creationId xmlns:p14="http://schemas.microsoft.com/office/powerpoint/2010/main" val="9741612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3600" dirty="0">
                <a:solidFill>
                  <a:schemeClr val="accent2"/>
                </a:solidFill>
                <a:ea typeface="ＭＳ Ｐゴシック" pitchFamily="34" charset="-128"/>
              </a:rPr>
              <a:t>Classement de caryotypes</a:t>
            </a:r>
            <a:r>
              <a:rPr lang="fr-FR" altLang="fr-FR" sz="3200" dirty="0">
                <a:solidFill>
                  <a:schemeClr val="accent2"/>
                </a:solidFill>
                <a:ea typeface="ＭＳ Ｐゴシック" pitchFamily="34" charset="-128"/>
              </a:rPr>
              <a:t> </a:t>
            </a:r>
            <a:r>
              <a:rPr lang="fr-FR" altLang="fr-FR" sz="2400" dirty="0">
                <a:ea typeface="ＭＳ Ｐゴシック" pitchFamily="34" charset="-128"/>
              </a:rPr>
              <a:t>(3 points</a:t>
            </a:r>
            <a:r>
              <a:rPr lang="fr-FR" altLang="fr-FR" sz="2400" dirty="0" smtClean="0">
                <a:ea typeface="ＭＳ Ｐゴシック" pitchFamily="34" charset="-128"/>
              </a:rPr>
              <a:t>)</a:t>
            </a:r>
            <a:endParaRPr lang="fr-FR" sz="3600" dirty="0"/>
          </a:p>
        </p:txBody>
      </p:sp>
      <p:sp>
        <p:nvSpPr>
          <p:cNvPr id="3" name="Espace réservé du contenu 2"/>
          <p:cNvSpPr>
            <a:spLocks noGrp="1"/>
          </p:cNvSpPr>
          <p:nvPr>
            <p:ph idx="1"/>
          </p:nvPr>
        </p:nvSpPr>
        <p:spPr/>
        <p:txBody>
          <a:bodyPr/>
          <a:lstStyle/>
          <a:p>
            <a:pPr marL="179388" lvl="1" indent="0" eaLnBrk="1" hangingPunct="1">
              <a:buNone/>
              <a:defRPr/>
            </a:pPr>
            <a:r>
              <a:rPr lang="fr-FR" altLang="fr-FR" sz="3200" dirty="0">
                <a:solidFill>
                  <a:schemeClr val="accent2"/>
                </a:solidFill>
                <a:ea typeface="ＭＳ Ｐゴシック" pitchFamily="34" charset="-128"/>
              </a:rPr>
              <a:t>Non respect consignes 	:</a:t>
            </a:r>
            <a:r>
              <a:rPr lang="fr-FR" altLang="fr-FR" sz="3200" dirty="0">
                <a:ea typeface="ＭＳ Ｐゴシック" pitchFamily="34" charset="-128"/>
              </a:rPr>
              <a:t> </a:t>
            </a:r>
            <a:r>
              <a:rPr lang="fr-FR" altLang="fr-FR" sz="3200" dirty="0">
                <a:solidFill>
                  <a:srgbClr val="33CC33"/>
                </a:solidFill>
                <a:ea typeface="ＭＳ Ｐゴシック" pitchFamily="34" charset="-128"/>
              </a:rPr>
              <a:t>   </a:t>
            </a:r>
            <a:r>
              <a:rPr lang="fr-FR" altLang="fr-FR" sz="3200" b="1" dirty="0">
                <a:solidFill>
                  <a:srgbClr val="C00000"/>
                </a:solidFill>
                <a:ea typeface="ＭＳ Ｐゴシック" pitchFamily="34" charset="-128"/>
              </a:rPr>
              <a:t>1/44</a:t>
            </a:r>
            <a:r>
              <a:rPr lang="fr-FR" altLang="fr-FR" sz="3200" dirty="0">
                <a:ea typeface="ＭＳ Ｐゴシック" pitchFamily="34" charset="-128"/>
              </a:rPr>
              <a:t> </a:t>
            </a:r>
            <a:r>
              <a:rPr lang="fr-FR" altLang="fr-FR" sz="2200" dirty="0">
                <a:ea typeface="ＭＳ Ｐゴシック" pitchFamily="34" charset="-128"/>
              </a:rPr>
              <a:t>(malus -0,5)</a:t>
            </a:r>
            <a:endParaRPr lang="fr-FR" altLang="fr-FR" sz="3200" dirty="0">
              <a:ea typeface="ＭＳ Ｐゴシック" pitchFamily="34" charset="-128"/>
            </a:endParaRPr>
          </a:p>
          <a:p>
            <a:pPr marL="179388" lvl="1" indent="0" eaLnBrk="1" hangingPunct="1">
              <a:spcBef>
                <a:spcPct val="0"/>
              </a:spcBef>
              <a:buNone/>
              <a:defRPr/>
            </a:pPr>
            <a:r>
              <a:rPr lang="fr-FR" altLang="fr-FR" dirty="0">
                <a:ea typeface="ＭＳ Ｐゴシック" pitchFamily="34" charset="-128"/>
              </a:rPr>
              <a:t>nb de caryotypes envoyés </a:t>
            </a:r>
            <a:r>
              <a:rPr lang="fr-FR" altLang="fr-FR" dirty="0">
                <a:ea typeface="ＭＳ Ｐゴシック" pitchFamily="34" charset="-128"/>
                <a:cs typeface="Arial" charset="0"/>
              </a:rPr>
              <a:t>≠</a:t>
            </a:r>
            <a:r>
              <a:rPr lang="fr-FR" altLang="fr-FR" dirty="0">
                <a:ea typeface="ＭＳ Ｐゴシック" pitchFamily="34" charset="-128"/>
              </a:rPr>
              <a:t> 3 </a:t>
            </a:r>
            <a:endParaRPr lang="fr-FR" altLang="fr-FR" sz="2200" dirty="0">
              <a:solidFill>
                <a:srgbClr val="33CC33"/>
              </a:solidFill>
              <a:ea typeface="ＭＳ Ｐゴシック" pitchFamily="34" charset="-128"/>
            </a:endParaRPr>
          </a:p>
          <a:p>
            <a:pPr marL="179388" lvl="1" indent="0" eaLnBrk="1" hangingPunct="1">
              <a:spcBef>
                <a:spcPct val="0"/>
              </a:spcBef>
              <a:buNone/>
              <a:defRPr/>
            </a:pPr>
            <a:r>
              <a:rPr lang="fr-FR" altLang="fr-FR" dirty="0">
                <a:ea typeface="ＭＳ Ｐゴシック" pitchFamily="34" charset="-128"/>
              </a:rPr>
              <a:t>Si&gt;3, seuls 3 premiers regardés </a:t>
            </a:r>
            <a:r>
              <a:rPr lang="fr-FR" altLang="fr-FR" sz="2400" dirty="0">
                <a:ea typeface="ＭＳ Ｐゴシック" pitchFamily="34" charset="-128"/>
              </a:rPr>
              <a:t>(risque de non respect des consignes) </a:t>
            </a:r>
          </a:p>
          <a:p>
            <a:pPr marL="179388" lvl="1" indent="0" eaLnBrk="1" hangingPunct="1">
              <a:spcBef>
                <a:spcPct val="0"/>
              </a:spcBef>
              <a:buNone/>
              <a:defRPr/>
            </a:pPr>
            <a:r>
              <a:rPr lang="fr-FR" altLang="fr-FR" sz="2400" dirty="0">
                <a:ea typeface="ＭＳ Ｐゴシック" pitchFamily="34" charset="-128"/>
              </a:rPr>
              <a:t>Le cas: 4 caryotypes dont 2 normaux parmi les 3 premiers</a:t>
            </a:r>
          </a:p>
          <a:p>
            <a:pPr marL="179388" lvl="1" indent="0" eaLnBrk="1" hangingPunct="1">
              <a:spcBef>
                <a:spcPct val="0"/>
              </a:spcBef>
              <a:buNone/>
              <a:defRPr/>
            </a:pPr>
            <a:endParaRPr lang="fr-FR" altLang="fr-FR" sz="2400" dirty="0">
              <a:ea typeface="ＭＳ Ｐゴシック" pitchFamily="34" charset="-128"/>
            </a:endParaRPr>
          </a:p>
          <a:p>
            <a:pPr marL="179388" lvl="1" indent="0" eaLnBrk="1" hangingPunct="1">
              <a:buNone/>
              <a:defRPr/>
            </a:pPr>
            <a:r>
              <a:rPr lang="fr-FR" altLang="fr-FR" sz="3200" dirty="0">
                <a:solidFill>
                  <a:schemeClr val="accent2"/>
                </a:solidFill>
                <a:ea typeface="ＭＳ Ｐゴシック" pitchFamily="34" charset="-128"/>
              </a:rPr>
              <a:t>Classements justes</a:t>
            </a:r>
            <a:r>
              <a:rPr lang="fr-FR" altLang="fr-FR" sz="3200" dirty="0">
                <a:ea typeface="ＭＳ Ｐゴシック" pitchFamily="34" charset="-128"/>
              </a:rPr>
              <a:t> </a:t>
            </a:r>
            <a:r>
              <a:rPr lang="fr-FR" altLang="fr-FR" sz="2400" dirty="0">
                <a:ea typeface="ＭＳ Ｐゴシック" pitchFamily="34" charset="-128"/>
              </a:rPr>
              <a:t>(1 point / </a:t>
            </a:r>
            <a:r>
              <a:rPr lang="fr-FR" altLang="fr-FR" sz="2400" dirty="0" err="1">
                <a:ea typeface="ＭＳ Ｐゴシック" pitchFamily="34" charset="-128"/>
              </a:rPr>
              <a:t>caryo</a:t>
            </a:r>
            <a:r>
              <a:rPr lang="fr-FR" altLang="fr-FR" sz="2400" dirty="0">
                <a:ea typeface="ＭＳ Ｐゴシック" pitchFamily="34" charset="-128"/>
              </a:rPr>
              <a:t>) </a:t>
            </a:r>
            <a:r>
              <a:rPr lang="fr-FR" altLang="fr-FR" b="1" dirty="0" smtClean="0">
                <a:solidFill>
                  <a:srgbClr val="C00000"/>
                </a:solidFill>
                <a:ea typeface="ＭＳ Ｐゴシック" pitchFamily="34" charset="-128"/>
              </a:rPr>
              <a:t>27/44</a:t>
            </a:r>
            <a:endParaRPr lang="fr-FR" altLang="fr-FR" b="1" dirty="0">
              <a:solidFill>
                <a:srgbClr val="C00000"/>
              </a:solidFill>
              <a:ea typeface="ＭＳ Ｐゴシック" pitchFamily="34" charset="-128"/>
            </a:endParaRPr>
          </a:p>
          <a:p>
            <a:pPr marL="179388" lvl="1" indent="0" eaLnBrk="1" hangingPunct="1">
              <a:buNone/>
              <a:defRPr/>
            </a:pPr>
            <a:r>
              <a:rPr lang="fr-FR" altLang="fr-FR" sz="2400" dirty="0">
                <a:ea typeface="ＭＳ Ｐゴシック" pitchFamily="34" charset="-128"/>
              </a:rPr>
              <a:t>Erreur d’interprétation: der(8)t(8;17) au lieu de der(17)t(8;17), der(13)t(13;19) au lieu de der(19)t(13;19</a:t>
            </a:r>
            <a:r>
              <a:rPr lang="fr-FR" altLang="fr-FR" sz="2400" dirty="0" smtClean="0">
                <a:ea typeface="ＭＳ Ｐゴシック" pitchFamily="34" charset="-128"/>
              </a:rPr>
              <a:t>),</a:t>
            </a:r>
            <a:r>
              <a:rPr lang="fr-FR" altLang="fr-FR" sz="2400" dirty="0">
                <a:solidFill>
                  <a:srgbClr val="C00000"/>
                </a:solidFill>
                <a:sym typeface="Wingdings" pitchFamily="2" charset="2"/>
              </a:rPr>
              <a:t> </a:t>
            </a:r>
            <a:r>
              <a:rPr lang="fr-FR" altLang="fr-FR" sz="2400" dirty="0">
                <a:sym typeface="Wingdings" pitchFamily="2" charset="2"/>
              </a:rPr>
              <a:t>erreurs de classement des dérivés 17 et 19 pénalisées sur 1 seul des 2 caryotypes anormaux</a:t>
            </a:r>
            <a:r>
              <a:rPr lang="fr-FR" altLang="fr-FR" sz="2400" dirty="0" smtClean="0">
                <a:ea typeface="ＭＳ Ｐゴシック" pitchFamily="34" charset="-128"/>
              </a:rPr>
              <a:t> </a:t>
            </a:r>
            <a:endParaRPr lang="fr-FR" altLang="fr-FR" sz="2400" dirty="0">
              <a:ea typeface="ＭＳ Ｐゴシック" pitchFamily="34" charset="-128"/>
            </a:endParaRPr>
          </a:p>
          <a:p>
            <a:pPr marL="179388" lvl="1" indent="0" eaLnBrk="1" hangingPunct="1">
              <a:buNone/>
              <a:defRPr/>
            </a:pPr>
            <a:r>
              <a:rPr lang="fr-FR" altLang="fr-FR" sz="2400" dirty="0">
                <a:ea typeface="ＭＳ Ｐゴシック" pitchFamily="34" charset="-128"/>
              </a:rPr>
              <a:t>Erreurs de classement: der(8;17) classé en 17, der(17) inversé avec un </a:t>
            </a:r>
            <a:r>
              <a:rPr lang="fr-FR" altLang="fr-FR" sz="2400" dirty="0" smtClean="0">
                <a:ea typeface="ＭＳ Ｐゴシック" pitchFamily="34" charset="-128"/>
              </a:rPr>
              <a:t>X</a:t>
            </a:r>
            <a:endParaRPr lang="fr-FR" altLang="fr-FR" sz="2400" dirty="0">
              <a:solidFill>
                <a:srgbClr val="33CC33"/>
              </a:solidFill>
              <a:ea typeface="ＭＳ Ｐゴシック" pitchFamily="34" charset="-128"/>
            </a:endParaRPr>
          </a:p>
        </p:txBody>
      </p:sp>
    </p:spTree>
    <p:extLst>
      <p:ext uri="{BB962C8B-B14F-4D97-AF65-F5344CB8AC3E}">
        <p14:creationId xmlns:p14="http://schemas.microsoft.com/office/powerpoint/2010/main" val="34128338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FR" altLang="fr-FR" dirty="0">
                <a:solidFill>
                  <a:schemeClr val="accent2"/>
                </a:solidFill>
                <a:ea typeface="ＭＳ Ｐゴシック" pitchFamily="34" charset="-128"/>
              </a:rPr>
              <a:t>Notes</a:t>
            </a:r>
            <a:endParaRPr lang="fr-FR" dirty="0"/>
          </a:p>
        </p:txBody>
      </p:sp>
      <p:sp>
        <p:nvSpPr>
          <p:cNvPr id="6" name="Espace réservé du contenu 5"/>
          <p:cNvSpPr>
            <a:spLocks noGrp="1"/>
          </p:cNvSpPr>
          <p:nvPr>
            <p:ph idx="1"/>
          </p:nvPr>
        </p:nvSpPr>
        <p:spPr>
          <a:xfrm>
            <a:off x="609600" y="1600201"/>
            <a:ext cx="10972800" cy="1828799"/>
          </a:xfrm>
        </p:spPr>
        <p:txBody>
          <a:bodyPr/>
          <a:lstStyle/>
          <a:p>
            <a:pPr eaLnBrk="1" hangingPunct="1">
              <a:lnSpc>
                <a:spcPct val="90000"/>
              </a:lnSpc>
              <a:buClr>
                <a:srgbClr val="FF0000"/>
              </a:buClr>
              <a:buFont typeface="Wingdings" pitchFamily="2" charset="2"/>
              <a:buChar char="ü"/>
            </a:pPr>
            <a:r>
              <a:rPr lang="fr-FR" altLang="fr-FR" sz="2400" dirty="0">
                <a:ea typeface="ＭＳ Ｐゴシック" pitchFamily="34" charset="-128"/>
              </a:rPr>
              <a:t>Moyenne globale </a:t>
            </a:r>
            <a:r>
              <a:rPr lang="fr-FR" altLang="fr-FR" sz="2400" dirty="0" smtClean="0">
                <a:ea typeface="ＭＳ Ｐゴシック" pitchFamily="34" charset="-128"/>
              </a:rPr>
              <a:t>: </a:t>
            </a:r>
            <a:r>
              <a:rPr lang="fr-FR" altLang="fr-FR" sz="2400" b="1" dirty="0" smtClean="0">
                <a:ea typeface="ＭＳ Ｐゴシック" pitchFamily="34" charset="-128"/>
              </a:rPr>
              <a:t>17,98</a:t>
            </a:r>
            <a:endParaRPr lang="fr-FR" altLang="fr-FR" sz="2400" b="1" dirty="0">
              <a:ea typeface="ＭＳ Ｐゴシック" pitchFamily="34" charset="-128"/>
            </a:endParaRPr>
          </a:p>
          <a:p>
            <a:pPr marL="0" indent="0" eaLnBrk="1" hangingPunct="1">
              <a:lnSpc>
                <a:spcPct val="90000"/>
              </a:lnSpc>
              <a:buClr>
                <a:srgbClr val="FF0000"/>
              </a:buClr>
              <a:buNone/>
            </a:pPr>
            <a:r>
              <a:rPr lang="fr-FR" altLang="fr-FR" sz="1600" dirty="0">
                <a:ea typeface="ＭＳ Ｐゴシック" pitchFamily="34" charset="-128"/>
              </a:rPr>
              <a:t>	Groupe 1 :   </a:t>
            </a:r>
            <a:r>
              <a:rPr lang="fr-FR" altLang="fr-FR" sz="1600" b="1" dirty="0" smtClean="0">
                <a:ea typeface="ＭＳ Ｐゴシック" pitchFamily="34" charset="-128"/>
              </a:rPr>
              <a:t>18,14  </a:t>
            </a:r>
            <a:r>
              <a:rPr lang="fr-FR" altLang="fr-FR" sz="1600" dirty="0" smtClean="0">
                <a:ea typeface="ＭＳ Ｐゴシック" pitchFamily="34" charset="-128"/>
              </a:rPr>
              <a:t>      </a:t>
            </a:r>
            <a:r>
              <a:rPr lang="fr-FR" altLang="fr-FR" sz="1600" dirty="0">
                <a:ea typeface="ＭＳ Ｐゴシック" pitchFamily="34" charset="-128"/>
              </a:rPr>
              <a:t>Groupe 2 :  </a:t>
            </a:r>
            <a:r>
              <a:rPr lang="fr-FR" altLang="fr-FR" sz="1600" b="1" dirty="0" smtClean="0">
                <a:ea typeface="ＭＳ Ｐゴシック" pitchFamily="34" charset="-128"/>
              </a:rPr>
              <a:t>17,83 </a:t>
            </a:r>
            <a:endParaRPr lang="fr-FR" altLang="fr-FR" sz="2000" b="1" dirty="0">
              <a:solidFill>
                <a:srgbClr val="C00000"/>
              </a:solidFill>
              <a:ea typeface="ＭＳ Ｐゴシック" pitchFamily="34" charset="-128"/>
            </a:endParaRPr>
          </a:p>
          <a:p>
            <a:pPr eaLnBrk="1" hangingPunct="1">
              <a:lnSpc>
                <a:spcPct val="90000"/>
              </a:lnSpc>
              <a:spcBef>
                <a:spcPct val="0"/>
              </a:spcBef>
              <a:buClr>
                <a:srgbClr val="FF0000"/>
              </a:buClr>
              <a:buFont typeface="Wingdings" pitchFamily="2" charset="2"/>
              <a:buChar char="ü"/>
            </a:pPr>
            <a:r>
              <a:rPr lang="fr-FR" altLang="fr-FR" sz="2400" dirty="0">
                <a:ea typeface="ＭＳ Ｐゴシック" pitchFamily="34" charset="-128"/>
              </a:rPr>
              <a:t>Médiane : </a:t>
            </a:r>
            <a:r>
              <a:rPr lang="fr-FR" altLang="fr-FR" sz="2400" dirty="0">
                <a:solidFill>
                  <a:srgbClr val="FF0000"/>
                </a:solidFill>
                <a:ea typeface="ＭＳ Ｐゴシック" pitchFamily="34" charset="-128"/>
              </a:rPr>
              <a:t>  </a:t>
            </a:r>
            <a:r>
              <a:rPr lang="fr-FR" altLang="fr-FR" sz="2400" b="1" dirty="0">
                <a:ea typeface="ＭＳ Ｐゴシック" pitchFamily="34" charset="-128"/>
              </a:rPr>
              <a:t>18/20</a:t>
            </a:r>
          </a:p>
          <a:p>
            <a:pPr eaLnBrk="1" hangingPunct="1">
              <a:lnSpc>
                <a:spcPct val="90000"/>
              </a:lnSpc>
              <a:spcBef>
                <a:spcPct val="0"/>
              </a:spcBef>
              <a:buClr>
                <a:srgbClr val="FF0000"/>
              </a:buClr>
              <a:buFont typeface="Wingdings" pitchFamily="2" charset="2"/>
              <a:buChar char="ü"/>
            </a:pPr>
            <a:r>
              <a:rPr lang="fr-FR" altLang="fr-FR" sz="2400" dirty="0">
                <a:ea typeface="ＭＳ Ｐゴシック" pitchFamily="34" charset="-128"/>
              </a:rPr>
              <a:t>Min : </a:t>
            </a:r>
            <a:r>
              <a:rPr lang="fr-FR" altLang="fr-FR" sz="2400" b="1" dirty="0">
                <a:ea typeface="ＭＳ Ｐゴシック" pitchFamily="34" charset="-128"/>
              </a:rPr>
              <a:t>12,5/20</a:t>
            </a:r>
            <a:r>
              <a:rPr lang="fr-FR" altLang="fr-FR" sz="2400" dirty="0">
                <a:solidFill>
                  <a:srgbClr val="FF0000"/>
                </a:solidFill>
                <a:ea typeface="ＭＳ Ｐゴシック" pitchFamily="34" charset="-128"/>
              </a:rPr>
              <a:t>	</a:t>
            </a:r>
            <a:r>
              <a:rPr lang="fr-FR" altLang="fr-FR" sz="2400" dirty="0">
                <a:ea typeface="ＭＳ Ｐゴシック" pitchFamily="34" charset="-128"/>
              </a:rPr>
              <a:t>	Max :  </a:t>
            </a:r>
            <a:r>
              <a:rPr lang="fr-FR" altLang="fr-FR" sz="2400" b="1" dirty="0">
                <a:ea typeface="ＭＳ Ｐゴシック" pitchFamily="34" charset="-128"/>
              </a:rPr>
              <a:t>20/20 </a:t>
            </a:r>
            <a:r>
              <a:rPr lang="fr-FR" altLang="fr-FR" sz="2400" dirty="0">
                <a:solidFill>
                  <a:srgbClr val="FF0000"/>
                </a:solidFill>
                <a:ea typeface="ＭＳ Ｐゴシック" pitchFamily="34" charset="-128"/>
              </a:rPr>
              <a:t> </a:t>
            </a:r>
          </a:p>
          <a:p>
            <a:pPr marL="0" indent="0">
              <a:buNone/>
            </a:pPr>
            <a:endParaRPr lang="fr-FR" sz="2400" dirty="0"/>
          </a:p>
        </p:txBody>
      </p:sp>
      <p:pic>
        <p:nvPicPr>
          <p:cNvPr id="7" name="Image 6"/>
          <p:cNvPicPr>
            <a:picLocks noChangeAspect="1"/>
          </p:cNvPicPr>
          <p:nvPr/>
        </p:nvPicPr>
        <p:blipFill>
          <a:blip r:embed="rId2"/>
          <a:stretch>
            <a:fillRect/>
          </a:stretch>
        </p:blipFill>
        <p:spPr>
          <a:xfrm>
            <a:off x="2279576" y="2924944"/>
            <a:ext cx="7021735" cy="3849359"/>
          </a:xfrm>
          <a:prstGeom prst="rect">
            <a:avLst/>
          </a:prstGeom>
        </p:spPr>
      </p:pic>
    </p:spTree>
    <p:extLst>
      <p:ext uri="{BB962C8B-B14F-4D97-AF65-F5344CB8AC3E}">
        <p14:creationId xmlns:p14="http://schemas.microsoft.com/office/powerpoint/2010/main" val="308056867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333399"/>
                </a:solidFill>
                <a:latin typeface="Arial" pitchFamily="18"/>
                <a:ea typeface="ＭＳ Ｐゴシック" pitchFamily="1"/>
              </a:rPr>
              <a:t>Synthèse Globale  </a:t>
            </a:r>
            <a:r>
              <a:rPr lang="fr-FR" dirty="0">
                <a:solidFill>
                  <a:srgbClr val="33CC33"/>
                </a:solidFill>
                <a:latin typeface="Arial" pitchFamily="18"/>
                <a:ea typeface="ＭＳ Ｐゴシック" pitchFamily="1"/>
              </a:rPr>
              <a:t> </a:t>
            </a:r>
            <a:endParaRPr lang="fr-FR" dirty="0"/>
          </a:p>
        </p:txBody>
      </p:sp>
      <p:sp>
        <p:nvSpPr>
          <p:cNvPr id="3" name="Espace réservé du contenu 2"/>
          <p:cNvSpPr>
            <a:spLocks noGrp="1"/>
          </p:cNvSpPr>
          <p:nvPr>
            <p:ph idx="1"/>
          </p:nvPr>
        </p:nvSpPr>
        <p:spPr/>
        <p:txBody>
          <a:bodyPr/>
          <a:lstStyle/>
          <a:p>
            <a:pPr marL="179280" indent="0">
              <a:buNone/>
            </a:pPr>
            <a:r>
              <a:rPr lang="fr-FR" sz="2800" dirty="0">
                <a:solidFill>
                  <a:srgbClr val="333399"/>
                </a:solidFill>
                <a:latin typeface="Arial" pitchFamily="18"/>
                <a:ea typeface="ＭＳ Ｐゴシック" pitchFamily="1"/>
              </a:rPr>
              <a:t>Appréciation :</a:t>
            </a:r>
            <a:r>
              <a:rPr lang="fr-FR" sz="2800" dirty="0">
                <a:latin typeface="Arial" pitchFamily="18"/>
                <a:ea typeface="ＭＳ Ｐゴシック" pitchFamily="1"/>
              </a:rPr>
              <a:t> intervalle des notes variable selon le cas (décidé par les experts) </a:t>
            </a:r>
            <a:r>
              <a:rPr lang="fr-FR" sz="2800" dirty="0" smtClean="0">
                <a:latin typeface="Arial" pitchFamily="18"/>
                <a:ea typeface="ＭＳ Ｐゴシック" pitchFamily="1"/>
              </a:rPr>
              <a:t>:</a:t>
            </a:r>
          </a:p>
          <a:p>
            <a:pPr marL="179280" indent="0">
              <a:buNone/>
            </a:pPr>
            <a:endParaRPr lang="fr-FR" sz="2800" dirty="0" smtClean="0">
              <a:latin typeface="Arial" pitchFamily="18"/>
              <a:ea typeface="ＭＳ Ｐゴシック" pitchFamily="1"/>
            </a:endParaRPr>
          </a:p>
          <a:p>
            <a:pPr marL="179280" indent="0">
              <a:spcBef>
                <a:spcPts val="0"/>
              </a:spcBef>
              <a:buNone/>
            </a:pPr>
            <a:r>
              <a:rPr lang="fr-FR" sz="2800" dirty="0">
                <a:solidFill>
                  <a:srgbClr val="C00000"/>
                </a:solidFill>
                <a:latin typeface="Arial" pitchFamily="18"/>
                <a:ea typeface="ＭＳ Ｐゴシック" pitchFamily="1"/>
              </a:rPr>
              <a:t>T</a:t>
            </a:r>
            <a:r>
              <a:rPr lang="fr-FR" dirty="0" smtClean="0">
                <a:solidFill>
                  <a:srgbClr val="C00000"/>
                </a:solidFill>
                <a:latin typeface="Arial" pitchFamily="18"/>
                <a:ea typeface="ＭＳ Ｐゴシック" pitchFamily="1"/>
              </a:rPr>
              <a:t>rès </a:t>
            </a:r>
            <a:r>
              <a:rPr lang="fr-FR" dirty="0">
                <a:solidFill>
                  <a:srgbClr val="C00000"/>
                </a:solidFill>
                <a:latin typeface="Arial" pitchFamily="18"/>
                <a:ea typeface="ＭＳ Ｐゴシック" pitchFamily="1"/>
              </a:rPr>
              <a:t>bon </a:t>
            </a:r>
            <a:r>
              <a:rPr lang="fr-FR" dirty="0" smtClean="0">
                <a:solidFill>
                  <a:srgbClr val="C00000"/>
                </a:solidFill>
                <a:latin typeface="Arial" pitchFamily="18"/>
                <a:ea typeface="ＭＳ Ｐゴシック" pitchFamily="1"/>
              </a:rPr>
              <a:t>		</a:t>
            </a:r>
            <a:r>
              <a:rPr lang="fr-FR" dirty="0" smtClean="0">
                <a:latin typeface="Arial" pitchFamily="34"/>
                <a:cs typeface="Arial" pitchFamily="34"/>
              </a:rPr>
              <a:t>≥</a:t>
            </a:r>
            <a:r>
              <a:rPr lang="fr-FR" dirty="0">
                <a:latin typeface="Arial" pitchFamily="18"/>
                <a:ea typeface="ＭＳ Ｐゴシック" pitchFamily="1"/>
              </a:rPr>
              <a:t>18,5-20 </a:t>
            </a:r>
            <a:r>
              <a:rPr lang="fr-FR" dirty="0">
                <a:solidFill>
                  <a:srgbClr val="C00000"/>
                </a:solidFill>
                <a:latin typeface="Arial" pitchFamily="18"/>
                <a:ea typeface="ＭＳ Ｐゴシック" pitchFamily="1"/>
              </a:rPr>
              <a:t>(22)       </a:t>
            </a:r>
            <a:endParaRPr lang="fr-FR" dirty="0" smtClean="0">
              <a:solidFill>
                <a:srgbClr val="C00000"/>
              </a:solidFill>
              <a:latin typeface="Arial" pitchFamily="18"/>
              <a:ea typeface="ＭＳ Ｐゴシック" pitchFamily="1"/>
            </a:endParaRPr>
          </a:p>
          <a:p>
            <a:pPr marL="179280" indent="0">
              <a:spcBef>
                <a:spcPts val="0"/>
              </a:spcBef>
              <a:buNone/>
            </a:pPr>
            <a:r>
              <a:rPr lang="fr-FR" dirty="0" smtClean="0">
                <a:solidFill>
                  <a:srgbClr val="C00000"/>
                </a:solidFill>
                <a:latin typeface="Arial" pitchFamily="18"/>
                <a:ea typeface="ＭＳ Ｐゴシック" pitchFamily="1"/>
              </a:rPr>
              <a:t>Bon 			</a:t>
            </a:r>
            <a:r>
              <a:rPr lang="fr-FR" dirty="0" smtClean="0">
                <a:latin typeface="Arial" pitchFamily="18"/>
                <a:ea typeface="ＭＳ Ｐゴシック" pitchFamily="1"/>
              </a:rPr>
              <a:t>17</a:t>
            </a:r>
            <a:r>
              <a:rPr lang="fr-FR" dirty="0">
                <a:latin typeface="Arial" pitchFamily="34"/>
                <a:cs typeface="Arial" pitchFamily="34"/>
              </a:rPr>
              <a:t>≤ n &lt;18,5</a:t>
            </a:r>
            <a:r>
              <a:rPr lang="fr-FR" dirty="0">
                <a:latin typeface="Arial" pitchFamily="18"/>
                <a:ea typeface="ＭＳ Ｐゴシック" pitchFamily="1"/>
              </a:rPr>
              <a:t> </a:t>
            </a:r>
            <a:r>
              <a:rPr lang="fr-FR" dirty="0">
                <a:solidFill>
                  <a:srgbClr val="C00000"/>
                </a:solidFill>
                <a:latin typeface="Arial" pitchFamily="18"/>
                <a:ea typeface="ＭＳ Ｐゴシック" pitchFamily="1"/>
              </a:rPr>
              <a:t>(14)  </a:t>
            </a:r>
          </a:p>
          <a:p>
            <a:pPr marL="179280" indent="0">
              <a:spcBef>
                <a:spcPts val="0"/>
              </a:spcBef>
              <a:buNone/>
            </a:pPr>
            <a:r>
              <a:rPr lang="fr-FR" dirty="0" smtClean="0">
                <a:solidFill>
                  <a:srgbClr val="C00000"/>
                </a:solidFill>
                <a:latin typeface="Arial" pitchFamily="18"/>
                <a:ea typeface="ＭＳ Ｐゴシック" pitchFamily="1"/>
              </a:rPr>
              <a:t>Moyen			</a:t>
            </a:r>
            <a:r>
              <a:rPr lang="fr-FR" dirty="0" smtClean="0">
                <a:latin typeface="Arial" pitchFamily="18"/>
                <a:ea typeface="ＭＳ Ｐゴシック" pitchFamily="1"/>
              </a:rPr>
              <a:t>14,5</a:t>
            </a:r>
            <a:r>
              <a:rPr lang="fr-FR" dirty="0">
                <a:latin typeface="Arial" pitchFamily="34"/>
                <a:cs typeface="Arial" pitchFamily="34"/>
              </a:rPr>
              <a:t>≤ n &lt;17</a:t>
            </a:r>
            <a:r>
              <a:rPr lang="fr-FR" dirty="0">
                <a:solidFill>
                  <a:srgbClr val="C00000"/>
                </a:solidFill>
                <a:latin typeface="Arial" pitchFamily="18"/>
                <a:ea typeface="ＭＳ Ｐゴシック" pitchFamily="1"/>
              </a:rPr>
              <a:t> (7) </a:t>
            </a:r>
            <a:endParaRPr lang="fr-FR" dirty="0" smtClean="0">
              <a:solidFill>
                <a:srgbClr val="C00000"/>
              </a:solidFill>
              <a:latin typeface="Arial" pitchFamily="18"/>
              <a:ea typeface="ＭＳ Ｐゴシック" pitchFamily="1"/>
            </a:endParaRPr>
          </a:p>
          <a:p>
            <a:pPr marL="179280" indent="0">
              <a:spcBef>
                <a:spcPts val="0"/>
              </a:spcBef>
              <a:buNone/>
            </a:pPr>
            <a:r>
              <a:rPr lang="fr-FR" dirty="0" smtClean="0">
                <a:solidFill>
                  <a:srgbClr val="C00000"/>
                </a:solidFill>
                <a:latin typeface="Arial" pitchFamily="18"/>
                <a:ea typeface="ＭＳ Ｐゴシック" pitchFamily="1"/>
              </a:rPr>
              <a:t>Insuffisant 		</a:t>
            </a:r>
            <a:r>
              <a:rPr lang="fr-FR" dirty="0" smtClean="0">
                <a:latin typeface="Arial" pitchFamily="18"/>
                <a:ea typeface="ＭＳ Ｐゴシック" pitchFamily="1"/>
              </a:rPr>
              <a:t>10</a:t>
            </a:r>
            <a:r>
              <a:rPr lang="fr-FR" dirty="0">
                <a:latin typeface="Arial" pitchFamily="34"/>
                <a:cs typeface="Arial" pitchFamily="34"/>
              </a:rPr>
              <a:t>≤ </a:t>
            </a:r>
            <a:r>
              <a:rPr lang="fr-FR" dirty="0">
                <a:latin typeface="Arial" pitchFamily="18"/>
                <a:cs typeface="Arial" pitchFamily="34"/>
              </a:rPr>
              <a:t>n </a:t>
            </a:r>
            <a:r>
              <a:rPr lang="fr-FR" dirty="0">
                <a:latin typeface="Arial" pitchFamily="34"/>
                <a:cs typeface="Arial" pitchFamily="34"/>
              </a:rPr>
              <a:t>&lt;14,5</a:t>
            </a:r>
            <a:r>
              <a:rPr lang="fr-FR" dirty="0">
                <a:latin typeface="Arial" pitchFamily="18"/>
                <a:ea typeface="ＭＳ Ｐゴシック" pitchFamily="1"/>
              </a:rPr>
              <a:t> </a:t>
            </a:r>
            <a:r>
              <a:rPr lang="fr-FR" dirty="0">
                <a:solidFill>
                  <a:srgbClr val="C00000"/>
                </a:solidFill>
                <a:latin typeface="Arial" pitchFamily="18"/>
                <a:ea typeface="ＭＳ Ｐゴシック" pitchFamily="1"/>
              </a:rPr>
              <a:t>(1)           </a:t>
            </a:r>
            <a:endParaRPr lang="fr-FR" dirty="0" smtClean="0">
              <a:solidFill>
                <a:srgbClr val="C00000"/>
              </a:solidFill>
              <a:latin typeface="Arial" pitchFamily="18"/>
              <a:ea typeface="ＭＳ Ｐゴシック" pitchFamily="1"/>
            </a:endParaRPr>
          </a:p>
          <a:p>
            <a:pPr marL="179280" indent="0">
              <a:spcBef>
                <a:spcPts val="0"/>
              </a:spcBef>
              <a:buNone/>
            </a:pPr>
            <a:r>
              <a:rPr lang="fr-FR" dirty="0" smtClean="0">
                <a:solidFill>
                  <a:srgbClr val="C00000"/>
                </a:solidFill>
                <a:latin typeface="Arial" pitchFamily="18"/>
                <a:ea typeface="ＭＳ Ｐゴシック" pitchFamily="1"/>
              </a:rPr>
              <a:t>Très </a:t>
            </a:r>
            <a:r>
              <a:rPr lang="fr-FR" dirty="0">
                <a:solidFill>
                  <a:srgbClr val="C00000"/>
                </a:solidFill>
                <a:latin typeface="Arial" pitchFamily="18"/>
                <a:ea typeface="ＭＳ Ｐゴシック" pitchFamily="1"/>
              </a:rPr>
              <a:t>insuffisant </a:t>
            </a:r>
            <a:r>
              <a:rPr lang="fr-FR" dirty="0" smtClean="0">
                <a:solidFill>
                  <a:srgbClr val="C00000"/>
                </a:solidFill>
                <a:latin typeface="Arial" pitchFamily="18"/>
                <a:ea typeface="ＭＳ Ｐゴシック" pitchFamily="1"/>
              </a:rPr>
              <a:t>	</a:t>
            </a:r>
            <a:r>
              <a:rPr lang="fr-FR" dirty="0" smtClean="0">
                <a:latin typeface="Arial" pitchFamily="18"/>
                <a:ea typeface="ＭＳ Ｐゴシック" pitchFamily="1"/>
              </a:rPr>
              <a:t>&lt;</a:t>
            </a:r>
            <a:r>
              <a:rPr lang="fr-FR" dirty="0">
                <a:latin typeface="Arial" pitchFamily="18"/>
                <a:ea typeface="ＭＳ Ｐゴシック" pitchFamily="1"/>
              </a:rPr>
              <a:t>10 </a:t>
            </a:r>
            <a:r>
              <a:rPr lang="fr-FR" dirty="0">
                <a:solidFill>
                  <a:srgbClr val="C00000"/>
                </a:solidFill>
                <a:latin typeface="Arial" pitchFamily="18"/>
                <a:ea typeface="ＭＳ Ｐゴシック" pitchFamily="1"/>
              </a:rPr>
              <a:t>(0)</a:t>
            </a:r>
            <a:r>
              <a:rPr lang="fr-FR" dirty="0">
                <a:solidFill>
                  <a:srgbClr val="333399"/>
                </a:solidFill>
                <a:latin typeface="Arial" pitchFamily="18"/>
                <a:ea typeface="ＭＳ Ｐゴシック" pitchFamily="1"/>
              </a:rPr>
              <a:t>	</a:t>
            </a:r>
          </a:p>
          <a:p>
            <a:pPr marL="0" indent="0">
              <a:buNone/>
            </a:pPr>
            <a:endParaRPr lang="fr-FR" dirty="0"/>
          </a:p>
        </p:txBody>
      </p:sp>
    </p:spTree>
    <p:extLst>
      <p:ext uri="{BB962C8B-B14F-4D97-AF65-F5344CB8AC3E}">
        <p14:creationId xmlns:p14="http://schemas.microsoft.com/office/powerpoint/2010/main" val="17068685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b="1" dirty="0">
                <a:solidFill>
                  <a:srgbClr val="003399"/>
                </a:solidFill>
                <a:latin typeface="Arial" panose="020B0604020202020204" pitchFamily="34" charset="0"/>
              </a:rPr>
              <a:t>Justification</a:t>
            </a:r>
            <a:r>
              <a:rPr lang="fr-FR" sz="4000" b="1" dirty="0">
                <a:solidFill>
                  <a:schemeClr val="accent6"/>
                </a:solidFill>
                <a:latin typeface="Arial" panose="020B0604020202020204" pitchFamily="34" charset="0"/>
              </a:rPr>
              <a:t> de l’interprétation des </a:t>
            </a:r>
            <a:r>
              <a:rPr lang="fr-FR" sz="4000" b="1" dirty="0" smtClean="0">
                <a:solidFill>
                  <a:schemeClr val="accent6"/>
                </a:solidFill>
                <a:latin typeface="Arial" panose="020B0604020202020204" pitchFamily="34" charset="0"/>
              </a:rPr>
              <a:t>notes</a:t>
            </a:r>
            <a:endParaRPr lang="fr-FR" sz="4000" dirty="0"/>
          </a:p>
        </p:txBody>
      </p:sp>
      <p:sp>
        <p:nvSpPr>
          <p:cNvPr id="3" name="Espace réservé du contenu 2"/>
          <p:cNvSpPr>
            <a:spLocks noGrp="1"/>
          </p:cNvSpPr>
          <p:nvPr>
            <p:ph idx="1"/>
          </p:nvPr>
        </p:nvSpPr>
        <p:spPr/>
        <p:txBody>
          <a:bodyPr/>
          <a:lstStyle/>
          <a:p>
            <a:pPr marL="0" indent="0">
              <a:buNone/>
            </a:pPr>
            <a:r>
              <a:rPr lang="fr-FR" altLang="fr-FR" sz="2400" dirty="0"/>
              <a:t>Dossiers très bon: </a:t>
            </a:r>
            <a:r>
              <a:rPr lang="fr-FR" sz="2400" dirty="0">
                <a:latin typeface="Arial" pitchFamily="34"/>
                <a:cs typeface="Arial" pitchFamily="34"/>
              </a:rPr>
              <a:t>≥</a:t>
            </a:r>
            <a:r>
              <a:rPr lang="fr-FR" sz="2400" dirty="0" smtClean="0">
                <a:latin typeface="Arial" pitchFamily="18"/>
                <a:ea typeface="ＭＳ Ｐゴシック" pitchFamily="1"/>
              </a:rPr>
              <a:t>18,5-20</a:t>
            </a:r>
          </a:p>
          <a:p>
            <a:pPr marL="0" indent="0">
              <a:buNone/>
            </a:pPr>
            <a:r>
              <a:rPr lang="fr-FR" sz="2400" dirty="0">
                <a:latin typeface="Arial" pitchFamily="18"/>
                <a:ea typeface="ＭＳ Ｐゴシック" pitchFamily="1"/>
              </a:rPr>
              <a:t>	</a:t>
            </a:r>
            <a:r>
              <a:rPr lang="fr-FR" sz="2400" dirty="0" smtClean="0">
                <a:latin typeface="Arial" pitchFamily="18"/>
                <a:ea typeface="ＭＳ Ｐゴシック" pitchFamily="1"/>
                <a:sym typeface="Wingdings" panose="05000000000000000000" pitchFamily="2" charset="2"/>
              </a:rPr>
              <a:t>critères : </a:t>
            </a:r>
          </a:p>
          <a:p>
            <a:pPr marL="0" indent="0">
              <a:buNone/>
            </a:pPr>
            <a:r>
              <a:rPr lang="fr-FR" sz="2400" dirty="0">
                <a:latin typeface="Arial" pitchFamily="18"/>
                <a:ea typeface="ＭＳ Ｐゴシック" pitchFamily="1"/>
                <a:sym typeface="Wingdings" panose="05000000000000000000" pitchFamily="2" charset="2"/>
              </a:rPr>
              <a:t>	</a:t>
            </a:r>
            <a:r>
              <a:rPr lang="fr-FR" sz="2400" dirty="0" smtClean="0">
                <a:latin typeface="Arial" pitchFamily="18"/>
                <a:ea typeface="ＭＳ Ｐゴシック" pitchFamily="1"/>
                <a:sym typeface="Wingdings" panose="05000000000000000000" pitchFamily="2" charset="2"/>
              </a:rPr>
              <a:t>	 toutes les anomalies détectées (sauf </a:t>
            </a:r>
            <a:r>
              <a:rPr lang="fr-FR" sz="2400" dirty="0" smtClean="0">
                <a:latin typeface="Arial" pitchFamily="18"/>
                <a:ea typeface="ＭＳ Ｐゴシック" pitchFamily="1"/>
                <a:sym typeface="Wingdings" panose="05000000000000000000" pitchFamily="2" charset="2"/>
              </a:rPr>
              <a:t>éventuellement le 1q</a:t>
            </a:r>
            <a:r>
              <a:rPr lang="fr-FR" sz="2400" dirty="0" smtClean="0">
                <a:latin typeface="Arial" pitchFamily="18"/>
                <a:ea typeface="ＭＳ Ｐゴシック" pitchFamily="1"/>
                <a:sym typeface="Wingdings" panose="05000000000000000000" pitchFamily="2" charset="2"/>
              </a:rPr>
              <a:t>)</a:t>
            </a:r>
            <a:br>
              <a:rPr lang="fr-FR" sz="2400" dirty="0" smtClean="0">
                <a:latin typeface="Arial" pitchFamily="18"/>
                <a:ea typeface="ＭＳ Ｐゴシック" pitchFamily="1"/>
                <a:sym typeface="Wingdings" panose="05000000000000000000" pitchFamily="2" charset="2"/>
              </a:rPr>
            </a:br>
            <a:r>
              <a:rPr lang="fr-FR" sz="2400" dirty="0" smtClean="0">
                <a:latin typeface="Arial" pitchFamily="18"/>
                <a:ea typeface="ＭＳ Ｐゴシック" pitchFamily="1"/>
                <a:sym typeface="Wingdings" panose="05000000000000000000" pitchFamily="2" charset="2"/>
              </a:rPr>
              <a:t>		 absence d’erreur dans les dérivés 8/17 et 13/19</a:t>
            </a:r>
          </a:p>
          <a:p>
            <a:pPr marL="0" indent="0">
              <a:buNone/>
            </a:pPr>
            <a:endParaRPr lang="fr-FR" altLang="fr-FR" sz="2400" dirty="0"/>
          </a:p>
          <a:p>
            <a:pPr marL="0" indent="0">
              <a:buNone/>
            </a:pPr>
            <a:r>
              <a:rPr lang="fr-FR" sz="2400" dirty="0">
                <a:latin typeface="Arial" panose="020B0604020202020204" pitchFamily="34" charset="0"/>
              </a:rPr>
              <a:t>Anomalie critique détectée : </a:t>
            </a:r>
            <a:r>
              <a:rPr lang="fr-FR" sz="2400" dirty="0" smtClean="0">
                <a:latin typeface="Arial" panose="020B0604020202020204" pitchFamily="34" charset="0"/>
              </a:rPr>
              <a:t>44/44</a:t>
            </a:r>
          </a:p>
          <a:p>
            <a:pPr marL="0" indent="0">
              <a:buNone/>
            </a:pPr>
            <a:endParaRPr lang="fr-FR" sz="2400" dirty="0">
              <a:solidFill>
                <a:srgbClr val="C00000"/>
              </a:solidFill>
              <a:latin typeface="Arial" panose="020B0604020202020204" pitchFamily="34" charset="0"/>
            </a:endParaRPr>
          </a:p>
          <a:p>
            <a:pPr marL="0" indent="0">
              <a:buNone/>
            </a:pPr>
            <a:r>
              <a:rPr lang="fr-FR" altLang="fr-FR" sz="2400" dirty="0"/>
              <a:t>1dossier jugé insuffisant</a:t>
            </a:r>
          </a:p>
          <a:p>
            <a:pPr marL="0" indent="0">
              <a:buNone/>
            </a:pPr>
            <a:endParaRPr lang="fr-FR" dirty="0"/>
          </a:p>
        </p:txBody>
      </p:sp>
    </p:spTree>
    <p:extLst>
      <p:ext uri="{BB962C8B-B14F-4D97-AF65-F5344CB8AC3E}">
        <p14:creationId xmlns:p14="http://schemas.microsoft.com/office/powerpoint/2010/main" val="3496083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rgbClr val="003399"/>
                </a:solidFill>
              </a:rPr>
              <a:t>Rappel : Critères de mauvaise </a:t>
            </a:r>
            <a:r>
              <a:rPr lang="fr-FR" altLang="fr-FR" sz="4000" b="1" dirty="0" smtClean="0">
                <a:solidFill>
                  <a:srgbClr val="003399"/>
                </a:solidFill>
              </a:rPr>
              <a:t>performance</a:t>
            </a:r>
            <a:endParaRPr lang="fr-FR" sz="4000" dirty="0"/>
          </a:p>
        </p:txBody>
      </p:sp>
      <p:sp>
        <p:nvSpPr>
          <p:cNvPr id="3" name="Espace réservé du contenu 2"/>
          <p:cNvSpPr>
            <a:spLocks noGrp="1"/>
          </p:cNvSpPr>
          <p:nvPr>
            <p:ph idx="1"/>
          </p:nvPr>
        </p:nvSpPr>
        <p:spPr/>
        <p:txBody>
          <a:bodyPr/>
          <a:lstStyle/>
          <a:p>
            <a:pPr marL="0" indent="0">
              <a:buNone/>
              <a:defRPr/>
            </a:pPr>
            <a:r>
              <a:rPr lang="fr-FR" dirty="0">
                <a:latin typeface="Arial" panose="020B0604020202020204" pitchFamily="34" charset="0"/>
              </a:rPr>
              <a:t>Alertes de performance </a:t>
            </a:r>
          </a:p>
          <a:p>
            <a:pPr marL="457200" indent="-457200">
              <a:buFontTx/>
              <a:buChar char="-"/>
              <a:defRPr/>
            </a:pPr>
            <a:r>
              <a:rPr lang="fr-FR" dirty="0">
                <a:latin typeface="Arial" panose="020B0604020202020204" pitchFamily="34" charset="0"/>
              </a:rPr>
              <a:t>inscription mais non soumission</a:t>
            </a:r>
          </a:p>
          <a:p>
            <a:pPr marL="457200" indent="-457200">
              <a:buFontTx/>
              <a:buChar char="-"/>
              <a:defRPr/>
            </a:pPr>
            <a:r>
              <a:rPr lang="fr-FR" dirty="0">
                <a:latin typeface="Arial" panose="020B0604020202020204" pitchFamily="34" charset="0"/>
              </a:rPr>
              <a:t>ou dossier noté très insuffisant (critères déterminés pour chaque EEQ)</a:t>
            </a:r>
          </a:p>
          <a:p>
            <a:pPr>
              <a:defRPr/>
            </a:pPr>
            <a:endParaRPr lang="fr-FR" dirty="0">
              <a:latin typeface="Arial" panose="020B0604020202020204" pitchFamily="34" charset="0"/>
            </a:endParaRPr>
          </a:p>
          <a:p>
            <a:pPr>
              <a:defRPr/>
            </a:pPr>
            <a:endParaRPr lang="fr-FR" dirty="0">
              <a:latin typeface="Arial" panose="020B0604020202020204" pitchFamily="34" charset="0"/>
            </a:endParaRPr>
          </a:p>
          <a:p>
            <a:pPr marL="0" indent="0">
              <a:buNone/>
              <a:defRPr/>
            </a:pPr>
            <a:r>
              <a:rPr lang="fr-FR" dirty="0">
                <a:latin typeface="Arial" panose="020B0604020202020204" pitchFamily="34" charset="0"/>
              </a:rPr>
              <a:t>Mauvaise performance = 2 alertes sur 3 années consécutives =&gt; mail du </a:t>
            </a:r>
            <a:r>
              <a:rPr lang="fr-FR" dirty="0" smtClean="0">
                <a:latin typeface="Arial" panose="020B0604020202020204" pitchFamily="34" charset="0"/>
              </a:rPr>
              <a:t>COPIL</a:t>
            </a:r>
            <a:endParaRPr lang="fr-FR" dirty="0">
              <a:latin typeface="Arial" panose="020B0604020202020204" pitchFamily="34" charset="0"/>
            </a:endParaRPr>
          </a:p>
        </p:txBody>
      </p:sp>
    </p:spTree>
    <p:extLst>
      <p:ext uri="{BB962C8B-B14F-4D97-AF65-F5344CB8AC3E}">
        <p14:creationId xmlns:p14="http://schemas.microsoft.com/office/powerpoint/2010/main" val="18024008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003399"/>
                </a:solidFill>
              </a:rPr>
              <a:t>Intérêt du </a:t>
            </a:r>
            <a:r>
              <a:rPr lang="fr-FR" dirty="0" smtClean="0">
                <a:solidFill>
                  <a:srgbClr val="003399"/>
                </a:solidFill>
              </a:rPr>
              <a:t>cas</a:t>
            </a:r>
            <a:endParaRPr lang="fr-FR" dirty="0"/>
          </a:p>
        </p:txBody>
      </p:sp>
      <p:sp>
        <p:nvSpPr>
          <p:cNvPr id="3" name="Espace réservé du contenu 2"/>
          <p:cNvSpPr>
            <a:spLocks noGrp="1"/>
          </p:cNvSpPr>
          <p:nvPr>
            <p:ph idx="1"/>
          </p:nvPr>
        </p:nvSpPr>
        <p:spPr/>
        <p:txBody>
          <a:bodyPr/>
          <a:lstStyle/>
          <a:p>
            <a:r>
              <a:rPr lang="fr-FR" dirty="0"/>
              <a:t>Repérer une anomalie primaire récurrente parmi de multiples anomalies dans un caryotype </a:t>
            </a:r>
          </a:p>
          <a:p>
            <a:r>
              <a:rPr lang="fr-FR" dirty="0" smtClean="0">
                <a:sym typeface="Wingdings" pitchFamily="2" charset="2"/>
              </a:rPr>
              <a:t>ISCN: Sens </a:t>
            </a:r>
            <a:r>
              <a:rPr lang="fr-FR" dirty="0">
                <a:sym typeface="Wingdings" pitchFamily="2" charset="2"/>
              </a:rPr>
              <a:t>d’écriture </a:t>
            </a:r>
            <a:r>
              <a:rPr lang="fr-FR" dirty="0" smtClean="0">
                <a:sym typeface="Wingdings" pitchFamily="2" charset="2"/>
              </a:rPr>
              <a:t>de la FISH </a:t>
            </a:r>
            <a:r>
              <a:rPr lang="fr-FR" dirty="0" err="1" smtClean="0">
                <a:sym typeface="Wingdings" pitchFamily="2" charset="2"/>
              </a:rPr>
              <a:t>interphasique</a:t>
            </a:r>
            <a:r>
              <a:rPr lang="fr-FR" dirty="0" smtClean="0">
                <a:sym typeface="Wingdings" pitchFamily="2" charset="2"/>
              </a:rPr>
              <a:t> (</a:t>
            </a:r>
            <a:r>
              <a:rPr lang="fr-FR" dirty="0" err="1" smtClean="0">
                <a:sym typeface="Wingdings" pitchFamily="2" charset="2"/>
              </a:rPr>
              <a:t>pterqter</a:t>
            </a:r>
            <a:r>
              <a:rPr lang="fr-FR" dirty="0" smtClean="0">
                <a:sym typeface="Wingdings" pitchFamily="2" charset="2"/>
              </a:rPr>
              <a:t>)</a:t>
            </a:r>
          </a:p>
          <a:p>
            <a:r>
              <a:rPr lang="fr-FR" dirty="0" smtClean="0">
                <a:sym typeface="Wingdings" pitchFamily="2" charset="2"/>
              </a:rPr>
              <a:t>Identification correcte et positionnement des dérivés</a:t>
            </a:r>
          </a:p>
          <a:p>
            <a:r>
              <a:rPr lang="fr-FR" dirty="0" smtClean="0">
                <a:sym typeface="Wingdings" pitchFamily="2" charset="2"/>
              </a:rPr>
              <a:t>Valeur pronostique doit être précisée même si non déterminée ou avec références biblio si non consensuelle </a:t>
            </a:r>
            <a:endParaRPr lang="fr-FR" dirty="0">
              <a:sym typeface="Wingdings" pitchFamily="2" charset="2"/>
            </a:endParaRPr>
          </a:p>
          <a:p>
            <a:pPr marL="0" indent="0">
              <a:buNone/>
            </a:pPr>
            <a:endParaRPr lang="fr-FR" dirty="0"/>
          </a:p>
        </p:txBody>
      </p:sp>
    </p:spTree>
    <p:extLst>
      <p:ext uri="{BB962C8B-B14F-4D97-AF65-F5344CB8AC3E}">
        <p14:creationId xmlns:p14="http://schemas.microsoft.com/office/powerpoint/2010/main" val="23043678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solidFill>
                  <a:srgbClr val="003399"/>
                </a:solidFill>
                <a:ea typeface="ＭＳ Ｐゴシック" pitchFamily="34" charset="-128"/>
              </a:rPr>
              <a:t>Droits de </a:t>
            </a:r>
            <a:r>
              <a:rPr lang="fr-FR" altLang="fr-FR" dirty="0" smtClean="0">
                <a:solidFill>
                  <a:srgbClr val="003399"/>
                </a:solidFill>
                <a:ea typeface="ＭＳ Ｐゴシック" pitchFamily="34" charset="-128"/>
              </a:rPr>
              <a:t>réponse</a:t>
            </a:r>
            <a:endParaRPr lang="fr-FR" dirty="0"/>
          </a:p>
        </p:txBody>
      </p:sp>
      <p:sp>
        <p:nvSpPr>
          <p:cNvPr id="3" name="Espace réservé du contenu 2"/>
          <p:cNvSpPr>
            <a:spLocks noGrp="1"/>
          </p:cNvSpPr>
          <p:nvPr>
            <p:ph idx="1"/>
          </p:nvPr>
        </p:nvSpPr>
        <p:spPr/>
        <p:txBody>
          <a:bodyPr/>
          <a:lstStyle/>
          <a:p>
            <a:pPr>
              <a:lnSpc>
                <a:spcPct val="80000"/>
              </a:lnSpc>
              <a:buFontTx/>
              <a:buChar char="-"/>
            </a:pPr>
            <a:r>
              <a:rPr lang="fr-FR" altLang="fr-FR" dirty="0" smtClean="0">
                <a:ea typeface="ＭＳ Ｐゴシック" pitchFamily="34" charset="-128"/>
              </a:rPr>
              <a:t>3 droits </a:t>
            </a:r>
            <a:r>
              <a:rPr lang="fr-FR" altLang="fr-FR" dirty="0">
                <a:ea typeface="ＭＳ Ｐゴシック" pitchFamily="34" charset="-128"/>
              </a:rPr>
              <a:t>de réponse ont été examinés par la commission </a:t>
            </a:r>
            <a:r>
              <a:rPr lang="fr-FR" altLang="fr-FR" dirty="0" smtClean="0">
                <a:ea typeface="ＭＳ Ｐゴシック" pitchFamily="34" charset="-128"/>
              </a:rPr>
              <a:t>qualité</a:t>
            </a:r>
          </a:p>
          <a:p>
            <a:pPr>
              <a:lnSpc>
                <a:spcPct val="80000"/>
              </a:lnSpc>
              <a:buFontTx/>
              <a:buChar char="-"/>
            </a:pPr>
            <a:endParaRPr lang="fr-FR" altLang="fr-FR" dirty="0" smtClean="0">
              <a:ea typeface="ＭＳ Ｐゴシック" pitchFamily="34" charset="-128"/>
            </a:endParaRPr>
          </a:p>
          <a:p>
            <a:pPr>
              <a:lnSpc>
                <a:spcPct val="80000"/>
              </a:lnSpc>
              <a:buFontTx/>
              <a:buChar char="-"/>
            </a:pPr>
            <a:r>
              <a:rPr lang="fr-FR" altLang="fr-FR" dirty="0">
                <a:ea typeface="ＭＳ Ｐゴシック" pitchFamily="34" charset="-128"/>
              </a:rPr>
              <a:t>1</a:t>
            </a:r>
            <a:r>
              <a:rPr lang="fr-FR" altLang="fr-FR" dirty="0" smtClean="0">
                <a:ea typeface="ＭＳ Ｐゴシック" pitchFamily="34" charset="-128"/>
              </a:rPr>
              <a:t> modification de note (cf. justification FISH)</a:t>
            </a:r>
          </a:p>
          <a:p>
            <a:pPr>
              <a:lnSpc>
                <a:spcPct val="80000"/>
              </a:lnSpc>
              <a:buFontTx/>
              <a:buNone/>
            </a:pPr>
            <a:endParaRPr lang="fr-FR" altLang="fr-FR" sz="2400" b="1" dirty="0">
              <a:ea typeface="ＭＳ Ｐゴシック" pitchFamily="34" charset="-128"/>
            </a:endParaRPr>
          </a:p>
          <a:p>
            <a:endParaRPr lang="fr-FR" dirty="0"/>
          </a:p>
        </p:txBody>
      </p:sp>
    </p:spTree>
    <p:extLst>
      <p:ext uri="{BB962C8B-B14F-4D97-AF65-F5344CB8AC3E}">
        <p14:creationId xmlns:p14="http://schemas.microsoft.com/office/powerpoint/2010/main" val="23464699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b="1" dirty="0">
                <a:solidFill>
                  <a:srgbClr val="003399"/>
                </a:solidFill>
                <a:ea typeface="ＭＳ Ｐゴシック" pitchFamily="34" charset="-128"/>
              </a:rPr>
              <a:t>BILAN   2019 </a:t>
            </a:r>
            <a:endParaRPr lang="fr-FR" dirty="0"/>
          </a:p>
        </p:txBody>
      </p:sp>
      <p:sp>
        <p:nvSpPr>
          <p:cNvPr id="3" name="Espace réservé du contenu 2"/>
          <p:cNvSpPr>
            <a:spLocks noGrp="1"/>
          </p:cNvSpPr>
          <p:nvPr>
            <p:ph idx="1"/>
          </p:nvPr>
        </p:nvSpPr>
        <p:spPr/>
        <p:txBody>
          <a:bodyPr/>
          <a:lstStyle/>
          <a:p>
            <a:pPr>
              <a:lnSpc>
                <a:spcPct val="80000"/>
              </a:lnSpc>
              <a:buFontTx/>
              <a:buNone/>
            </a:pPr>
            <a:r>
              <a:rPr lang="fr-FR" altLang="fr-FR" sz="2000" b="1" dirty="0">
                <a:ea typeface="ＭＳ Ｐゴシック" pitchFamily="34" charset="-128"/>
              </a:rPr>
              <a:t> </a:t>
            </a:r>
            <a:r>
              <a:rPr lang="fr-FR" sz="2400" b="1" dirty="0" smtClean="0">
                <a:solidFill>
                  <a:srgbClr val="C00000"/>
                </a:solidFill>
                <a:latin typeface="Arial" panose="020B0604020202020204" pitchFamily="34" charset="0"/>
              </a:rPr>
              <a:t>0 </a:t>
            </a:r>
            <a:r>
              <a:rPr lang="fr-FR" sz="2400" b="1" dirty="0">
                <a:solidFill>
                  <a:srgbClr val="C00000"/>
                </a:solidFill>
                <a:latin typeface="Arial" panose="020B0604020202020204" pitchFamily="34" charset="0"/>
              </a:rPr>
              <a:t>alerte de performance par rapport aux notes (anomalie critique non identifiée).</a:t>
            </a:r>
          </a:p>
          <a:p>
            <a:pPr>
              <a:lnSpc>
                <a:spcPct val="80000"/>
              </a:lnSpc>
              <a:buFontTx/>
              <a:buChar char="-"/>
            </a:pPr>
            <a:endParaRPr lang="fr-FR" altLang="fr-FR" sz="2400" dirty="0">
              <a:ea typeface="ＭＳ Ｐゴシック" pitchFamily="34" charset="-128"/>
            </a:endParaRPr>
          </a:p>
          <a:p>
            <a:pPr marL="0" indent="0">
              <a:lnSpc>
                <a:spcPct val="80000"/>
              </a:lnSpc>
              <a:buNone/>
            </a:pPr>
            <a:r>
              <a:rPr lang="fr-FR" altLang="fr-FR" sz="2400" dirty="0">
                <a:ea typeface="ＭＳ Ｐゴシック" pitchFamily="34" charset="-128"/>
              </a:rPr>
              <a:t>Bons résultats dans l’ensemble malgré la difficulté du caryotype: </a:t>
            </a:r>
          </a:p>
          <a:p>
            <a:pPr marL="0" indent="0">
              <a:lnSpc>
                <a:spcPct val="80000"/>
              </a:lnSpc>
              <a:buNone/>
            </a:pPr>
            <a:r>
              <a:rPr lang="fr-FR" altLang="fr-FR" sz="2400" dirty="0">
                <a:ea typeface="ＭＳ Ｐゴシック" pitchFamily="34" charset="-128"/>
              </a:rPr>
              <a:t>	- 36 bons et très bons dossiers (soit 82% </a:t>
            </a:r>
            <a:r>
              <a:rPr lang="fr-FR" altLang="fr-FR" sz="2400" dirty="0" smtClean="0">
                <a:ea typeface="ＭＳ Ｐゴシック" pitchFamily="34" charset="-128"/>
              </a:rPr>
              <a:t>des</a:t>
            </a:r>
            <a:r>
              <a:rPr lang="fr-FR" altLang="fr-FR" sz="2400" dirty="0">
                <a:ea typeface="ＭＳ Ｐゴシック" pitchFamily="34" charset="-128"/>
              </a:rPr>
              <a:t> </a:t>
            </a:r>
            <a:r>
              <a:rPr lang="fr-FR" altLang="fr-FR" sz="2400" dirty="0" smtClean="0">
                <a:ea typeface="ＭＳ Ｐゴシック" pitchFamily="34" charset="-128"/>
              </a:rPr>
              <a:t>participants</a:t>
            </a:r>
            <a:r>
              <a:rPr lang="fr-FR" altLang="fr-FR" sz="2400" dirty="0">
                <a:ea typeface="ＭＳ Ｐゴシック" pitchFamily="34" charset="-128"/>
              </a:rPr>
              <a:t>)</a:t>
            </a:r>
          </a:p>
          <a:p>
            <a:pPr marL="0" indent="0">
              <a:lnSpc>
                <a:spcPct val="80000"/>
              </a:lnSpc>
              <a:buNone/>
            </a:pPr>
            <a:r>
              <a:rPr lang="fr-FR" altLang="fr-FR" sz="2400" dirty="0">
                <a:ea typeface="ＭＳ Ｐゴシック" pitchFamily="34" charset="-128"/>
              </a:rPr>
              <a:t>	- 8 dossiers jugés moyens ou insuffisants</a:t>
            </a:r>
          </a:p>
          <a:p>
            <a:pPr>
              <a:lnSpc>
                <a:spcPct val="80000"/>
              </a:lnSpc>
              <a:buNone/>
            </a:pPr>
            <a:endParaRPr lang="fr-FR" altLang="fr-FR" sz="2400" dirty="0">
              <a:ea typeface="ＭＳ Ｐゴシック" pitchFamily="34" charset="-128"/>
            </a:endParaRPr>
          </a:p>
          <a:p>
            <a:pPr marL="0" indent="0">
              <a:lnSpc>
                <a:spcPct val="80000"/>
              </a:lnSpc>
              <a:buNone/>
            </a:pPr>
            <a:r>
              <a:rPr lang="fr-FR" altLang="fr-FR" sz="2400" b="1" dirty="0" smtClean="0">
                <a:ea typeface="ＭＳ Ｐゴシック" pitchFamily="34" charset="-128"/>
                <a:sym typeface="Wingdings" pitchFamily="2" charset="2"/>
              </a:rPr>
              <a:t>Grille </a:t>
            </a:r>
            <a:r>
              <a:rPr lang="fr-FR" altLang="fr-FR" sz="2400" b="1" dirty="0">
                <a:ea typeface="ＭＳ Ｐゴシック" pitchFamily="34" charset="-128"/>
                <a:sym typeface="Wingdings" pitchFamily="2" charset="2"/>
              </a:rPr>
              <a:t>de correction bien </a:t>
            </a:r>
            <a:r>
              <a:rPr lang="fr-FR" altLang="fr-FR" sz="2400" b="1" dirty="0" smtClean="0">
                <a:ea typeface="ＭＳ Ｐゴシック" pitchFamily="34" charset="-128"/>
                <a:sym typeface="Wingdings" pitchFamily="2" charset="2"/>
              </a:rPr>
              <a:t>préparée</a:t>
            </a:r>
          </a:p>
          <a:p>
            <a:pPr marL="0" indent="0">
              <a:lnSpc>
                <a:spcPct val="80000"/>
              </a:lnSpc>
              <a:buNone/>
            </a:pPr>
            <a:endParaRPr lang="fr-FR" altLang="fr-FR" sz="2400" b="1" dirty="0">
              <a:ea typeface="ＭＳ Ｐゴシック" pitchFamily="34" charset="-128"/>
              <a:sym typeface="Wingdings" pitchFamily="2" charset="2"/>
            </a:endParaRPr>
          </a:p>
          <a:p>
            <a:pPr marL="0" indent="0">
              <a:lnSpc>
                <a:spcPct val="80000"/>
              </a:lnSpc>
              <a:buNone/>
            </a:pPr>
            <a:r>
              <a:rPr lang="fr-FR" altLang="fr-FR" sz="2400" b="1" dirty="0" smtClean="0">
                <a:ea typeface="ＭＳ Ｐゴシック" pitchFamily="34" charset="-128"/>
                <a:sym typeface="Wingdings" pitchFamily="2" charset="2"/>
              </a:rPr>
              <a:t>Possible </a:t>
            </a:r>
            <a:r>
              <a:rPr lang="fr-FR" altLang="fr-FR" sz="2400" b="1" dirty="0">
                <a:ea typeface="ＭＳ Ｐゴシック" pitchFamily="34" charset="-128"/>
                <a:sym typeface="Wingdings" pitchFamily="2" charset="2"/>
              </a:rPr>
              <a:t>de proposer un caryotype avec anomalie primaire récurrente et des anomalies secondaires. </a:t>
            </a:r>
          </a:p>
          <a:p>
            <a:pPr marL="0" indent="0">
              <a:lnSpc>
                <a:spcPct val="80000"/>
              </a:lnSpc>
              <a:buNone/>
            </a:pPr>
            <a:endParaRPr lang="fr-FR" altLang="fr-FR" sz="2400" b="1" dirty="0">
              <a:ea typeface="ＭＳ Ｐゴシック" pitchFamily="34" charset="-128"/>
            </a:endParaRPr>
          </a:p>
        </p:txBody>
      </p:sp>
    </p:spTree>
    <p:extLst>
      <p:ext uri="{BB962C8B-B14F-4D97-AF65-F5344CB8AC3E}">
        <p14:creationId xmlns:p14="http://schemas.microsoft.com/office/powerpoint/2010/main" val="18649089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003399"/>
                </a:solidFill>
              </a:rPr>
              <a:t>Rappels de consignes (1)</a:t>
            </a:r>
            <a:endParaRPr lang="fr-FR" dirty="0"/>
          </a:p>
        </p:txBody>
      </p:sp>
      <p:sp>
        <p:nvSpPr>
          <p:cNvPr id="3" name="Espace réservé du contenu 2"/>
          <p:cNvSpPr>
            <a:spLocks noGrp="1"/>
          </p:cNvSpPr>
          <p:nvPr>
            <p:ph idx="1"/>
          </p:nvPr>
        </p:nvSpPr>
        <p:spPr/>
        <p:txBody>
          <a:bodyPr/>
          <a:lstStyle/>
          <a:p>
            <a:pPr marL="0" indent="0">
              <a:lnSpc>
                <a:spcPct val="80000"/>
              </a:lnSpc>
              <a:buNone/>
            </a:pPr>
            <a:r>
              <a:rPr lang="fr-FR" altLang="fr-FR" sz="2400" b="1" dirty="0">
                <a:solidFill>
                  <a:srgbClr val="C00000"/>
                </a:solidFill>
                <a:ea typeface="ＭＳ Ｐゴシック" pitchFamily="34" charset="-128"/>
              </a:rPr>
              <a:t>EEQ </a:t>
            </a:r>
            <a:r>
              <a:rPr lang="fr-FR" altLang="fr-FR" sz="2400" b="1" dirty="0" err="1">
                <a:solidFill>
                  <a:srgbClr val="C00000"/>
                </a:solidFill>
                <a:ea typeface="ＭＳ Ｐゴシック" pitchFamily="34" charset="-128"/>
              </a:rPr>
              <a:t>Onco-Hématologie</a:t>
            </a:r>
            <a:r>
              <a:rPr lang="fr-FR" altLang="fr-FR" sz="2400" b="1" dirty="0">
                <a:solidFill>
                  <a:srgbClr val="C00000"/>
                </a:solidFill>
                <a:ea typeface="ＭＳ Ｐゴシック" pitchFamily="34" charset="-128"/>
              </a:rPr>
              <a:t> = Caryotype  +  FISH</a:t>
            </a:r>
          </a:p>
          <a:p>
            <a:pPr marL="0" indent="0">
              <a:lnSpc>
                <a:spcPct val="80000"/>
              </a:lnSpc>
              <a:buNone/>
            </a:pPr>
            <a:r>
              <a:rPr lang="fr-FR" altLang="fr-FR" sz="2400" dirty="0">
                <a:ea typeface="ＭＳ Ｐゴシック" pitchFamily="34" charset="-128"/>
                <a:sym typeface="Wingdings" pitchFamily="2" charset="2"/>
              </a:rPr>
              <a:t> </a:t>
            </a:r>
            <a:r>
              <a:rPr lang="fr-FR" altLang="fr-FR" sz="2400" dirty="0" err="1">
                <a:ea typeface="ＭＳ Ｐゴシック" pitchFamily="34" charset="-128"/>
                <a:sym typeface="Wingdings" pitchFamily="2" charset="2"/>
              </a:rPr>
              <a:t>iI</a:t>
            </a:r>
            <a:r>
              <a:rPr lang="fr-FR" altLang="fr-FR" sz="2400" dirty="0">
                <a:ea typeface="ＭＳ Ｐゴシック" pitchFamily="34" charset="-128"/>
                <a:sym typeface="Wingdings" pitchFamily="2" charset="2"/>
              </a:rPr>
              <a:t> doit y avoir une sonde ou des sondes avec des images à analyser</a:t>
            </a:r>
            <a:endParaRPr lang="fr-FR" altLang="fr-FR" sz="2400" dirty="0">
              <a:ea typeface="ＭＳ Ｐゴシック" pitchFamily="34" charset="-128"/>
            </a:endParaRPr>
          </a:p>
          <a:p>
            <a:pPr>
              <a:lnSpc>
                <a:spcPct val="80000"/>
              </a:lnSpc>
              <a:buFontTx/>
              <a:buChar char="-"/>
            </a:pPr>
            <a:endParaRPr lang="fr-FR" altLang="fr-FR" sz="2400" dirty="0">
              <a:ea typeface="ＭＳ Ｐゴシック" pitchFamily="34" charset="-128"/>
            </a:endParaRPr>
          </a:p>
          <a:p>
            <a:pPr marL="0" indent="0">
              <a:lnSpc>
                <a:spcPct val="80000"/>
              </a:lnSpc>
              <a:buNone/>
            </a:pPr>
            <a:r>
              <a:rPr lang="fr-FR" altLang="fr-FR" sz="2400" dirty="0">
                <a:ea typeface="ＭＳ Ｐゴシック" pitchFamily="34" charset="-128"/>
              </a:rPr>
              <a:t>Répondre sur les 10 mitoses qu’elles soient classées ou </a:t>
            </a:r>
            <a:r>
              <a:rPr lang="fr-FR" altLang="fr-FR" sz="2400" dirty="0" smtClean="0">
                <a:ea typeface="ＭＳ Ｐゴシック" pitchFamily="34" charset="-128"/>
              </a:rPr>
              <a:t>analysées</a:t>
            </a:r>
            <a:endParaRPr lang="fr-FR" altLang="fr-FR" sz="2400" dirty="0">
              <a:ea typeface="ＭＳ Ｐゴシック" pitchFamily="34" charset="-128"/>
            </a:endParaRPr>
          </a:p>
          <a:p>
            <a:pPr>
              <a:lnSpc>
                <a:spcPct val="80000"/>
              </a:lnSpc>
              <a:buFontTx/>
              <a:buChar char="-"/>
            </a:pPr>
            <a:endParaRPr lang="fr-FR" altLang="fr-FR" sz="2400" dirty="0">
              <a:ea typeface="ＭＳ Ｐゴシック" pitchFamily="34" charset="-128"/>
            </a:endParaRPr>
          </a:p>
          <a:p>
            <a:pPr marL="0" indent="0">
              <a:lnSpc>
                <a:spcPct val="80000"/>
              </a:lnSpc>
              <a:buNone/>
            </a:pPr>
            <a:r>
              <a:rPr lang="fr-FR" altLang="fr-FR" sz="2400" dirty="0" smtClean="0">
                <a:ea typeface="ＭＳ Ｐゴシック" pitchFamily="34" charset="-128"/>
              </a:rPr>
              <a:t>Possibilité de  </a:t>
            </a:r>
            <a:r>
              <a:rPr lang="fr-FR" altLang="fr-FR" sz="2400" dirty="0">
                <a:ea typeface="ＭＳ Ｐゴシック" pitchFamily="34" charset="-128"/>
              </a:rPr>
              <a:t>sélectionner plusieurs sondes FISH (</a:t>
            </a:r>
            <a:r>
              <a:rPr lang="fr-FR" altLang="fr-FR" sz="2400" dirty="0" err="1">
                <a:ea typeface="ＭＳ Ｐゴシック" pitchFamily="34" charset="-128"/>
              </a:rPr>
              <a:t>cf</a:t>
            </a:r>
            <a:r>
              <a:rPr lang="fr-FR" altLang="fr-FR" sz="2400" dirty="0">
                <a:ea typeface="ＭＳ Ｐゴシック" pitchFamily="34" charset="-128"/>
              </a:rPr>
              <a:t> mode d’emploi)</a:t>
            </a:r>
          </a:p>
          <a:p>
            <a:pPr>
              <a:lnSpc>
                <a:spcPct val="80000"/>
              </a:lnSpc>
              <a:buFontTx/>
              <a:buChar char="-"/>
            </a:pPr>
            <a:endParaRPr lang="fr-FR" altLang="fr-FR" sz="2400" dirty="0">
              <a:ea typeface="ＭＳ Ｐゴシック" pitchFamily="34" charset="-128"/>
            </a:endParaRPr>
          </a:p>
          <a:p>
            <a:pPr marL="0" indent="0">
              <a:lnSpc>
                <a:spcPct val="80000"/>
              </a:lnSpc>
              <a:buNone/>
            </a:pPr>
            <a:r>
              <a:rPr lang="fr-FR" altLang="fr-FR" sz="2400" dirty="0">
                <a:ea typeface="ＭＳ Ｐゴシック" pitchFamily="34" charset="-128"/>
              </a:rPr>
              <a:t>Après le choix par OUI ou par NON de la réalisation de la FISH, ne justifier que votre choix par un ou plusieurs </a:t>
            </a:r>
            <a:r>
              <a:rPr lang="fr-FR" altLang="fr-FR" sz="2400" dirty="0" smtClean="0">
                <a:ea typeface="ＭＳ Ｐゴシック" pitchFamily="34" charset="-128"/>
              </a:rPr>
              <a:t>items</a:t>
            </a:r>
            <a:endParaRPr lang="fr-FR" altLang="fr-FR" sz="2400" dirty="0">
              <a:ea typeface="ＭＳ Ｐゴシック" pitchFamily="34" charset="-128"/>
            </a:endParaRPr>
          </a:p>
          <a:p>
            <a:pPr marL="0" indent="0">
              <a:lnSpc>
                <a:spcPct val="80000"/>
              </a:lnSpc>
              <a:buNone/>
            </a:pPr>
            <a:endParaRPr lang="fr-FR" altLang="fr-FR" sz="2400" dirty="0">
              <a:ea typeface="ＭＳ Ｐゴシック" pitchFamily="34" charset="-128"/>
            </a:endParaRPr>
          </a:p>
          <a:p>
            <a:pPr marL="0" indent="0">
              <a:lnSpc>
                <a:spcPct val="80000"/>
              </a:lnSpc>
              <a:buNone/>
            </a:pPr>
            <a:r>
              <a:rPr lang="fr-FR" altLang="fr-FR" sz="2400" dirty="0">
                <a:ea typeface="ＭＳ Ｐゴシック" pitchFamily="34" charset="-128"/>
              </a:rPr>
              <a:t>Répondre sur toutes les images FISH (mitoses et noyaux)</a:t>
            </a:r>
          </a:p>
          <a:p>
            <a:pPr marL="0" indent="0">
              <a:buNone/>
            </a:pPr>
            <a:endParaRPr lang="fr-FR" sz="2400" dirty="0"/>
          </a:p>
        </p:txBody>
      </p:sp>
    </p:spTree>
    <p:extLst>
      <p:ext uri="{BB962C8B-B14F-4D97-AF65-F5344CB8AC3E}">
        <p14:creationId xmlns:p14="http://schemas.microsoft.com/office/powerpoint/2010/main" val="384424784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003399"/>
                </a:solidFill>
              </a:rPr>
              <a:t>Rappels de consignes (2)</a:t>
            </a:r>
            <a:endParaRPr lang="fr-FR" dirty="0"/>
          </a:p>
        </p:txBody>
      </p:sp>
      <p:sp>
        <p:nvSpPr>
          <p:cNvPr id="3" name="Espace réservé du contenu 2"/>
          <p:cNvSpPr>
            <a:spLocks noGrp="1"/>
          </p:cNvSpPr>
          <p:nvPr>
            <p:ph idx="1"/>
          </p:nvPr>
        </p:nvSpPr>
        <p:spPr/>
        <p:txBody>
          <a:bodyPr/>
          <a:lstStyle/>
          <a:p>
            <a:pPr marL="0" indent="0">
              <a:buNone/>
            </a:pPr>
            <a:r>
              <a:rPr lang="fr-FR" sz="2800" dirty="0" smtClean="0"/>
              <a:t>Consignes </a:t>
            </a:r>
            <a:r>
              <a:rPr lang="fr-FR" sz="2800" dirty="0"/>
              <a:t>du nombre de caryotypes à envoyer pour l’EEQ : </a:t>
            </a:r>
            <a:endParaRPr lang="fr-FR" sz="2800" dirty="0" smtClean="0"/>
          </a:p>
          <a:p>
            <a:pPr marL="0" indent="0">
              <a:buNone/>
            </a:pPr>
            <a:r>
              <a:rPr lang="fr-FR" sz="2800" dirty="0"/>
              <a:t>	</a:t>
            </a:r>
            <a:r>
              <a:rPr lang="fr-FR" sz="2800" dirty="0" smtClean="0">
                <a:sym typeface="Wingdings" pitchFamily="2" charset="2"/>
              </a:rPr>
              <a:t> </a:t>
            </a:r>
            <a:r>
              <a:rPr lang="fr-FR" sz="2800" dirty="0" smtClean="0"/>
              <a:t>2 </a:t>
            </a:r>
            <a:r>
              <a:rPr lang="fr-FR" sz="2800" dirty="0"/>
              <a:t>par clone pathologique </a:t>
            </a:r>
            <a:endParaRPr lang="fr-FR" sz="2800" dirty="0" smtClean="0"/>
          </a:p>
          <a:p>
            <a:pPr marL="0" indent="0">
              <a:buNone/>
            </a:pPr>
            <a:r>
              <a:rPr lang="fr-FR" sz="2800" dirty="0" smtClean="0"/>
              <a:t>	</a:t>
            </a:r>
            <a:r>
              <a:rPr lang="fr-FR" sz="2800" dirty="0" smtClean="0">
                <a:sym typeface="Wingdings" pitchFamily="2" charset="2"/>
              </a:rPr>
              <a:t> </a:t>
            </a:r>
            <a:r>
              <a:rPr lang="fr-FR" sz="2800" dirty="0" smtClean="0"/>
              <a:t>1 normal s’il y en a</a:t>
            </a:r>
            <a:endParaRPr lang="fr-FR" sz="2800" dirty="0"/>
          </a:p>
          <a:p>
            <a:pPr marL="457200" lvl="1" indent="0">
              <a:buNone/>
            </a:pPr>
            <a:r>
              <a:rPr lang="fr-FR" sz="2400" dirty="0"/>
              <a:t>Ex : 45,XY,-7[3]/46,XY[17] = 2 caryotypes -7 + 1 caryotype sans anomalie à envoyer </a:t>
            </a:r>
            <a:endParaRPr lang="fr-FR" sz="2400" dirty="0" smtClean="0"/>
          </a:p>
          <a:p>
            <a:pPr marL="457200" lvl="1" indent="0">
              <a:buNone/>
            </a:pPr>
            <a:endParaRPr lang="fr-FR" sz="2400" dirty="0" smtClean="0"/>
          </a:p>
          <a:p>
            <a:pPr marL="57150" indent="0">
              <a:buNone/>
            </a:pPr>
            <a:r>
              <a:rPr lang="fr-FR" sz="2800" dirty="0" smtClean="0"/>
              <a:t>Possibilité d’envoyer des caryotypes en bandes R et/ou G</a:t>
            </a:r>
            <a:r>
              <a:rPr lang="fr-FR" dirty="0" smtClean="0"/>
              <a:t> </a:t>
            </a:r>
            <a:endParaRPr lang="fr-FR" dirty="0"/>
          </a:p>
          <a:p>
            <a:pPr marL="0" indent="0">
              <a:buNone/>
            </a:pPr>
            <a:endParaRPr lang="fr-FR" dirty="0"/>
          </a:p>
        </p:txBody>
      </p:sp>
    </p:spTree>
    <p:extLst>
      <p:ext uri="{BB962C8B-B14F-4D97-AF65-F5344CB8AC3E}">
        <p14:creationId xmlns:p14="http://schemas.microsoft.com/office/powerpoint/2010/main" val="1649384007"/>
      </p:ext>
    </p:extLst>
  </p:cSld>
  <p:clrMapOvr>
    <a:masterClrMapping/>
  </p:clrMapOvr>
  <p:timing>
    <p:tnLst>
      <p:par>
        <p:cTn id="1" dur="indefinite" restart="never" nodeType="tmRoot"/>
      </p:par>
    </p:tn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12906</TotalTime>
  <Words>1915</Words>
  <Application>Microsoft Office PowerPoint</Application>
  <PresentationFormat>Personnalisé</PresentationFormat>
  <Paragraphs>515</Paragraphs>
  <Slides>37</Slides>
  <Notes>4</Notes>
  <HiddenSlides>0</HiddenSlides>
  <MMClips>0</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Modèle par défaut</vt:lpstr>
      <vt:lpstr>EEQ Hématologie 2019</vt:lpstr>
      <vt:lpstr>Cas clinique</vt:lpstr>
      <vt:lpstr>Présentation PowerPoint</vt:lpstr>
      <vt:lpstr>Présentation PowerPoint</vt:lpstr>
      <vt:lpstr>Présentation PowerPoint</vt:lpstr>
      <vt:lpstr>Anomalie 1q</vt:lpstr>
      <vt:lpstr>Peinture du 1*</vt:lpstr>
      <vt:lpstr>Grille de notation</vt:lpstr>
      <vt:lpstr>Questionnaire :  Informations générales (non notées)</vt:lpstr>
      <vt:lpstr>Partie FISH (2 points)</vt:lpstr>
      <vt:lpstr>FISH CDK6</vt:lpstr>
      <vt:lpstr>FISH CDK6</vt:lpstr>
      <vt:lpstr>Justification FISH cohérente (1point)</vt:lpstr>
      <vt:lpstr>Formule attendue</vt:lpstr>
      <vt:lpstr>Partie descriptive (6,25 points)</vt:lpstr>
      <vt:lpstr>Justesse (/3 points)</vt:lpstr>
      <vt:lpstr>Justesse (/3 points)</vt:lpstr>
      <vt:lpstr>Justesse (/3 points)</vt:lpstr>
      <vt:lpstr>Justesse (/3 points)</vt:lpstr>
      <vt:lpstr>Ecriture (/1point) Erreurs principales </vt:lpstr>
      <vt:lpstr>Partie analytique (5 points)</vt:lpstr>
      <vt:lpstr>Détails des autres anomalies détectées</vt:lpstr>
      <vt:lpstr>Conclusion Partie descriptive selon les principes notation CQE (2,25 points)</vt:lpstr>
      <vt:lpstr>Partie interprétation (3,75 points)</vt:lpstr>
      <vt:lpstr>Grille pronostique (/0,75)</vt:lpstr>
      <vt:lpstr>Ex Conclusion</vt:lpstr>
      <vt:lpstr>Classement de caryotypes (3 points)</vt:lpstr>
      <vt:lpstr>Classement de caryotypes (3 points)</vt:lpstr>
      <vt:lpstr>Notes</vt:lpstr>
      <vt:lpstr>Synthèse Globale   </vt:lpstr>
      <vt:lpstr>Justification de l’interprétation des notes</vt:lpstr>
      <vt:lpstr>Rappel : Critères de mauvaise performance</vt:lpstr>
      <vt:lpstr>Intérêt du cas</vt:lpstr>
      <vt:lpstr>Droits de réponse</vt:lpstr>
      <vt:lpstr>BILAN   2019 </vt:lpstr>
      <vt:lpstr>Rappels de consignes (1)</vt:lpstr>
      <vt:lpstr>Rappels de consignes (2)</vt:lpstr>
    </vt:vector>
  </TitlesOfParts>
  <Company>INSTITUT PAOLI CALMETTES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CQE Décembre 2010</dc:title>
  <dc:creator>mozziconacci</dc:creator>
  <cp:lastModifiedBy>Isabelle</cp:lastModifiedBy>
  <cp:revision>677</cp:revision>
  <cp:lastPrinted>2018-01-09T19:35:39Z</cp:lastPrinted>
  <dcterms:created xsi:type="dcterms:W3CDTF">2011-01-02T16:01:34Z</dcterms:created>
  <dcterms:modified xsi:type="dcterms:W3CDTF">2020-02-12T08:51:11Z</dcterms:modified>
</cp:coreProperties>
</file>