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ppt/charts/colors1.xml" ContentType="application/vnd.ms-office.chartcolorstyle+xml"/>
  <Override PartName="/ppt/charts/style1.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329" r:id="rId3"/>
    <p:sldId id="325" r:id="rId4"/>
    <p:sldId id="338" r:id="rId5"/>
    <p:sldId id="390" r:id="rId6"/>
    <p:sldId id="273" r:id="rId7"/>
    <p:sldId id="257" r:id="rId8"/>
    <p:sldId id="360" r:id="rId9"/>
    <p:sldId id="344" r:id="rId10"/>
    <p:sldId id="345" r:id="rId11"/>
    <p:sldId id="392" r:id="rId12"/>
    <p:sldId id="361" r:id="rId13"/>
    <p:sldId id="362" r:id="rId14"/>
    <p:sldId id="363" r:id="rId15"/>
    <p:sldId id="366" r:id="rId16"/>
    <p:sldId id="368" r:id="rId17"/>
    <p:sldId id="391" r:id="rId18"/>
    <p:sldId id="369" r:id="rId19"/>
    <p:sldId id="370" r:id="rId20"/>
    <p:sldId id="372" r:id="rId21"/>
    <p:sldId id="373" r:id="rId22"/>
    <p:sldId id="393" r:id="rId23"/>
    <p:sldId id="374" r:id="rId24"/>
    <p:sldId id="389" r:id="rId25"/>
    <p:sldId id="375" r:id="rId26"/>
    <p:sldId id="376" r:id="rId27"/>
    <p:sldId id="377" r:id="rId28"/>
    <p:sldId id="378" r:id="rId29"/>
    <p:sldId id="379" r:id="rId30"/>
    <p:sldId id="380" r:id="rId31"/>
    <p:sldId id="381" r:id="rId32"/>
    <p:sldId id="382" r:id="rId33"/>
    <p:sldId id="383" r:id="rId34"/>
    <p:sldId id="384" r:id="rId35"/>
    <p:sldId id="385" r:id="rId36"/>
    <p:sldId id="394" r:id="rId37"/>
  </p:sldIdLst>
  <p:sldSz cx="12192000" cy="6858000"/>
  <p:notesSz cx="6797675" cy="9926638"/>
  <p:defaultTextStyle>
    <a:defPPr>
      <a:defRPr lang="fr-FR"/>
    </a:defPPr>
    <a:lvl1pPr algn="l" rtl="0" eaLnBrk="0" fontAlgn="base" hangingPunct="0">
      <a:spcBef>
        <a:spcPct val="0"/>
      </a:spcBef>
      <a:spcAft>
        <a:spcPct val="0"/>
      </a:spcAft>
      <a:defRPr sz="2800" kern="1200">
        <a:solidFill>
          <a:schemeClr val="tx1"/>
        </a:solidFill>
        <a:latin typeface="Arial" charset="0"/>
        <a:ea typeface="ＭＳ Ｐゴシック" pitchFamily="34" charset="-128"/>
        <a:cs typeface="+mn-cs"/>
      </a:defRPr>
    </a:lvl1pPr>
    <a:lvl2pPr marL="457200" algn="l" rtl="0" eaLnBrk="0" fontAlgn="base" hangingPunct="0">
      <a:spcBef>
        <a:spcPct val="0"/>
      </a:spcBef>
      <a:spcAft>
        <a:spcPct val="0"/>
      </a:spcAft>
      <a:defRPr sz="2800" kern="1200">
        <a:solidFill>
          <a:schemeClr val="tx1"/>
        </a:solidFill>
        <a:latin typeface="Arial" charset="0"/>
        <a:ea typeface="ＭＳ Ｐゴシック" pitchFamily="34" charset="-128"/>
        <a:cs typeface="+mn-cs"/>
      </a:defRPr>
    </a:lvl2pPr>
    <a:lvl3pPr marL="914400" algn="l" rtl="0" eaLnBrk="0" fontAlgn="base" hangingPunct="0">
      <a:spcBef>
        <a:spcPct val="0"/>
      </a:spcBef>
      <a:spcAft>
        <a:spcPct val="0"/>
      </a:spcAft>
      <a:defRPr sz="2800" kern="1200">
        <a:solidFill>
          <a:schemeClr val="tx1"/>
        </a:solidFill>
        <a:latin typeface="Arial" charset="0"/>
        <a:ea typeface="ＭＳ Ｐゴシック" pitchFamily="34" charset="-128"/>
        <a:cs typeface="+mn-cs"/>
      </a:defRPr>
    </a:lvl3pPr>
    <a:lvl4pPr marL="1371600" algn="l" rtl="0" eaLnBrk="0" fontAlgn="base" hangingPunct="0">
      <a:spcBef>
        <a:spcPct val="0"/>
      </a:spcBef>
      <a:spcAft>
        <a:spcPct val="0"/>
      </a:spcAft>
      <a:defRPr sz="2800" kern="1200">
        <a:solidFill>
          <a:schemeClr val="tx1"/>
        </a:solidFill>
        <a:latin typeface="Arial" charset="0"/>
        <a:ea typeface="ＭＳ Ｐゴシック" pitchFamily="34" charset="-128"/>
        <a:cs typeface="+mn-cs"/>
      </a:defRPr>
    </a:lvl4pPr>
    <a:lvl5pPr marL="1828800" algn="l" rtl="0" eaLnBrk="0" fontAlgn="base" hangingPunct="0">
      <a:spcBef>
        <a:spcPct val="0"/>
      </a:spcBef>
      <a:spcAft>
        <a:spcPct val="0"/>
      </a:spcAft>
      <a:defRPr sz="2800" kern="1200">
        <a:solidFill>
          <a:schemeClr val="tx1"/>
        </a:solidFill>
        <a:latin typeface="Arial" charset="0"/>
        <a:ea typeface="ＭＳ Ｐゴシック" pitchFamily="34" charset="-128"/>
        <a:cs typeface="+mn-cs"/>
      </a:defRPr>
    </a:lvl5pPr>
    <a:lvl6pPr marL="2286000" algn="l" defTabSz="914400" rtl="0" eaLnBrk="1" latinLnBrk="0" hangingPunct="1">
      <a:defRPr sz="2800" kern="1200">
        <a:solidFill>
          <a:schemeClr val="tx1"/>
        </a:solidFill>
        <a:latin typeface="Arial" charset="0"/>
        <a:ea typeface="ＭＳ Ｐゴシック" pitchFamily="34" charset="-128"/>
        <a:cs typeface="+mn-cs"/>
      </a:defRPr>
    </a:lvl6pPr>
    <a:lvl7pPr marL="2743200" algn="l" defTabSz="914400" rtl="0" eaLnBrk="1" latinLnBrk="0" hangingPunct="1">
      <a:defRPr sz="2800" kern="1200">
        <a:solidFill>
          <a:schemeClr val="tx1"/>
        </a:solidFill>
        <a:latin typeface="Arial" charset="0"/>
        <a:ea typeface="ＭＳ Ｐゴシック" pitchFamily="34" charset="-128"/>
        <a:cs typeface="+mn-cs"/>
      </a:defRPr>
    </a:lvl7pPr>
    <a:lvl8pPr marL="3200400" algn="l" defTabSz="914400" rtl="0" eaLnBrk="1" latinLnBrk="0" hangingPunct="1">
      <a:defRPr sz="2800" kern="1200">
        <a:solidFill>
          <a:schemeClr val="tx1"/>
        </a:solidFill>
        <a:latin typeface="Arial" charset="0"/>
        <a:ea typeface="ＭＳ Ｐゴシック" pitchFamily="34" charset="-128"/>
        <a:cs typeface="+mn-cs"/>
      </a:defRPr>
    </a:lvl8pPr>
    <a:lvl9pPr marL="3657600" algn="l" defTabSz="914400" rtl="0" eaLnBrk="1" latinLnBrk="0" hangingPunct="1">
      <a:defRPr sz="2800" kern="1200">
        <a:solidFill>
          <a:schemeClr val="tx1"/>
        </a:solidFill>
        <a:latin typeface="Arial" charset="0"/>
        <a:ea typeface="ＭＳ Ｐゴシック" pitchFamily="34" charset="-128"/>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CAMP MATTHIEU" initials="DM"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0000"/>
    <a:srgbClr val="FF9900"/>
    <a:srgbClr val="FFCC00"/>
    <a:srgbClr val="FF9933"/>
    <a:srgbClr val="33CC33"/>
    <a:srgbClr val="C00000"/>
    <a:srgbClr val="003399"/>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2026" autoAdjust="0"/>
  </p:normalViewPr>
  <p:slideViewPr>
    <p:cSldViewPr>
      <p:cViewPr varScale="1">
        <p:scale>
          <a:sx n="106" d="100"/>
          <a:sy n="106" d="100"/>
        </p:scale>
        <p:origin x="-90" y="-240"/>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openxmlformats.org/officeDocument/2006/relationships/package" Target="../embeddings/Microsoft_Excel_Worksheet1.xlsx"/><Relationship Id="rId1" Type="http://schemas.openxmlformats.org/officeDocument/2006/relationships/themeOverride" Target="../theme/themeOverride1.xml"/><Relationship Id="rId4"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nl-BE"/>
              <a:t>Notes</a:t>
            </a:r>
            <a:r>
              <a:rPr lang="nl-BE" baseline="0"/>
              <a:t> EEQ 2020</a:t>
            </a:r>
            <a:endParaRPr lang="nl-BE"/>
          </a:p>
        </c:rich>
      </c:tx>
      <c:layout/>
      <c:overlay val="0"/>
      <c:spPr>
        <a:noFill/>
        <a:ln>
          <a:noFill/>
        </a:ln>
        <a:effectLst/>
      </c:spPr>
    </c:title>
    <c:autoTitleDeleted val="0"/>
    <c:plotArea>
      <c:layout/>
      <c:pieChart>
        <c:varyColors val="1"/>
        <c:ser>
          <c:idx val="0"/>
          <c:order val="0"/>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233D-47B2-AE81-D68A6A05A848}"/>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233D-47B2-AE81-D68A6A05A848}"/>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233D-47B2-AE81-D68A6A05A848}"/>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233D-47B2-AE81-D68A6A05A848}"/>
              </c:ext>
            </c:extLst>
          </c:dPt>
          <c:cat>
            <c:strRef>
              <c:f>Blad1!$A$1:$A$4</c:f>
              <c:strCache>
                <c:ptCount val="4"/>
                <c:pt idx="0">
                  <c:v>très bon</c:v>
                </c:pt>
                <c:pt idx="1">
                  <c:v>bon</c:v>
                </c:pt>
                <c:pt idx="2">
                  <c:v>moyen</c:v>
                </c:pt>
                <c:pt idx="3">
                  <c:v>insuffisant</c:v>
                </c:pt>
              </c:strCache>
            </c:strRef>
          </c:cat>
          <c:val>
            <c:numRef>
              <c:f>Blad1!$B$1:$B$4</c:f>
              <c:numCache>
                <c:formatCode>0%</c:formatCode>
                <c:ptCount val="4"/>
                <c:pt idx="0">
                  <c:v>0.61363636363636365</c:v>
                </c:pt>
                <c:pt idx="1">
                  <c:v>2.2727272727272728E-2</c:v>
                </c:pt>
                <c:pt idx="2">
                  <c:v>0.34090909090909088</c:v>
                </c:pt>
                <c:pt idx="3">
                  <c:v>2.2727272727272728E-2</c:v>
                </c:pt>
              </c:numCache>
            </c:numRef>
          </c:val>
          <c:extLst xmlns:c16r2="http://schemas.microsoft.com/office/drawing/2015/06/chart">
            <c:ext xmlns:c16="http://schemas.microsoft.com/office/drawing/2014/chart" uri="{C3380CC4-5D6E-409C-BE32-E72D297353CC}">
              <c16:uniqueId val="{00000008-233D-47B2-AE81-D68A6A05A848}"/>
            </c:ext>
          </c:extLst>
        </c:ser>
        <c:dLbls>
          <c:showLegendKey val="0"/>
          <c:showVal val="0"/>
          <c:showCatName val="0"/>
          <c:showSerName val="0"/>
          <c:showPercent val="0"/>
          <c:showBubbleSize val="0"/>
          <c:showLeaderLines val="1"/>
        </c:dLbls>
        <c:firstSliceAng val="0"/>
      </c:pie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r-FR"/>
        </a:p>
      </c:txPr>
    </c:legend>
    <c:plotVisOnly val="1"/>
    <c:dispBlanksAs val="gap"/>
    <c:showDLblsOverMax val="0"/>
  </c:chart>
  <c:spPr>
    <a:noFill/>
    <a:ln>
      <a:noFill/>
    </a:ln>
    <a:effectLst/>
  </c:spPr>
  <c:txPr>
    <a:bodyPr/>
    <a:lstStyle/>
    <a:p>
      <a:pPr>
        <a:defRPr/>
      </a:pPr>
      <a:endParaRPr lang="fr-FR"/>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fr-FR"/>
          </a:p>
        </p:txBody>
      </p:sp>
      <p:sp>
        <p:nvSpPr>
          <p:cNvPr id="32771"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fr-FR"/>
          </a:p>
        </p:txBody>
      </p:sp>
      <p:sp>
        <p:nvSpPr>
          <p:cNvPr id="26628" name="Rectangle 4"/>
          <p:cNvSpPr>
            <a:spLocks noGrp="1" noRot="1" noChangeAspect="1" noChangeArrowheads="1" noTextEdit="1"/>
          </p:cNvSpPr>
          <p:nvPr>
            <p:ph type="sldImg" idx="2"/>
          </p:nvPr>
        </p:nvSpPr>
        <p:spPr bwMode="auto">
          <a:xfrm>
            <a:off x="90488" y="744538"/>
            <a:ext cx="6616700" cy="3722687"/>
          </a:xfrm>
          <a:prstGeom prst="rect">
            <a:avLst/>
          </a:prstGeom>
          <a:noFill/>
          <a:ln w="9525">
            <a:solidFill>
              <a:srgbClr val="000000"/>
            </a:solidFill>
            <a:miter lim="800000"/>
            <a:headEnd/>
            <a:tailEnd/>
          </a:ln>
        </p:spPr>
      </p:sp>
      <p:sp>
        <p:nvSpPr>
          <p:cNvPr id="32773"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32774"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fr-FR"/>
          </a:p>
        </p:txBody>
      </p:sp>
      <p:sp>
        <p:nvSpPr>
          <p:cNvPr id="32775"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cs typeface="Arial" charset="0"/>
              </a:defRPr>
            </a:lvl1pPr>
          </a:lstStyle>
          <a:p>
            <a:pPr>
              <a:defRPr/>
            </a:pPr>
            <a:fld id="{29C1BACA-EC0C-49CB-A9B3-EF884A225ED4}" type="slidenum">
              <a:rPr lang="fr-FR" altLang="fr-FR"/>
              <a:pPr>
                <a:defRPr/>
              </a:pPr>
              <a:t>‹N°›</a:t>
            </a:fld>
            <a:endParaRPr lang="fr-FR" altLang="fr-FR"/>
          </a:p>
        </p:txBody>
      </p:sp>
    </p:spTree>
    <p:extLst>
      <p:ext uri="{BB962C8B-B14F-4D97-AF65-F5344CB8AC3E}">
        <p14:creationId xmlns:p14="http://schemas.microsoft.com/office/powerpoint/2010/main" val="242550254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D529F602-4719-4248-A67E-19BADC8F81AB}" type="slidenum">
              <a:rPr lang="fr-FR" altLang="fr-FR"/>
              <a:pPr/>
              <a:t>1</a:t>
            </a:fld>
            <a:endParaRPr lang="fr-FR" altLang="fr-FR"/>
          </a:p>
        </p:txBody>
      </p:sp>
      <p:sp>
        <p:nvSpPr>
          <p:cNvPr id="27651" name="Rectangle 2"/>
          <p:cNvSpPr>
            <a:spLocks noGrp="1" noRot="1" noChangeAspect="1" noChangeArrowheads="1" noTextEdit="1"/>
          </p:cNvSpPr>
          <p:nvPr>
            <p:ph type="sldImg"/>
          </p:nvPr>
        </p:nvSpPr>
        <p:spPr>
          <a:xfrm>
            <a:off x="90488" y="744538"/>
            <a:ext cx="6616700" cy="3722687"/>
          </a:xfrm>
          <a:ln/>
        </p:spPr>
      </p:sp>
      <p:sp>
        <p:nvSpPr>
          <p:cNvPr id="27652" name="Rectangle 3"/>
          <p:cNvSpPr>
            <a:spLocks noGrp="1" noChangeArrowheads="1"/>
          </p:cNvSpPr>
          <p:nvPr>
            <p:ph type="body" idx="1"/>
          </p:nvPr>
        </p:nvSpPr>
        <p:spPr>
          <a:noFill/>
          <a:ln/>
        </p:spPr>
        <p:txBody>
          <a:bodyPr/>
          <a:lstStyle/>
          <a:p>
            <a:pPr eaLnBrk="1" hangingPunct="1"/>
            <a:endParaRPr lang="fr-FR" altLang="fr-FR">
              <a:ea typeface="ＭＳ Ｐゴシック" pitchFamily="34" charset="-128"/>
            </a:endParaRPr>
          </a:p>
        </p:txBody>
      </p:sp>
    </p:spTree>
    <p:extLst>
      <p:ext uri="{BB962C8B-B14F-4D97-AF65-F5344CB8AC3E}">
        <p14:creationId xmlns:p14="http://schemas.microsoft.com/office/powerpoint/2010/main" val="4150457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90488" y="744538"/>
            <a:ext cx="6616700" cy="3722687"/>
          </a:xfrm>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29C1BACA-EC0C-49CB-A9B3-EF884A225ED4}" type="slidenum">
              <a:rPr lang="fr-FR" altLang="fr-FR" smtClean="0"/>
              <a:pPr>
                <a:defRPr/>
              </a:pPr>
              <a:t>2</a:t>
            </a:fld>
            <a:endParaRPr lang="fr-FR" altLang="fr-FR"/>
          </a:p>
        </p:txBody>
      </p:sp>
    </p:spTree>
    <p:extLst>
      <p:ext uri="{BB962C8B-B14F-4D97-AF65-F5344CB8AC3E}">
        <p14:creationId xmlns:p14="http://schemas.microsoft.com/office/powerpoint/2010/main" val="17036241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53858A26-9886-474C-AA7D-EBD59B81ED36}" type="slidenum">
              <a:rPr lang="fr-FR" altLang="fr-FR"/>
              <a:pPr/>
              <a:t>6</a:t>
            </a:fld>
            <a:endParaRPr lang="fr-FR" altLang="fr-FR"/>
          </a:p>
        </p:txBody>
      </p:sp>
      <p:sp>
        <p:nvSpPr>
          <p:cNvPr id="28675" name="Rectangle 2"/>
          <p:cNvSpPr>
            <a:spLocks noGrp="1" noRot="1" noChangeAspect="1" noChangeArrowheads="1" noTextEdit="1"/>
          </p:cNvSpPr>
          <p:nvPr>
            <p:ph type="sldImg"/>
          </p:nvPr>
        </p:nvSpPr>
        <p:spPr>
          <a:xfrm>
            <a:off x="90488" y="744538"/>
            <a:ext cx="6616700" cy="3722687"/>
          </a:xfrm>
          <a:ln/>
        </p:spPr>
      </p:sp>
      <p:sp>
        <p:nvSpPr>
          <p:cNvPr id="28676" name="Rectangle 3"/>
          <p:cNvSpPr>
            <a:spLocks noGrp="1" noChangeArrowheads="1"/>
          </p:cNvSpPr>
          <p:nvPr>
            <p:ph type="body" idx="1"/>
          </p:nvPr>
        </p:nvSpPr>
        <p:spPr>
          <a:noFill/>
          <a:ln/>
        </p:spPr>
        <p:txBody>
          <a:bodyPr/>
          <a:lstStyle/>
          <a:p>
            <a:pPr eaLnBrk="1" hangingPunct="1"/>
            <a:r>
              <a:rPr lang="fr-FR" altLang="fr-FR" b="1">
                <a:ea typeface="ＭＳ Ｐゴシック" pitchFamily="34" charset="-128"/>
              </a:rPr>
              <a:t>Il faut enlever l"</a:t>
            </a:r>
            <a:r>
              <a:rPr lang="fr-FR" altLang="fr-FR">
                <a:solidFill>
                  <a:schemeClr val="bg2"/>
                </a:solidFill>
                <a:ea typeface="ＭＳ Ｐゴシック" pitchFamily="34" charset="-128"/>
              </a:rPr>
              <a:t>Erreur de paramétrage (notation sur 7 au lieu de 5)"</a:t>
            </a:r>
            <a:r>
              <a:rPr lang="fr-FR" altLang="fr-FR" b="1">
                <a:ea typeface="ＭＳ Ｐゴシック" pitchFamily="34" charset="-128"/>
              </a:rPr>
              <a:t>" car il n'y a pas eu d'erreur de notation cette année</a:t>
            </a:r>
          </a:p>
          <a:p>
            <a:pPr eaLnBrk="1" hangingPunct="1"/>
            <a:r>
              <a:rPr lang="fr-FR" altLang="fr-FR" b="1">
                <a:ea typeface="ＭＳ Ｐゴシック" pitchFamily="34" charset="-128"/>
              </a:rPr>
              <a:t>J'ai vérifié les points </a:t>
            </a:r>
          </a:p>
          <a:p>
            <a:pPr eaLnBrk="1" hangingPunct="1"/>
            <a:r>
              <a:rPr lang="fr-FR" altLang="fr-FR" b="1">
                <a:ea typeface="ＭＳ Ｐゴシック" pitchFamily="34" charset="-128"/>
              </a:rPr>
              <a:t>Nath</a:t>
            </a:r>
          </a:p>
        </p:txBody>
      </p:sp>
    </p:spTree>
    <p:extLst>
      <p:ext uri="{BB962C8B-B14F-4D97-AF65-F5344CB8AC3E}">
        <p14:creationId xmlns:p14="http://schemas.microsoft.com/office/powerpoint/2010/main" val="25852254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90488" y="744538"/>
            <a:ext cx="6616700" cy="3722687"/>
          </a:xfrm>
          <a:ln/>
        </p:spPr>
      </p:sp>
      <p:sp>
        <p:nvSpPr>
          <p:cNvPr id="29699" name="Rectangle 3"/>
          <p:cNvSpPr>
            <a:spLocks noGrp="1" noChangeArrowheads="1"/>
          </p:cNvSpPr>
          <p:nvPr>
            <p:ph type="body" idx="1"/>
          </p:nvPr>
        </p:nvSpPr>
        <p:spPr>
          <a:noFill/>
          <a:ln/>
        </p:spPr>
        <p:txBody>
          <a:bodyPr/>
          <a:lstStyle/>
          <a:p>
            <a:r>
              <a:rPr lang="fr-FR" altLang="fr-FR">
                <a:ea typeface="ＭＳ Ｐゴシック" pitchFamily="34" charset="-128"/>
              </a:rPr>
              <a:t> </a:t>
            </a:r>
          </a:p>
        </p:txBody>
      </p:sp>
    </p:spTree>
    <p:extLst>
      <p:ext uri="{BB962C8B-B14F-4D97-AF65-F5344CB8AC3E}">
        <p14:creationId xmlns:p14="http://schemas.microsoft.com/office/powerpoint/2010/main" val="3171303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26"/>
            <a:ext cx="10363200" cy="1470025"/>
          </a:xfrm>
        </p:spPr>
        <p:txBody>
          <a:bodyPr/>
          <a:lstStyle/>
          <a:p>
            <a:r>
              <a:rPr lang="fr-FR"/>
              <a:t>Cliquez pour modifier le style du titre</a:t>
            </a:r>
          </a:p>
        </p:txBody>
      </p:sp>
      <p:sp>
        <p:nvSpPr>
          <p:cNvPr id="3" name="Sous-titr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Cliquez pour modifier le style des sous-titres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FE2923AE-9D31-44DF-8050-DA59817BAA51}" type="slidenum">
              <a:rPr lang="fr-FR" altLang="fr-FR"/>
              <a:pPr>
                <a:defRPr/>
              </a:pPr>
              <a:t>‹N°›</a:t>
            </a:fld>
            <a:endParaRPr lang="fr-FR" alt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5FD9F14F-ACAF-4C72-9EB8-C14B7E3502D4}" type="slidenum">
              <a:rPr lang="fr-FR" altLang="fr-FR"/>
              <a:pPr>
                <a:defRPr/>
              </a:pPr>
              <a:t>‹N°›</a:t>
            </a:fld>
            <a:endParaRPr lang="fr-FR" alt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37FB4456-3386-4027-9CA7-201A38D82EF0}" type="slidenum">
              <a:rPr lang="fr-FR" altLang="fr-FR"/>
              <a:pPr>
                <a:defRPr/>
              </a:pPr>
              <a:t>‹N°›</a:t>
            </a:fld>
            <a:endParaRPr lang="fr-FR" alt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1F722014-3AD1-44BC-A4A7-30C55BFA4A73}" type="slidenum">
              <a:rPr lang="fr-FR" altLang="fr-FR"/>
              <a:pPr>
                <a:defRPr/>
              </a:pPr>
              <a:t>‹N°›</a:t>
            </a:fld>
            <a:endParaRPr lang="fr-FR" alt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4"/>
          <p:cNvSpPr>
            <a:spLocks noGrp="1" noChangeArrowheads="1"/>
          </p:cNvSpPr>
          <p:nvPr>
            <p:ph type="dt" sz="half" idx="10"/>
          </p:nvPr>
        </p:nvSpPr>
        <p:spPr>
          <a:ln/>
        </p:spPr>
        <p:txBody>
          <a:bodyPr/>
          <a:lstStyle>
            <a:lvl1pPr>
              <a:defRPr/>
            </a:lvl1pPr>
          </a:lstStyle>
          <a:p>
            <a:pPr>
              <a:defRPr/>
            </a:pPr>
            <a:endParaRPr 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p>
        </p:txBody>
      </p:sp>
      <p:sp>
        <p:nvSpPr>
          <p:cNvPr id="9" name="Rectangle 6"/>
          <p:cNvSpPr>
            <a:spLocks noGrp="1" noChangeArrowheads="1"/>
          </p:cNvSpPr>
          <p:nvPr>
            <p:ph type="sldNum" sz="quarter" idx="12"/>
          </p:nvPr>
        </p:nvSpPr>
        <p:spPr>
          <a:ln/>
        </p:spPr>
        <p:txBody>
          <a:bodyPr/>
          <a:lstStyle>
            <a:lvl1pPr>
              <a:defRPr/>
            </a:lvl1pPr>
          </a:lstStyle>
          <a:p>
            <a:pPr>
              <a:defRPr/>
            </a:pPr>
            <a:fld id="{3657E500-9679-4F3F-AD26-7E04F098B181}" type="slidenum">
              <a:rPr lang="fr-FR" altLang="fr-FR"/>
              <a:pPr>
                <a:defRPr/>
              </a:pPr>
              <a:t>‹N°›</a:t>
            </a:fld>
            <a:endParaRPr lang="fr-FR" alt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Rectangle 4"/>
          <p:cNvSpPr>
            <a:spLocks noGrp="1" noChangeArrowheads="1"/>
          </p:cNvSpPr>
          <p:nvPr>
            <p:ph type="dt" sz="half" idx="10"/>
          </p:nvPr>
        </p:nvSpPr>
        <p:spPr>
          <a:ln/>
        </p:spPr>
        <p:txBody>
          <a:bodyPr/>
          <a:lstStyle>
            <a:lvl1pPr>
              <a:defRPr/>
            </a:lvl1pPr>
          </a:lstStyle>
          <a:p>
            <a:pPr>
              <a:defRPr/>
            </a:pPr>
            <a:endParaRPr 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p>
        </p:txBody>
      </p:sp>
      <p:sp>
        <p:nvSpPr>
          <p:cNvPr id="5" name="Rectangle 6"/>
          <p:cNvSpPr>
            <a:spLocks noGrp="1" noChangeArrowheads="1"/>
          </p:cNvSpPr>
          <p:nvPr>
            <p:ph type="sldNum" sz="quarter" idx="12"/>
          </p:nvPr>
        </p:nvSpPr>
        <p:spPr>
          <a:ln/>
        </p:spPr>
        <p:txBody>
          <a:bodyPr/>
          <a:lstStyle>
            <a:lvl1pPr>
              <a:defRPr/>
            </a:lvl1pPr>
          </a:lstStyle>
          <a:p>
            <a:pPr>
              <a:defRPr/>
            </a:pPr>
            <a:fld id="{79AB5D27-2369-4F59-8DA7-7D00CF0B52A7}" type="slidenum">
              <a:rPr lang="fr-FR" altLang="fr-FR"/>
              <a:pPr>
                <a:defRPr/>
              </a:pPr>
              <a:t>‹N°›</a:t>
            </a:fld>
            <a:endParaRPr lang="fr-FR" alt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p>
        </p:txBody>
      </p:sp>
      <p:sp>
        <p:nvSpPr>
          <p:cNvPr id="4" name="Rectangle 6"/>
          <p:cNvSpPr>
            <a:spLocks noGrp="1" noChangeArrowheads="1"/>
          </p:cNvSpPr>
          <p:nvPr>
            <p:ph type="sldNum" sz="quarter" idx="12"/>
          </p:nvPr>
        </p:nvSpPr>
        <p:spPr>
          <a:ln/>
        </p:spPr>
        <p:txBody>
          <a:bodyPr/>
          <a:lstStyle>
            <a:lvl1pPr>
              <a:defRPr/>
            </a:lvl1pPr>
          </a:lstStyle>
          <a:p>
            <a:pPr>
              <a:defRPr/>
            </a:pPr>
            <a:fld id="{D9D837D8-E3A0-43F9-93BD-54E0984BE960}" type="slidenum">
              <a:rPr lang="fr-FR" altLang="fr-FR"/>
              <a:pPr>
                <a:defRPr/>
              </a:pPr>
              <a:t>‹N°›</a:t>
            </a:fld>
            <a:endParaRPr lang="fr-FR" alt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1" y="273050"/>
            <a:ext cx="4011084"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7386F289-1747-4AB9-8CBA-D5123969367A}" type="slidenum">
              <a:rPr lang="fr-FR" altLang="fr-FR"/>
              <a:pPr>
                <a:defRPr/>
              </a:pPr>
              <a:t>‹N°›</a:t>
            </a:fld>
            <a:endParaRPr lang="fr-FR" alt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0"/>
            <a:ext cx="73152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3BF56F88-3C26-4925-8B30-3B614A7C5FA5}" type="slidenum">
              <a:rPr lang="fr-FR" altLang="fr-FR"/>
              <a:pPr>
                <a:defRPr/>
              </a:pPr>
              <a:t>‹N°›</a:t>
            </a:fld>
            <a:endParaRPr lang="fr-FR" alt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FD126C17-E571-4F3C-A627-EB595C16FE60}" type="slidenum">
              <a:rPr lang="fr-FR" altLang="fr-FR"/>
              <a:pPr>
                <a:defRPr/>
              </a:pPr>
              <a:t>‹N°›</a:t>
            </a:fld>
            <a:endParaRPr lang="fr-FR" alt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39"/>
            <a:ext cx="27432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609600" y="274639"/>
            <a:ext cx="80264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Rectangle 4"/>
          <p:cNvSpPr>
            <a:spLocks noGrp="1" noChangeArrowheads="1"/>
          </p:cNvSpPr>
          <p:nvPr>
            <p:ph type="dt" sz="half" idx="10"/>
          </p:nvPr>
        </p:nvSpPr>
        <p:spPr>
          <a:ln/>
        </p:spPr>
        <p:txBody>
          <a:bodyPr/>
          <a:lstStyle>
            <a:lvl1pPr>
              <a:defRPr/>
            </a:lvl1pPr>
          </a:lstStyle>
          <a:p>
            <a:pPr>
              <a:defRPr/>
            </a:pPr>
            <a:endParaRPr 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p>
        </p:txBody>
      </p:sp>
      <p:sp>
        <p:nvSpPr>
          <p:cNvPr id="6" name="Rectangle 6"/>
          <p:cNvSpPr>
            <a:spLocks noGrp="1" noChangeArrowheads="1"/>
          </p:cNvSpPr>
          <p:nvPr>
            <p:ph type="sldNum" sz="quarter" idx="12"/>
          </p:nvPr>
        </p:nvSpPr>
        <p:spPr>
          <a:ln/>
        </p:spPr>
        <p:txBody>
          <a:bodyPr/>
          <a:lstStyle>
            <a:lvl1pPr>
              <a:defRPr/>
            </a:lvl1pPr>
          </a:lstStyle>
          <a:p>
            <a:pPr>
              <a:defRPr/>
            </a:pPr>
            <a:fld id="{B2D11D86-47D4-4A6E-AD2D-9002B9F2CDA2}" type="slidenum">
              <a:rPr lang="fr-FR" altLang="fr-FR"/>
              <a:pPr>
                <a:defRPr/>
              </a:pPr>
              <a:t>‹N°›</a:t>
            </a:fld>
            <a:endParaRPr lang="fr-FR" alt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re. Text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09600" y="274638"/>
            <a:ext cx="10972800" cy="1143000"/>
          </a:xfrm>
        </p:spPr>
        <p:txBody>
          <a:bodyPr/>
          <a:lstStyle/>
          <a:p>
            <a:r>
              <a:rPr lang="fr-FR"/>
              <a:t>Cliquez pour modifier le style du titre</a:t>
            </a:r>
          </a:p>
        </p:txBody>
      </p:sp>
      <p:sp>
        <p:nvSpPr>
          <p:cNvPr id="3" name="Espace réservé du texte 2"/>
          <p:cNvSpPr>
            <a:spLocks noGrp="1"/>
          </p:cNvSpPr>
          <p:nvPr>
            <p:ph type="body" sz="half" idx="1"/>
          </p:nvPr>
        </p:nvSpPr>
        <p:spPr>
          <a:xfrm>
            <a:off x="609600" y="1600201"/>
            <a:ext cx="5384800" cy="452596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0" y="1600201"/>
            <a:ext cx="5384800" cy="452596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Rectangle 4"/>
          <p:cNvSpPr>
            <a:spLocks noGrp="1" noChangeArrowheads="1"/>
          </p:cNvSpPr>
          <p:nvPr>
            <p:ph type="dt" sz="half" idx="10"/>
          </p:nvPr>
        </p:nvSpPr>
        <p:spPr>
          <a:ln/>
        </p:spPr>
        <p:txBody>
          <a:bodyPr/>
          <a:lstStyle>
            <a:lvl1pPr>
              <a:defRPr/>
            </a:lvl1pPr>
          </a:lstStyle>
          <a:p>
            <a:pPr>
              <a:defRPr/>
            </a:pPr>
            <a:endParaRPr 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p>
        </p:txBody>
      </p:sp>
      <p:sp>
        <p:nvSpPr>
          <p:cNvPr id="7" name="Rectangle 6"/>
          <p:cNvSpPr>
            <a:spLocks noGrp="1" noChangeArrowheads="1"/>
          </p:cNvSpPr>
          <p:nvPr>
            <p:ph type="sldNum" sz="quarter" idx="12"/>
          </p:nvPr>
        </p:nvSpPr>
        <p:spPr>
          <a:ln/>
        </p:spPr>
        <p:txBody>
          <a:bodyPr/>
          <a:lstStyle>
            <a:lvl1pPr>
              <a:defRPr/>
            </a:lvl1pPr>
          </a:lstStyle>
          <a:p>
            <a:pPr>
              <a:defRPr/>
            </a:pPr>
            <a:fld id="{BAD27F46-7C66-466E-9BA4-56F3C65C7A05}" type="slidenum">
              <a:rPr lang="fr-FR" altLang="fr-FR"/>
              <a:pPr>
                <a:defRPr/>
              </a:pPr>
              <a:t>‹N°›</a:t>
            </a:fld>
            <a:endParaRPr lang="fr-FR" alt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ltLang="fr-FR"/>
              <a:t>Cliquez pour modifier le style du titre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ltLang="fr-FR"/>
              <a:t>Cliquez pour modifier les styles du texte du masque</a:t>
            </a:r>
          </a:p>
          <a:p>
            <a:pPr lvl="1"/>
            <a:r>
              <a:rPr lang="fr-FR" altLang="fr-FR"/>
              <a:t>Deuxième niveau</a:t>
            </a:r>
          </a:p>
          <a:p>
            <a:pPr lvl="2"/>
            <a:r>
              <a:rPr lang="fr-FR" altLang="fr-FR"/>
              <a:t>Troisième niveau</a:t>
            </a:r>
          </a:p>
          <a:p>
            <a:pPr lvl="3"/>
            <a:r>
              <a:rPr lang="fr-FR" altLang="fr-FR"/>
              <a:t>Quatrième niveau</a:t>
            </a:r>
          </a:p>
          <a:p>
            <a:pPr lvl="4"/>
            <a:r>
              <a:rPr lang="fr-FR" altLang="fr-FR"/>
              <a:t>Cinquième niveau</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ea typeface="+mn-ea"/>
                <a:cs typeface="+mn-cs"/>
              </a:defRPr>
            </a:lvl1pPr>
          </a:lstStyle>
          <a:p>
            <a:pPr>
              <a:defRPr/>
            </a:pPr>
            <a:endParaRPr lang="fr-F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ea typeface="+mn-ea"/>
                <a:cs typeface="+mn-cs"/>
              </a:defRPr>
            </a:lvl1pPr>
          </a:lstStyle>
          <a:p>
            <a:pPr>
              <a:defRPr/>
            </a:pPr>
            <a:endParaRPr lang="fr-F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cs typeface="Arial" charset="0"/>
              </a:defRPr>
            </a:lvl1pPr>
          </a:lstStyle>
          <a:p>
            <a:pPr>
              <a:defRPr/>
            </a:pPr>
            <a:fld id="{B53EA660-23A5-4279-BC7E-E77B7D0AB761}" type="slidenum">
              <a:rPr lang="fr-FR" altLang="fr-FR"/>
              <a:pPr>
                <a:defRPr/>
              </a:pPr>
              <a:t>‹N°›</a:t>
            </a:fld>
            <a:endParaRPr lang="fr-FR" alt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ashpublications.org/blood/article/121/1/170/31034/Secondary-genetic-lesions-in-acute-myeloid"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479376" y="2992303"/>
            <a:ext cx="11233248" cy="1333876"/>
          </a:xfrm>
        </p:spPr>
        <p:txBody>
          <a:bodyPr/>
          <a:lstStyle/>
          <a:p>
            <a:pPr eaLnBrk="1" hangingPunct="1">
              <a:lnSpc>
                <a:spcPct val="80000"/>
              </a:lnSpc>
            </a:pPr>
            <a:r>
              <a:rPr lang="fr-FR" altLang="fr-FR" sz="2800" dirty="0" smtClean="0">
                <a:solidFill>
                  <a:schemeClr val="accent2"/>
                </a:solidFill>
                <a:ea typeface="ＭＳ Ｐゴシック" pitchFamily="34" charset="-128"/>
              </a:rPr>
              <a:t>45 </a:t>
            </a:r>
            <a:r>
              <a:rPr lang="fr-FR" altLang="fr-FR" sz="2800" dirty="0">
                <a:solidFill>
                  <a:schemeClr val="accent2"/>
                </a:solidFill>
                <a:ea typeface="ＭＳ Ｐゴシック" pitchFamily="34" charset="-128"/>
              </a:rPr>
              <a:t>inscriptions</a:t>
            </a:r>
            <a:endParaRPr lang="fr-FR" altLang="fr-FR" sz="1800" dirty="0">
              <a:solidFill>
                <a:srgbClr val="003399"/>
              </a:solidFill>
              <a:ea typeface="ＭＳ Ｐゴシック" pitchFamily="34" charset="-128"/>
            </a:endParaRPr>
          </a:p>
          <a:p>
            <a:pPr eaLnBrk="1" hangingPunct="1">
              <a:lnSpc>
                <a:spcPct val="80000"/>
              </a:lnSpc>
            </a:pPr>
            <a:r>
              <a:rPr lang="fr-FR" altLang="fr-FR" sz="2800" dirty="0">
                <a:solidFill>
                  <a:schemeClr val="accent2"/>
                </a:solidFill>
                <a:ea typeface="ＭＳ Ｐゴシック" pitchFamily="34" charset="-128"/>
              </a:rPr>
              <a:t>44 </a:t>
            </a:r>
            <a:r>
              <a:rPr lang="fr-FR" altLang="fr-FR" sz="2800" dirty="0" smtClean="0">
                <a:solidFill>
                  <a:schemeClr val="accent2"/>
                </a:solidFill>
                <a:ea typeface="ＭＳ Ｐゴシック" pitchFamily="34" charset="-128"/>
              </a:rPr>
              <a:t>participants </a:t>
            </a:r>
            <a:r>
              <a:rPr lang="fr-FR" altLang="fr-FR" sz="1600" dirty="0" smtClean="0">
                <a:solidFill>
                  <a:schemeClr val="accent2"/>
                </a:solidFill>
                <a:ea typeface="ＭＳ Ｐゴシック" pitchFamily="34" charset="-128"/>
              </a:rPr>
              <a:t>(un oubli de validation sur le </a:t>
            </a:r>
            <a:r>
              <a:rPr lang="fr-FR" altLang="fr-FR" sz="1600" dirty="0">
                <a:solidFill>
                  <a:schemeClr val="accent2"/>
                </a:solidFill>
                <a:ea typeface="ＭＳ Ｐゴシック" pitchFamily="34" charset="-128"/>
              </a:rPr>
              <a:t>site) </a:t>
            </a:r>
            <a:r>
              <a:rPr lang="fr-FR" altLang="fr-FR" sz="2800" dirty="0">
                <a:solidFill>
                  <a:schemeClr val="accent2"/>
                </a:solidFill>
                <a:ea typeface="ＭＳ Ｐゴシック" pitchFamily="34" charset="-128"/>
              </a:rPr>
              <a:t>(</a:t>
            </a:r>
            <a:r>
              <a:rPr lang="fr-FR" altLang="fr-FR" sz="2800" i="1" dirty="0">
                <a:solidFill>
                  <a:schemeClr val="accent2"/>
                </a:solidFill>
                <a:ea typeface="ＭＳ Ｐゴシック" pitchFamily="34" charset="-128"/>
              </a:rPr>
              <a:t>44 en 2019</a:t>
            </a:r>
            <a:r>
              <a:rPr lang="fr-FR" altLang="fr-FR" sz="2800" dirty="0">
                <a:solidFill>
                  <a:schemeClr val="accent2"/>
                </a:solidFill>
                <a:ea typeface="ＭＳ Ｐゴシック" pitchFamily="34" charset="-128"/>
              </a:rPr>
              <a:t>) </a:t>
            </a:r>
          </a:p>
          <a:p>
            <a:pPr eaLnBrk="1" hangingPunct="1">
              <a:lnSpc>
                <a:spcPct val="90000"/>
              </a:lnSpc>
            </a:pPr>
            <a:r>
              <a:rPr lang="fr-FR" altLang="fr-FR" sz="2800" dirty="0">
                <a:solidFill>
                  <a:schemeClr val="accent2"/>
                </a:solidFill>
                <a:ea typeface="ＭＳ Ｐゴシック" pitchFamily="34" charset="-128"/>
              </a:rPr>
              <a:t>sur ~50 labos francophones (88</a:t>
            </a:r>
            <a:r>
              <a:rPr lang="fr-FR" altLang="fr-FR" sz="2800" dirty="0" smtClean="0">
                <a:solidFill>
                  <a:schemeClr val="accent2"/>
                </a:solidFill>
                <a:ea typeface="ＭＳ Ｐゴシック" pitchFamily="34" charset="-128"/>
              </a:rPr>
              <a:t>%)</a:t>
            </a:r>
            <a:endParaRPr lang="fr-FR" altLang="fr-FR" sz="2800" dirty="0">
              <a:solidFill>
                <a:schemeClr val="accent2"/>
              </a:solidFill>
              <a:ea typeface="ＭＳ Ｐゴシック" pitchFamily="34" charset="-128"/>
            </a:endParaRPr>
          </a:p>
        </p:txBody>
      </p:sp>
      <p:sp>
        <p:nvSpPr>
          <p:cNvPr id="2052" name="Text Box 4"/>
          <p:cNvSpPr txBox="1">
            <a:spLocks noChangeArrowheads="1"/>
          </p:cNvSpPr>
          <p:nvPr/>
        </p:nvSpPr>
        <p:spPr bwMode="auto">
          <a:xfrm>
            <a:off x="9804821" y="6100715"/>
            <a:ext cx="3419971" cy="630942"/>
          </a:xfrm>
          <a:prstGeom prst="rect">
            <a:avLst/>
          </a:prstGeom>
          <a:noFill/>
          <a:ln w="9525">
            <a:noFill/>
            <a:miter lim="800000"/>
            <a:headEnd/>
            <a:tailEnd/>
          </a:ln>
        </p:spPr>
        <p:txBody>
          <a:bodyPr wrap="square">
            <a:spAutoFit/>
          </a:bodyPr>
          <a:lstStyle/>
          <a:p>
            <a:pPr eaLnBrk="1" hangingPunct="1">
              <a:spcBef>
                <a:spcPct val="50000"/>
              </a:spcBef>
            </a:pPr>
            <a:r>
              <a:rPr lang="fr-FR" altLang="fr-FR" sz="1400" i="1" dirty="0" smtClean="0"/>
              <a:t>Visioconférence, </a:t>
            </a:r>
            <a:r>
              <a:rPr lang="fr-FR" altLang="fr-FR" sz="1400" i="1" dirty="0"/>
              <a:t>GFCH  </a:t>
            </a:r>
            <a:r>
              <a:rPr lang="fr-FR" altLang="fr-FR" sz="1400" i="1" dirty="0" smtClean="0"/>
              <a:t> </a:t>
            </a:r>
          </a:p>
          <a:p>
            <a:pPr eaLnBrk="1" hangingPunct="1">
              <a:spcBef>
                <a:spcPct val="50000"/>
              </a:spcBef>
            </a:pPr>
            <a:r>
              <a:rPr lang="fr-FR" altLang="fr-FR" sz="1400" i="1" dirty="0" smtClean="0"/>
              <a:t>3 février 2021</a:t>
            </a:r>
            <a:endParaRPr lang="fr-FR" altLang="fr-FR" sz="1400" i="1" dirty="0"/>
          </a:p>
        </p:txBody>
      </p:sp>
      <p:sp>
        <p:nvSpPr>
          <p:cNvPr id="3" name="Titre 2"/>
          <p:cNvSpPr>
            <a:spLocks noGrp="1"/>
          </p:cNvSpPr>
          <p:nvPr>
            <p:ph type="ctrTitle"/>
          </p:nvPr>
        </p:nvSpPr>
        <p:spPr>
          <a:xfrm>
            <a:off x="1127448" y="949917"/>
            <a:ext cx="10363200" cy="1470025"/>
          </a:xfrm>
        </p:spPr>
        <p:txBody>
          <a:bodyPr/>
          <a:lstStyle/>
          <a:p>
            <a:r>
              <a:rPr lang="fr-FR" b="1" dirty="0">
                <a:solidFill>
                  <a:srgbClr val="003399"/>
                </a:solidFill>
                <a:ea typeface="ＭＳ Ｐゴシック" panose="020B0600070205080204" pitchFamily="34" charset="-128"/>
                <a:cs typeface="Aharoni" panose="02010803020104030203" pitchFamily="2" charset="-79"/>
              </a:rPr>
              <a:t>EEQ Hématologie </a:t>
            </a:r>
            <a:r>
              <a:rPr lang="fr-FR" b="1" dirty="0" smtClean="0">
                <a:solidFill>
                  <a:srgbClr val="003399"/>
                </a:solidFill>
                <a:ea typeface="ＭＳ Ｐゴシック" panose="020B0600070205080204" pitchFamily="34" charset="-128"/>
                <a:cs typeface="Aharoni" panose="02010803020104030203" pitchFamily="2" charset="-79"/>
              </a:rPr>
              <a:t>2020</a:t>
            </a:r>
            <a:endParaRPr lang="fr-FR" b="1" dirty="0">
              <a:cs typeface="Aharoni" panose="02010803020104030203" pitchFamily="2" charset="-79"/>
            </a:endParaRPr>
          </a:p>
        </p:txBody>
      </p:sp>
      <p:sp>
        <p:nvSpPr>
          <p:cNvPr id="7" name="Rectangle 3"/>
          <p:cNvSpPr txBox="1">
            <a:spLocks noChangeArrowheads="1"/>
          </p:cNvSpPr>
          <p:nvPr/>
        </p:nvSpPr>
        <p:spPr bwMode="auto">
          <a:xfrm>
            <a:off x="3359696" y="4869160"/>
            <a:ext cx="5040560" cy="13839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ＭＳ Ｐゴシック" charset="0"/>
                <a:cs typeface="ＭＳ Ｐゴシック" charset="0"/>
              </a:defRPr>
            </a:lvl1pPr>
            <a:lvl2pPr marL="457200" indent="0" algn="ctr" rtl="0" eaLnBrk="0" fontAlgn="base" hangingPunct="0">
              <a:spcBef>
                <a:spcPct val="20000"/>
              </a:spcBef>
              <a:spcAft>
                <a:spcPct val="0"/>
              </a:spcAft>
              <a:buNone/>
              <a:defRPr sz="2800">
                <a:solidFill>
                  <a:schemeClr val="tx1"/>
                </a:solidFill>
                <a:latin typeface="+mn-lt"/>
                <a:ea typeface="ＭＳ Ｐゴシック" charset="0"/>
              </a:defRPr>
            </a:lvl2pPr>
            <a:lvl3pPr marL="914400" indent="0" algn="ctr" rtl="0" eaLnBrk="0" fontAlgn="base" hangingPunct="0">
              <a:spcBef>
                <a:spcPct val="20000"/>
              </a:spcBef>
              <a:spcAft>
                <a:spcPct val="0"/>
              </a:spcAft>
              <a:buNone/>
              <a:defRPr sz="2400">
                <a:solidFill>
                  <a:schemeClr val="tx1"/>
                </a:solidFill>
                <a:latin typeface="+mn-lt"/>
                <a:ea typeface="ＭＳ Ｐゴシック" charset="0"/>
              </a:defRPr>
            </a:lvl3pPr>
            <a:lvl4pPr marL="1371600" indent="0" algn="ctr" rtl="0" eaLnBrk="0" fontAlgn="base" hangingPunct="0">
              <a:spcBef>
                <a:spcPct val="20000"/>
              </a:spcBef>
              <a:spcAft>
                <a:spcPct val="0"/>
              </a:spcAft>
              <a:buNone/>
              <a:defRPr sz="2000">
                <a:solidFill>
                  <a:schemeClr val="tx1"/>
                </a:solidFill>
                <a:latin typeface="+mn-lt"/>
                <a:ea typeface="ＭＳ Ｐゴシック" charset="0"/>
              </a:defRPr>
            </a:lvl4pPr>
            <a:lvl5pPr marL="1828800" indent="0" algn="ctr" rtl="0" eaLnBrk="0" fontAlgn="base" hangingPunct="0">
              <a:spcBef>
                <a:spcPct val="20000"/>
              </a:spcBef>
              <a:spcAft>
                <a:spcPct val="0"/>
              </a:spcAft>
              <a:buNone/>
              <a:defRPr sz="2000">
                <a:solidFill>
                  <a:schemeClr val="tx1"/>
                </a:solidFill>
                <a:latin typeface="+mn-lt"/>
                <a:ea typeface="ＭＳ Ｐゴシック" charset="0"/>
              </a:defRPr>
            </a:lvl5pPr>
            <a:lvl6pPr marL="2286000" indent="0" algn="ctr" rtl="0" fontAlgn="base">
              <a:spcBef>
                <a:spcPct val="20000"/>
              </a:spcBef>
              <a:spcAft>
                <a:spcPct val="0"/>
              </a:spcAft>
              <a:buNone/>
              <a:defRPr sz="2000">
                <a:solidFill>
                  <a:schemeClr val="tx1"/>
                </a:solidFill>
                <a:latin typeface="+mn-lt"/>
              </a:defRPr>
            </a:lvl6pPr>
            <a:lvl7pPr marL="2743200" indent="0" algn="ctr" rtl="0" fontAlgn="base">
              <a:spcBef>
                <a:spcPct val="20000"/>
              </a:spcBef>
              <a:spcAft>
                <a:spcPct val="0"/>
              </a:spcAft>
              <a:buNone/>
              <a:defRPr sz="2000">
                <a:solidFill>
                  <a:schemeClr val="tx1"/>
                </a:solidFill>
                <a:latin typeface="+mn-lt"/>
              </a:defRPr>
            </a:lvl7pPr>
            <a:lvl8pPr marL="3200400" indent="0" algn="ctr" rtl="0" fontAlgn="base">
              <a:spcBef>
                <a:spcPct val="20000"/>
              </a:spcBef>
              <a:spcAft>
                <a:spcPct val="0"/>
              </a:spcAft>
              <a:buNone/>
              <a:defRPr sz="2000">
                <a:solidFill>
                  <a:schemeClr val="tx1"/>
                </a:solidFill>
                <a:latin typeface="+mn-lt"/>
              </a:defRPr>
            </a:lvl8pPr>
            <a:lvl9pPr marL="3657600" indent="0" algn="ctr" rtl="0" fontAlgn="base">
              <a:spcBef>
                <a:spcPct val="20000"/>
              </a:spcBef>
              <a:spcAft>
                <a:spcPct val="0"/>
              </a:spcAft>
              <a:buNone/>
              <a:defRPr sz="2000">
                <a:solidFill>
                  <a:schemeClr val="tx1"/>
                </a:solidFill>
                <a:latin typeface="+mn-lt"/>
              </a:defRPr>
            </a:lvl9pPr>
          </a:lstStyle>
          <a:p>
            <a:pPr eaLnBrk="1" hangingPunct="1">
              <a:lnSpc>
                <a:spcPct val="80000"/>
              </a:lnSpc>
            </a:pPr>
            <a:r>
              <a:rPr lang="da-DK" altLang="fr-FR" sz="2000" kern="0" dirty="0" smtClean="0">
                <a:ea typeface="ＭＳ Ｐゴシック" pitchFamily="34" charset="-128"/>
              </a:rPr>
              <a:t>Geneviève Ameye</a:t>
            </a:r>
          </a:p>
          <a:p>
            <a:pPr eaLnBrk="1" hangingPunct="1">
              <a:lnSpc>
                <a:spcPct val="80000"/>
              </a:lnSpc>
            </a:pPr>
            <a:r>
              <a:rPr lang="da-DK" altLang="fr-FR" sz="2000" kern="0" dirty="0" smtClean="0">
                <a:ea typeface="ＭＳ Ｐゴシック" pitchFamily="34" charset="-128"/>
              </a:rPr>
              <a:t>Sophie Cotteret</a:t>
            </a:r>
          </a:p>
          <a:p>
            <a:pPr eaLnBrk="1" hangingPunct="1">
              <a:lnSpc>
                <a:spcPct val="80000"/>
              </a:lnSpc>
            </a:pPr>
            <a:r>
              <a:rPr lang="da-DK" altLang="fr-FR" sz="2000" kern="0" dirty="0" smtClean="0">
                <a:ea typeface="ＭＳ Ｐゴシック" pitchFamily="34" charset="-128"/>
              </a:rPr>
              <a:t>Matthieu Decamp</a:t>
            </a:r>
          </a:p>
          <a:p>
            <a:pPr eaLnBrk="1" hangingPunct="1">
              <a:lnSpc>
                <a:spcPct val="80000"/>
              </a:lnSpc>
            </a:pPr>
            <a:r>
              <a:rPr lang="da-DK" altLang="fr-FR" sz="2000" kern="0" dirty="0" smtClean="0">
                <a:ea typeface="ＭＳ Ｐゴシック" pitchFamily="34" charset="-128"/>
              </a:rPr>
              <a:t>Isabelle Tigaud</a:t>
            </a:r>
          </a:p>
        </p:txBody>
      </p:sp>
      <p:sp>
        <p:nvSpPr>
          <p:cNvPr id="2" name="Tijdelijke aanduiding voor dianummer 1"/>
          <p:cNvSpPr>
            <a:spLocks noGrp="1"/>
          </p:cNvSpPr>
          <p:nvPr>
            <p:ph type="sldNum" sz="quarter" idx="12"/>
          </p:nvPr>
        </p:nvSpPr>
        <p:spPr/>
        <p:txBody>
          <a:bodyPr/>
          <a:lstStyle/>
          <a:p>
            <a:pPr>
              <a:defRPr/>
            </a:pPr>
            <a:fld id="{FE2923AE-9D31-44DF-8050-DA59817BAA51}" type="slidenum">
              <a:rPr lang="fr-FR" altLang="fr-FR" smtClean="0"/>
              <a:pPr>
                <a:defRPr/>
              </a:pPr>
              <a:t>1</a:t>
            </a:fld>
            <a:endParaRPr lang="fr-FR" altLang="fr-F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p:txBody>
          <a:bodyPr/>
          <a:lstStyle/>
          <a:p>
            <a:r>
              <a:rPr lang="fr-FR" sz="4000" b="1" dirty="0">
                <a:solidFill>
                  <a:schemeClr val="accent2"/>
                </a:solidFill>
                <a:ea typeface="ＭＳ Ｐゴシック" pitchFamily="34" charset="-128"/>
              </a:rPr>
              <a:t>Cas clinique</a:t>
            </a:r>
          </a:p>
        </p:txBody>
      </p:sp>
      <p:sp>
        <p:nvSpPr>
          <p:cNvPr id="5" name="Espace réservé du contenu 4"/>
          <p:cNvSpPr>
            <a:spLocks noGrp="1"/>
          </p:cNvSpPr>
          <p:nvPr>
            <p:ph idx="1"/>
          </p:nvPr>
        </p:nvSpPr>
        <p:spPr>
          <a:xfrm>
            <a:off x="623392" y="1556792"/>
            <a:ext cx="10972800" cy="4896544"/>
          </a:xfrm>
        </p:spPr>
        <p:txBody>
          <a:bodyPr/>
          <a:lstStyle/>
          <a:p>
            <a:pPr marL="357188" indent="-357188"/>
            <a:r>
              <a:rPr lang="fr-FR" sz="1200" b="1" dirty="0"/>
              <a:t>Clinique </a:t>
            </a:r>
            <a:endParaRPr lang="fr-FR" sz="1200" dirty="0"/>
          </a:p>
          <a:p>
            <a:pPr marL="357188" indent="-357188">
              <a:buNone/>
              <a:tabLst>
                <a:tab pos="357188" algn="l"/>
              </a:tabLst>
            </a:pPr>
            <a:r>
              <a:rPr lang="fr-FR" sz="1200" dirty="0" smtClean="0"/>
              <a:t> 	Enfant </a:t>
            </a:r>
            <a:r>
              <a:rPr lang="fr-FR" sz="1200" dirty="0"/>
              <a:t>de 5 ans ½  adressée pour nouveau diagnostic de </a:t>
            </a:r>
            <a:r>
              <a:rPr lang="fr-FR" sz="1200" dirty="0" smtClean="0"/>
              <a:t>LAM</a:t>
            </a:r>
          </a:p>
          <a:p>
            <a:pPr marL="357188" indent="-357188">
              <a:buNone/>
            </a:pPr>
            <a:endParaRPr lang="fr-FR" sz="1200" dirty="0"/>
          </a:p>
          <a:p>
            <a:pPr marL="357188" indent="-357188"/>
            <a:r>
              <a:rPr lang="fr-FR" sz="1200" b="1" dirty="0"/>
              <a:t>NFS : </a:t>
            </a:r>
            <a:endParaRPr lang="fr-FR" sz="1200" dirty="0"/>
          </a:p>
          <a:p>
            <a:pPr marL="357188" indent="-357188">
              <a:buNone/>
            </a:pPr>
            <a:r>
              <a:rPr lang="en-US" sz="1200" dirty="0" smtClean="0"/>
              <a:t>	GB</a:t>
            </a:r>
            <a:r>
              <a:rPr lang="en-US" sz="1200" dirty="0"/>
              <a:t>: 107 G/L, </a:t>
            </a:r>
            <a:r>
              <a:rPr lang="en-US" sz="1200" dirty="0" err="1"/>
              <a:t>Hb</a:t>
            </a:r>
            <a:r>
              <a:rPr lang="en-US" sz="1200" dirty="0"/>
              <a:t> : 9.2 g/</a:t>
            </a:r>
            <a:r>
              <a:rPr lang="en-US" sz="1200" dirty="0" err="1"/>
              <a:t>dL</a:t>
            </a:r>
            <a:r>
              <a:rPr lang="en-US" sz="1200" dirty="0"/>
              <a:t>, VGM: 82 </a:t>
            </a:r>
            <a:r>
              <a:rPr lang="en-US" sz="1200" dirty="0" err="1"/>
              <a:t>fL</a:t>
            </a:r>
            <a:r>
              <a:rPr lang="en-US" sz="1200" dirty="0"/>
              <a:t>, </a:t>
            </a:r>
            <a:r>
              <a:rPr lang="en-US" sz="1200" dirty="0" err="1"/>
              <a:t>Plq</a:t>
            </a:r>
            <a:r>
              <a:rPr lang="en-US" sz="1200" dirty="0"/>
              <a:t>: 77 G/L</a:t>
            </a:r>
            <a:endParaRPr lang="fr-FR" sz="1200" dirty="0"/>
          </a:p>
          <a:p>
            <a:pPr marL="357188" indent="-357188">
              <a:buNone/>
            </a:pPr>
            <a:r>
              <a:rPr lang="en-US" sz="1200" dirty="0" smtClean="0"/>
              <a:t>	PNN</a:t>
            </a:r>
            <a:r>
              <a:rPr lang="en-US" sz="1200" dirty="0"/>
              <a:t>: 6,5 G/L, PNE : 3,2 G/L, PNB : 1,1 G/L,  lymphocytes: 8 G/L , monocytes: 45 G/L (42%),  </a:t>
            </a:r>
            <a:r>
              <a:rPr lang="en-US" sz="1200" dirty="0" err="1"/>
              <a:t>blastes</a:t>
            </a:r>
            <a:r>
              <a:rPr lang="en-US" sz="1200" dirty="0"/>
              <a:t>: 42G/L (39%)</a:t>
            </a:r>
            <a:endParaRPr lang="fr-FR" sz="1200" dirty="0"/>
          </a:p>
          <a:p>
            <a:pPr marL="357188" indent="-357188"/>
            <a:r>
              <a:rPr lang="fr-FR" sz="1200" b="1" dirty="0"/>
              <a:t>Myélogramme : </a:t>
            </a:r>
            <a:endParaRPr lang="fr-FR" sz="1200" dirty="0"/>
          </a:p>
          <a:p>
            <a:pPr marL="357188" indent="-357188">
              <a:buNone/>
            </a:pPr>
            <a:r>
              <a:rPr lang="fr-FR" sz="1200" dirty="0" smtClean="0"/>
              <a:t>	Densité </a:t>
            </a:r>
            <a:r>
              <a:rPr lang="fr-FR" sz="1200" dirty="0"/>
              <a:t>cellulaire grade 4, présence de rares mégacaryocytes.</a:t>
            </a:r>
          </a:p>
          <a:p>
            <a:pPr marL="357188" indent="-357188">
              <a:buNone/>
            </a:pPr>
            <a:r>
              <a:rPr lang="fr-FR" sz="1200" dirty="0" smtClean="0"/>
              <a:t>	Lignée </a:t>
            </a:r>
            <a:r>
              <a:rPr lang="fr-FR" sz="1200" dirty="0" err="1"/>
              <a:t>érythroblastique</a:t>
            </a:r>
            <a:r>
              <a:rPr lang="fr-FR" sz="1200" dirty="0"/>
              <a:t> = 1%, lignée granuleuse neutrophile : 8%, lignée granuleuse éosinophile : 19%, lymphocytes 6%, monocytes : 13%, blastes : 53%,                    </a:t>
            </a:r>
          </a:p>
          <a:p>
            <a:pPr marL="357188" indent="-357188">
              <a:buNone/>
            </a:pPr>
            <a:r>
              <a:rPr lang="fr-FR" sz="1200" dirty="0" smtClean="0"/>
              <a:t>	</a:t>
            </a:r>
            <a:r>
              <a:rPr lang="fr-FR" sz="1200" u="sng" dirty="0" smtClean="0"/>
              <a:t>Commentaires</a:t>
            </a:r>
            <a:r>
              <a:rPr lang="fr-FR" sz="1200" u="sng" dirty="0"/>
              <a:t> :</a:t>
            </a:r>
          </a:p>
          <a:p>
            <a:pPr marL="357188" indent="-357188">
              <a:buNone/>
            </a:pPr>
            <a:r>
              <a:rPr lang="fr-FR" sz="1200" dirty="0" smtClean="0"/>
              <a:t>	Présence </a:t>
            </a:r>
            <a:r>
              <a:rPr lang="fr-FR" sz="1200" dirty="0"/>
              <a:t>de blastes myéloïdes, granuleux de taille moyenne à grande, rapport N/C élevé à intermédiaire, noyau irrégulier, à chromatine fine, cytoplasme abondant. Présence de </a:t>
            </a:r>
            <a:r>
              <a:rPr lang="fr-FR" sz="1200" dirty="0" err="1"/>
              <a:t>promonocytes</a:t>
            </a:r>
            <a:r>
              <a:rPr lang="fr-FR" sz="1200" dirty="0"/>
              <a:t> comptés parmi les blastes et de monocytes atypiques. Présence de nombreux PNE avec des précurseurs présentant des anomalies morphologiques. Présence de macrophages activés.</a:t>
            </a:r>
          </a:p>
          <a:p>
            <a:pPr marL="357188" indent="-357188">
              <a:buNone/>
            </a:pPr>
            <a:r>
              <a:rPr lang="fr-FR" sz="1200" dirty="0" smtClean="0"/>
              <a:t>	Aspect </a:t>
            </a:r>
            <a:r>
              <a:rPr lang="fr-FR" sz="1200" dirty="0"/>
              <a:t>morphologique en faveur d’un LAM4 </a:t>
            </a:r>
            <a:r>
              <a:rPr lang="fr-FR" sz="1200" dirty="0" err="1"/>
              <a:t>Eo</a:t>
            </a:r>
            <a:endParaRPr lang="fr-FR" sz="1200" dirty="0"/>
          </a:p>
          <a:p>
            <a:pPr marL="357188" indent="-357188"/>
            <a:r>
              <a:rPr lang="fr-FR" sz="1200" b="1" dirty="0" err="1"/>
              <a:t>Immunophénotypage</a:t>
            </a:r>
            <a:r>
              <a:rPr lang="fr-FR" sz="1200" b="1" dirty="0"/>
              <a:t> sur moelle: </a:t>
            </a:r>
            <a:endParaRPr lang="fr-FR" sz="1200" dirty="0"/>
          </a:p>
          <a:p>
            <a:pPr marL="357188" indent="-357188">
              <a:buNone/>
            </a:pPr>
            <a:r>
              <a:rPr lang="fr-FR" sz="1200" dirty="0" smtClean="0"/>
              <a:t>	CD19</a:t>
            </a:r>
            <a:r>
              <a:rPr lang="fr-FR" sz="1200" dirty="0"/>
              <a:t> : 0%, CD7 : 31%, CD13 : 99%, CD33, 97%, CD117 : 94%, CD34+/13+ : 99%, CD34+/117+ : 91%, CD34 : 100%, HLA-DR : 95%, </a:t>
            </a:r>
            <a:r>
              <a:rPr lang="fr-FR" sz="1200" dirty="0" err="1"/>
              <a:t>MPOc</a:t>
            </a:r>
            <a:r>
              <a:rPr lang="fr-FR" sz="1200" dirty="0"/>
              <a:t> : 98%</a:t>
            </a:r>
          </a:p>
          <a:p>
            <a:pPr marL="357188" indent="-357188">
              <a:buNone/>
            </a:pPr>
            <a:r>
              <a:rPr lang="fr-FR" sz="1200" dirty="0" smtClean="0"/>
              <a:t>	</a:t>
            </a:r>
            <a:r>
              <a:rPr lang="fr-FR" sz="1200" u="sng" dirty="0" smtClean="0"/>
              <a:t>Conclusion</a:t>
            </a:r>
            <a:r>
              <a:rPr lang="fr-FR" sz="1200" dirty="0"/>
              <a:t> : </a:t>
            </a:r>
            <a:r>
              <a:rPr lang="fr-FR" sz="1200" dirty="0" err="1"/>
              <a:t>Immunophénotype</a:t>
            </a:r>
            <a:r>
              <a:rPr lang="fr-FR" sz="1200" dirty="0"/>
              <a:t> compatible avec une LAM4</a:t>
            </a:r>
          </a:p>
          <a:p>
            <a:pPr marL="357188" indent="-357188">
              <a:buNone/>
            </a:pPr>
            <a:r>
              <a:rPr lang="fr-FR" sz="1200" b="1" dirty="0"/>
              <a:t> </a:t>
            </a:r>
            <a:endParaRPr lang="fr-FR" sz="1200" dirty="0"/>
          </a:p>
          <a:p>
            <a:pPr marL="357188" indent="-357188">
              <a:buNone/>
            </a:pPr>
            <a:r>
              <a:rPr lang="fr-FR" sz="1200" b="1" dirty="0"/>
              <a:t>Caryotype :</a:t>
            </a:r>
            <a:endParaRPr lang="fr-FR" sz="1200" dirty="0"/>
          </a:p>
          <a:p>
            <a:pPr marL="357188" indent="-357188">
              <a:buNone/>
            </a:pPr>
            <a:r>
              <a:rPr lang="fr-FR" sz="1200" dirty="0"/>
              <a:t>Tissu : moelle </a:t>
            </a:r>
          </a:p>
          <a:p>
            <a:pPr marL="357188" indent="-357188">
              <a:buNone/>
            </a:pPr>
            <a:r>
              <a:rPr lang="fr-FR" sz="1200" dirty="0"/>
              <a:t>Culture : 24h avec synchronisation</a:t>
            </a:r>
          </a:p>
          <a:p>
            <a:pPr marL="357188" indent="-357188">
              <a:buNone/>
            </a:pPr>
            <a:r>
              <a:rPr lang="fr-FR" sz="1200" dirty="0"/>
              <a:t>Dénaturation : RHG et GTL</a:t>
            </a:r>
          </a:p>
          <a:p>
            <a:pPr marL="357188" indent="-357188">
              <a:buNone/>
            </a:pPr>
            <a:endParaRPr lang="fr-FR" sz="1200" dirty="0"/>
          </a:p>
        </p:txBody>
      </p:sp>
      <p:sp>
        <p:nvSpPr>
          <p:cNvPr id="2" name="Tijdelijke aanduiding voor dianummer 1"/>
          <p:cNvSpPr>
            <a:spLocks noGrp="1"/>
          </p:cNvSpPr>
          <p:nvPr>
            <p:ph type="sldNum" sz="quarter" idx="12"/>
          </p:nvPr>
        </p:nvSpPr>
        <p:spPr/>
        <p:txBody>
          <a:bodyPr/>
          <a:lstStyle/>
          <a:p>
            <a:pPr>
              <a:defRPr/>
            </a:pPr>
            <a:fld id="{5FD9F14F-ACAF-4C72-9EB8-C14B7E3502D4}" type="slidenum">
              <a:rPr lang="fr-FR" altLang="fr-FR" smtClean="0"/>
              <a:pPr>
                <a:defRPr/>
              </a:pPr>
              <a:t>2</a:t>
            </a:fld>
            <a:endParaRPr lang="fr-FR" altLang="fr-F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p:cNvPicPr>
            <a:picLocks noChangeAspect="1"/>
          </p:cNvPicPr>
          <p:nvPr/>
        </p:nvPicPr>
        <p:blipFill>
          <a:blip r:embed="rId2"/>
          <a:stretch>
            <a:fillRect/>
          </a:stretch>
        </p:blipFill>
        <p:spPr>
          <a:xfrm>
            <a:off x="2226785" y="548680"/>
            <a:ext cx="7738429" cy="6068368"/>
          </a:xfrm>
          <a:prstGeom prst="rect">
            <a:avLst/>
          </a:prstGeom>
        </p:spPr>
      </p:pic>
      <p:sp>
        <p:nvSpPr>
          <p:cNvPr id="4" name="Pijl-omlaag 3"/>
          <p:cNvSpPr/>
          <p:nvPr/>
        </p:nvSpPr>
        <p:spPr>
          <a:xfrm>
            <a:off x="5107105" y="2420888"/>
            <a:ext cx="216024" cy="216024"/>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nl-BE"/>
          </a:p>
        </p:txBody>
      </p:sp>
      <p:sp>
        <p:nvSpPr>
          <p:cNvPr id="5" name="Pijl-omlaag 4"/>
          <p:cNvSpPr/>
          <p:nvPr/>
        </p:nvSpPr>
        <p:spPr>
          <a:xfrm>
            <a:off x="2857605" y="3933056"/>
            <a:ext cx="216024" cy="216024"/>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nl-BE"/>
          </a:p>
        </p:txBody>
      </p:sp>
      <p:sp>
        <p:nvSpPr>
          <p:cNvPr id="2" name="Tijdelijke aanduiding voor dianummer 1"/>
          <p:cNvSpPr>
            <a:spLocks noGrp="1"/>
          </p:cNvSpPr>
          <p:nvPr>
            <p:ph type="sldNum" sz="quarter" idx="12"/>
          </p:nvPr>
        </p:nvSpPr>
        <p:spPr/>
        <p:txBody>
          <a:bodyPr/>
          <a:lstStyle/>
          <a:p>
            <a:pPr>
              <a:defRPr/>
            </a:pPr>
            <a:fld id="{79AB5D27-2369-4F59-8DA7-7D00CF0B52A7}" type="slidenum">
              <a:rPr lang="fr-FR" altLang="fr-FR" smtClean="0"/>
              <a:pPr>
                <a:defRPr/>
              </a:pPr>
              <a:t>3</a:t>
            </a:fld>
            <a:endParaRPr lang="fr-FR" altLang="fr-FR"/>
          </a:p>
        </p:txBody>
      </p:sp>
    </p:spTree>
    <p:extLst>
      <p:ext uri="{BB962C8B-B14F-4D97-AF65-F5344CB8AC3E}">
        <p14:creationId xmlns:p14="http://schemas.microsoft.com/office/powerpoint/2010/main" val="7821014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stretch>
            <a:fillRect/>
          </a:stretch>
        </p:blipFill>
        <p:spPr>
          <a:xfrm>
            <a:off x="1973035" y="476672"/>
            <a:ext cx="8245929" cy="6130197"/>
          </a:xfrm>
          <a:prstGeom prst="rect">
            <a:avLst/>
          </a:prstGeom>
        </p:spPr>
      </p:pic>
      <p:sp>
        <p:nvSpPr>
          <p:cNvPr id="4" name="Pijl-omlaag 3"/>
          <p:cNvSpPr/>
          <p:nvPr/>
        </p:nvSpPr>
        <p:spPr>
          <a:xfrm>
            <a:off x="4945615" y="2367433"/>
            <a:ext cx="216024" cy="216024"/>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nl-BE"/>
          </a:p>
        </p:txBody>
      </p:sp>
      <p:sp>
        <p:nvSpPr>
          <p:cNvPr id="5" name="Pijl-omlaag 4"/>
          <p:cNvSpPr/>
          <p:nvPr/>
        </p:nvSpPr>
        <p:spPr>
          <a:xfrm>
            <a:off x="2549099" y="3879601"/>
            <a:ext cx="216024" cy="216024"/>
          </a:xfrm>
          <a:prstGeom prst="down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nl-BE"/>
          </a:p>
        </p:txBody>
      </p:sp>
      <p:sp>
        <p:nvSpPr>
          <p:cNvPr id="3" name="Tijdelijke aanduiding voor dianummer 2"/>
          <p:cNvSpPr>
            <a:spLocks noGrp="1"/>
          </p:cNvSpPr>
          <p:nvPr>
            <p:ph type="sldNum" sz="quarter" idx="12"/>
          </p:nvPr>
        </p:nvSpPr>
        <p:spPr/>
        <p:txBody>
          <a:bodyPr/>
          <a:lstStyle/>
          <a:p>
            <a:pPr>
              <a:defRPr/>
            </a:pPr>
            <a:fld id="{79AB5D27-2369-4F59-8DA7-7D00CF0B52A7}" type="slidenum">
              <a:rPr lang="fr-FR" altLang="fr-FR" smtClean="0"/>
              <a:pPr>
                <a:defRPr/>
              </a:pPr>
              <a:t>4</a:t>
            </a:fld>
            <a:endParaRPr lang="fr-FR" altLang="fr-FR"/>
          </a:p>
        </p:txBody>
      </p:sp>
    </p:spTree>
    <p:extLst>
      <p:ext uri="{BB962C8B-B14F-4D97-AF65-F5344CB8AC3E}">
        <p14:creationId xmlns:p14="http://schemas.microsoft.com/office/powerpoint/2010/main" val="17339182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p:cNvPicPr>
            <a:picLocks noChangeAspect="1"/>
          </p:cNvPicPr>
          <p:nvPr/>
        </p:nvPicPr>
        <p:blipFill>
          <a:blip r:embed="rId2"/>
          <a:stretch>
            <a:fillRect/>
          </a:stretch>
        </p:blipFill>
        <p:spPr>
          <a:xfrm>
            <a:off x="1901893" y="404664"/>
            <a:ext cx="8388214" cy="6308816"/>
          </a:xfrm>
          <a:prstGeom prst="rect">
            <a:avLst/>
          </a:prstGeom>
        </p:spPr>
      </p:pic>
      <p:sp>
        <p:nvSpPr>
          <p:cNvPr id="2" name="Tijdelijke aanduiding voor dianummer 1"/>
          <p:cNvSpPr>
            <a:spLocks noGrp="1"/>
          </p:cNvSpPr>
          <p:nvPr>
            <p:ph type="sldNum" sz="quarter" idx="12"/>
          </p:nvPr>
        </p:nvSpPr>
        <p:spPr/>
        <p:txBody>
          <a:bodyPr/>
          <a:lstStyle/>
          <a:p>
            <a:pPr>
              <a:defRPr/>
            </a:pPr>
            <a:fld id="{79AB5D27-2369-4F59-8DA7-7D00CF0B52A7}" type="slidenum">
              <a:rPr lang="fr-FR" altLang="fr-FR" smtClean="0"/>
              <a:pPr>
                <a:defRPr/>
              </a:pPr>
              <a:t>5</a:t>
            </a:fld>
            <a:endParaRPr lang="fr-FR" altLang="fr-FR"/>
          </a:p>
        </p:txBody>
      </p:sp>
    </p:spTree>
    <p:extLst>
      <p:ext uri="{BB962C8B-B14F-4D97-AF65-F5344CB8AC3E}">
        <p14:creationId xmlns:p14="http://schemas.microsoft.com/office/powerpoint/2010/main" val="10622692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fr-FR" altLang="fr-FR" sz="4000" b="1" dirty="0">
                <a:solidFill>
                  <a:schemeClr val="accent2"/>
                </a:solidFill>
                <a:ea typeface="ＭＳ Ｐゴシック" pitchFamily="34" charset="-128"/>
              </a:rPr>
              <a:t>Grille de notation</a:t>
            </a:r>
          </a:p>
        </p:txBody>
      </p:sp>
      <p:sp>
        <p:nvSpPr>
          <p:cNvPr id="3075" name="Rectangle 3"/>
          <p:cNvSpPr>
            <a:spLocks noGrp="1" noChangeArrowheads="1"/>
          </p:cNvSpPr>
          <p:nvPr>
            <p:ph idx="1"/>
          </p:nvPr>
        </p:nvSpPr>
        <p:spPr>
          <a:xfrm>
            <a:off x="609600" y="1417639"/>
            <a:ext cx="10972800" cy="5107706"/>
          </a:xfrm>
        </p:spPr>
        <p:txBody>
          <a:bodyPr/>
          <a:lstStyle/>
          <a:p>
            <a:pPr marL="0" indent="0" eaLnBrk="1" hangingPunct="1">
              <a:lnSpc>
                <a:spcPct val="80000"/>
              </a:lnSpc>
              <a:buNone/>
              <a:defRPr/>
            </a:pPr>
            <a:r>
              <a:rPr lang="fr-FR" altLang="fr-FR" dirty="0">
                <a:ea typeface="ＭＳ Ｐゴシック" panose="020B0600070205080204" pitchFamily="34" charset="-128"/>
              </a:rPr>
              <a:t>Partie </a:t>
            </a:r>
            <a:r>
              <a:rPr lang="fr-FR" altLang="fr-FR" dirty="0" smtClean="0">
                <a:ea typeface="ＭＳ Ｐゴシック" panose="020B0600070205080204" pitchFamily="34" charset="-128"/>
              </a:rPr>
              <a:t>FISH </a:t>
            </a:r>
            <a:r>
              <a:rPr lang="fr-FR" altLang="fr-FR" sz="2400" dirty="0" smtClean="0">
                <a:ea typeface="ＭＳ Ｐゴシック" panose="020B0600070205080204" pitchFamily="34" charset="-128"/>
              </a:rPr>
              <a:t>(</a:t>
            </a:r>
            <a:r>
              <a:rPr lang="fr-FR" altLang="fr-FR" sz="2400" b="1" dirty="0" smtClean="0">
                <a:solidFill>
                  <a:srgbClr val="993300"/>
                </a:solidFill>
                <a:ea typeface="ＭＳ Ｐゴシック" panose="020B0600070205080204" pitchFamily="34" charset="-128"/>
              </a:rPr>
              <a:t>2 </a:t>
            </a:r>
            <a:r>
              <a:rPr lang="fr-FR" altLang="fr-FR" sz="2400" b="1" dirty="0">
                <a:solidFill>
                  <a:srgbClr val="993300"/>
                </a:solidFill>
                <a:ea typeface="ＭＳ Ｐゴシック" panose="020B0600070205080204" pitchFamily="34" charset="-128"/>
              </a:rPr>
              <a:t>points</a:t>
            </a:r>
            <a:r>
              <a:rPr lang="fr-FR" altLang="fr-FR" sz="2400" dirty="0">
                <a:ea typeface="ＭＳ Ｐゴシック" panose="020B0600070205080204" pitchFamily="34" charset="-128"/>
              </a:rPr>
              <a:t>)</a:t>
            </a:r>
            <a:br>
              <a:rPr lang="fr-FR" altLang="fr-FR" sz="2400" dirty="0">
                <a:ea typeface="ＭＳ Ｐゴシック" panose="020B0600070205080204" pitchFamily="34" charset="-128"/>
              </a:rPr>
            </a:br>
            <a:r>
              <a:rPr lang="fr-FR" altLang="fr-FR" sz="2400" dirty="0">
                <a:ea typeface="ＭＳ Ｐゴシック" panose="020B0600070205080204" pitchFamily="34" charset="-128"/>
              </a:rPr>
              <a:t>	malus si choix sonde inapproprié</a:t>
            </a:r>
          </a:p>
          <a:p>
            <a:pPr marL="0" indent="0" eaLnBrk="1" hangingPunct="1">
              <a:lnSpc>
                <a:spcPct val="80000"/>
              </a:lnSpc>
              <a:buNone/>
              <a:defRPr/>
            </a:pPr>
            <a:r>
              <a:rPr lang="fr-FR" altLang="fr-FR" dirty="0">
                <a:ea typeface="ＭＳ Ｐゴシック" panose="020B0600070205080204" pitchFamily="34" charset="-128"/>
              </a:rPr>
              <a:t>Partie descriptive </a:t>
            </a:r>
            <a:r>
              <a:rPr lang="fr-FR" altLang="fr-FR" sz="2400" dirty="0">
                <a:ea typeface="ＭＳ Ｐゴシック" panose="020B0600070205080204" pitchFamily="34" charset="-128"/>
              </a:rPr>
              <a:t>(</a:t>
            </a:r>
            <a:r>
              <a:rPr lang="fr-FR" altLang="fr-FR" sz="2400" b="1" dirty="0">
                <a:solidFill>
                  <a:srgbClr val="993300"/>
                </a:solidFill>
                <a:ea typeface="ＭＳ Ｐゴシック" panose="020B0600070205080204" pitchFamily="34" charset="-128"/>
              </a:rPr>
              <a:t>6,25 points</a:t>
            </a:r>
            <a:r>
              <a:rPr lang="fr-FR" altLang="fr-FR" sz="2400" dirty="0">
                <a:ea typeface="ＭＳ Ｐゴシック" panose="020B0600070205080204" pitchFamily="34" charset="-128"/>
              </a:rPr>
              <a:t>)</a:t>
            </a:r>
          </a:p>
          <a:p>
            <a:pPr marL="0" indent="0" eaLnBrk="1" hangingPunct="1">
              <a:lnSpc>
                <a:spcPct val="80000"/>
              </a:lnSpc>
              <a:buNone/>
              <a:defRPr/>
            </a:pPr>
            <a:r>
              <a:rPr lang="fr-FR" altLang="fr-FR" sz="2400" dirty="0">
                <a:ea typeface="ＭＳ Ｐゴシック" panose="020B0600070205080204" pitchFamily="34" charset="-128"/>
              </a:rPr>
              <a:t>	formule juste et bien écrite (ISCN 2016) 4pts</a:t>
            </a:r>
          </a:p>
          <a:p>
            <a:pPr lvl="1" eaLnBrk="1" hangingPunct="1">
              <a:lnSpc>
                <a:spcPct val="80000"/>
              </a:lnSpc>
              <a:buFontTx/>
              <a:buNone/>
              <a:defRPr/>
            </a:pPr>
            <a:r>
              <a:rPr lang="fr-FR" altLang="fr-FR" sz="2400" dirty="0">
                <a:ea typeface="ＭＳ Ｐゴシック" panose="020B0600070205080204" pitchFamily="34" charset="-128"/>
              </a:rPr>
              <a:t>		description (conclusion) 2,25 pts</a:t>
            </a:r>
          </a:p>
          <a:p>
            <a:pPr marL="0" indent="0" eaLnBrk="1" hangingPunct="1">
              <a:lnSpc>
                <a:spcPct val="80000"/>
              </a:lnSpc>
              <a:buNone/>
              <a:defRPr/>
            </a:pPr>
            <a:r>
              <a:rPr lang="fr-FR" altLang="fr-FR" dirty="0">
                <a:ea typeface="ＭＳ Ｐゴシック" panose="020B0600070205080204" pitchFamily="34" charset="-128"/>
              </a:rPr>
              <a:t>Partie analytique </a:t>
            </a:r>
            <a:r>
              <a:rPr lang="fr-FR" altLang="fr-FR" sz="2400" dirty="0">
                <a:ea typeface="ＭＳ Ｐゴシック" panose="020B0600070205080204" pitchFamily="34" charset="-128"/>
              </a:rPr>
              <a:t>(</a:t>
            </a:r>
            <a:r>
              <a:rPr lang="fr-FR" altLang="fr-FR" sz="2400" b="1" dirty="0">
                <a:solidFill>
                  <a:srgbClr val="993300"/>
                </a:solidFill>
                <a:ea typeface="ＭＳ Ｐゴシック" panose="020B0600070205080204" pitchFamily="34" charset="-128"/>
              </a:rPr>
              <a:t>5 points</a:t>
            </a:r>
            <a:r>
              <a:rPr lang="fr-FR" altLang="fr-FR" sz="2400" dirty="0">
                <a:ea typeface="ＭＳ Ｐゴシック" panose="020B0600070205080204" pitchFamily="34" charset="-128"/>
              </a:rPr>
              <a:t>)</a:t>
            </a:r>
          </a:p>
          <a:p>
            <a:pPr eaLnBrk="1" hangingPunct="1">
              <a:lnSpc>
                <a:spcPct val="80000"/>
              </a:lnSpc>
              <a:buFontTx/>
              <a:buNone/>
              <a:defRPr/>
            </a:pPr>
            <a:r>
              <a:rPr lang="fr-FR" altLang="fr-FR" sz="2400" dirty="0">
                <a:ea typeface="ＭＳ Ｐゴシック" panose="020B0600070205080204" pitchFamily="34" charset="-128"/>
              </a:rPr>
              <a:t>		détection des anomalies</a:t>
            </a:r>
          </a:p>
          <a:p>
            <a:pPr marL="0" indent="0" eaLnBrk="1" hangingPunct="1">
              <a:lnSpc>
                <a:spcPct val="80000"/>
              </a:lnSpc>
              <a:buNone/>
              <a:defRPr/>
            </a:pPr>
            <a:r>
              <a:rPr lang="fr-FR" altLang="fr-FR" dirty="0">
                <a:ea typeface="ＭＳ Ｐゴシック" panose="020B0600070205080204" pitchFamily="34" charset="-128"/>
              </a:rPr>
              <a:t>Interprétation </a:t>
            </a:r>
            <a:r>
              <a:rPr lang="fr-FR" altLang="fr-FR" sz="2400" dirty="0">
                <a:ea typeface="ＭＳ Ｐゴシック" panose="020B0600070205080204" pitchFamily="34" charset="-128"/>
              </a:rPr>
              <a:t>(</a:t>
            </a:r>
            <a:r>
              <a:rPr lang="fr-FR" altLang="fr-FR" sz="2400" b="1" dirty="0">
                <a:solidFill>
                  <a:srgbClr val="993300"/>
                </a:solidFill>
                <a:ea typeface="ＭＳ Ｐゴシック" panose="020B0600070205080204" pitchFamily="34" charset="-128"/>
              </a:rPr>
              <a:t>3,75</a:t>
            </a:r>
            <a:r>
              <a:rPr lang="fr-FR" altLang="fr-FR" sz="2400" b="1" dirty="0">
                <a:solidFill>
                  <a:srgbClr val="CC3300"/>
                </a:solidFill>
                <a:ea typeface="ＭＳ Ｐゴシック" panose="020B0600070205080204" pitchFamily="34" charset="-128"/>
              </a:rPr>
              <a:t> </a:t>
            </a:r>
            <a:r>
              <a:rPr lang="fr-FR" altLang="fr-FR" sz="2400" b="1" dirty="0">
                <a:solidFill>
                  <a:srgbClr val="993300"/>
                </a:solidFill>
                <a:ea typeface="ＭＳ Ｐゴシック" panose="020B0600070205080204" pitchFamily="34" charset="-128"/>
              </a:rPr>
              <a:t>points</a:t>
            </a:r>
            <a:r>
              <a:rPr lang="fr-FR" altLang="fr-FR" sz="2400" dirty="0">
                <a:ea typeface="ＭＳ Ｐゴシック" panose="020B0600070205080204" pitchFamily="34" charset="-128"/>
              </a:rPr>
              <a:t>)</a:t>
            </a:r>
          </a:p>
          <a:p>
            <a:pPr marL="0" indent="0" eaLnBrk="1" hangingPunct="1">
              <a:lnSpc>
                <a:spcPct val="80000"/>
              </a:lnSpc>
              <a:buNone/>
              <a:defRPr/>
            </a:pPr>
            <a:r>
              <a:rPr lang="fr-FR" altLang="fr-FR" sz="2400" dirty="0">
                <a:ea typeface="ＭＳ Ｐゴシック" panose="020B0600070205080204" pitchFamily="34" charset="-128"/>
              </a:rPr>
              <a:t>	possibilité de malus sur le pronostic</a:t>
            </a:r>
          </a:p>
          <a:p>
            <a:pPr marL="0" indent="0" eaLnBrk="1" hangingPunct="1">
              <a:lnSpc>
                <a:spcPct val="80000"/>
              </a:lnSpc>
              <a:buNone/>
              <a:defRPr/>
            </a:pPr>
            <a:r>
              <a:rPr lang="fr-FR" altLang="fr-FR" dirty="0">
                <a:ea typeface="ＭＳ Ｐゴシック" panose="020B0600070205080204" pitchFamily="34" charset="-128"/>
              </a:rPr>
              <a:t>Classement </a:t>
            </a:r>
            <a:r>
              <a:rPr lang="fr-FR" altLang="fr-FR" sz="2400" dirty="0">
                <a:ea typeface="ＭＳ Ｐゴシック" panose="020B0600070205080204" pitchFamily="34" charset="-128"/>
              </a:rPr>
              <a:t>(</a:t>
            </a:r>
            <a:r>
              <a:rPr lang="fr-FR" altLang="fr-FR" sz="2400" b="1" dirty="0">
                <a:solidFill>
                  <a:srgbClr val="993300"/>
                </a:solidFill>
                <a:ea typeface="ＭＳ Ｐゴシック" panose="020B0600070205080204" pitchFamily="34" charset="-128"/>
              </a:rPr>
              <a:t>3 points</a:t>
            </a:r>
            <a:r>
              <a:rPr lang="fr-FR" altLang="fr-FR" sz="2400" dirty="0">
                <a:ea typeface="ＭＳ Ｐゴシック" panose="020B0600070205080204" pitchFamily="34" charset="-128"/>
              </a:rPr>
              <a:t>)</a:t>
            </a:r>
            <a:br>
              <a:rPr lang="fr-FR" altLang="fr-FR" sz="2400" dirty="0">
                <a:ea typeface="ＭＳ Ｐゴシック" panose="020B0600070205080204" pitchFamily="34" charset="-128"/>
              </a:rPr>
            </a:br>
            <a:r>
              <a:rPr lang="fr-FR" altLang="fr-FR" sz="2400" dirty="0">
                <a:ea typeface="ＭＳ Ｐゴシック" panose="020B0600070205080204" pitchFamily="34" charset="-128"/>
              </a:rPr>
              <a:t>	malus si non respect des consignes</a:t>
            </a:r>
          </a:p>
          <a:p>
            <a:pPr marL="0" indent="0" eaLnBrk="1" hangingPunct="1">
              <a:lnSpc>
                <a:spcPct val="80000"/>
              </a:lnSpc>
              <a:buNone/>
              <a:defRPr/>
            </a:pPr>
            <a:r>
              <a:rPr lang="fr-FR" altLang="fr-FR" dirty="0">
                <a:ea typeface="ＭＳ Ｐゴシック" panose="020B0600070205080204" pitchFamily="34" charset="-128"/>
              </a:rPr>
              <a:t>Notation</a:t>
            </a:r>
            <a:r>
              <a:rPr lang="fr-FR" altLang="fr-FR" b="1" dirty="0">
                <a:solidFill>
                  <a:srgbClr val="FF0000"/>
                </a:solidFill>
                <a:ea typeface="ＭＳ Ｐゴシック" panose="020B0600070205080204" pitchFamily="34" charset="-128"/>
              </a:rPr>
              <a:t> </a:t>
            </a:r>
            <a:r>
              <a:rPr lang="fr-FR" altLang="fr-FR" dirty="0">
                <a:ea typeface="ＭＳ Ｐゴシック" panose="020B0600070205080204" pitchFamily="34" charset="-128"/>
              </a:rPr>
              <a:t>sur 20</a:t>
            </a:r>
          </a:p>
          <a:p>
            <a:pPr eaLnBrk="1" hangingPunct="1">
              <a:lnSpc>
                <a:spcPct val="80000"/>
              </a:lnSpc>
              <a:buFontTx/>
              <a:buNone/>
              <a:defRPr/>
            </a:pPr>
            <a:endParaRPr lang="fr-FR" altLang="fr-FR" dirty="0">
              <a:ea typeface="ＭＳ Ｐゴシック" panose="020B0600070205080204" pitchFamily="34" charset="-128"/>
            </a:endParaRPr>
          </a:p>
          <a:p>
            <a:pPr lvl="1" eaLnBrk="1" hangingPunct="1">
              <a:lnSpc>
                <a:spcPct val="80000"/>
              </a:lnSpc>
              <a:buFontTx/>
              <a:buNone/>
              <a:defRPr/>
            </a:pPr>
            <a:endParaRPr lang="fr-FR" altLang="fr-FR" sz="1800" dirty="0">
              <a:ea typeface="ＭＳ Ｐゴシック" panose="020B0600070205080204" pitchFamily="34" charset="-128"/>
            </a:endParaRPr>
          </a:p>
        </p:txBody>
      </p:sp>
      <p:sp>
        <p:nvSpPr>
          <p:cNvPr id="2" name="Tijdelijke aanduiding voor dianummer 1"/>
          <p:cNvSpPr>
            <a:spLocks noGrp="1"/>
          </p:cNvSpPr>
          <p:nvPr>
            <p:ph type="sldNum" sz="quarter" idx="12"/>
          </p:nvPr>
        </p:nvSpPr>
        <p:spPr/>
        <p:txBody>
          <a:bodyPr/>
          <a:lstStyle/>
          <a:p>
            <a:pPr>
              <a:defRPr/>
            </a:pPr>
            <a:fld id="{5FD9F14F-ACAF-4C72-9EB8-C14B7E3502D4}" type="slidenum">
              <a:rPr lang="fr-FR" altLang="fr-FR" smtClean="0"/>
              <a:pPr>
                <a:defRPr/>
              </a:pPr>
              <a:t>6</a:t>
            </a:fld>
            <a:endParaRPr lang="fr-FR" altLang="fr-F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116632"/>
            <a:ext cx="10972800" cy="1143000"/>
          </a:xfrm>
        </p:spPr>
        <p:txBody>
          <a:bodyPr/>
          <a:lstStyle/>
          <a:p>
            <a:pPr marL="0" indent="0" eaLnBrk="1" hangingPunct="1">
              <a:lnSpc>
                <a:spcPct val="80000"/>
              </a:lnSpc>
              <a:tabLst>
                <a:tab pos="442913" algn="l"/>
              </a:tabLst>
            </a:pPr>
            <a:r>
              <a:rPr lang="fr-FR" altLang="fr-FR" sz="3600" b="1" dirty="0">
                <a:solidFill>
                  <a:schemeClr val="accent2"/>
                </a:solidFill>
                <a:ea typeface="ＭＳ Ｐゴシック" pitchFamily="34" charset="-128"/>
              </a:rPr>
              <a:t>Questionnaire </a:t>
            </a:r>
            <a:r>
              <a:rPr lang="fr-FR" altLang="fr-FR" sz="3600" dirty="0">
                <a:solidFill>
                  <a:schemeClr val="accent2"/>
                </a:solidFill>
                <a:ea typeface="ＭＳ Ｐゴシック" pitchFamily="34" charset="-128"/>
              </a:rPr>
              <a:t>: </a:t>
            </a:r>
            <a:br>
              <a:rPr lang="fr-FR" altLang="fr-FR" sz="3600" dirty="0">
                <a:solidFill>
                  <a:schemeClr val="accent2"/>
                </a:solidFill>
                <a:ea typeface="ＭＳ Ｐゴシック" pitchFamily="34" charset="-128"/>
              </a:rPr>
            </a:br>
            <a:r>
              <a:rPr lang="fr-FR" altLang="fr-FR" sz="3200" dirty="0">
                <a:solidFill>
                  <a:schemeClr val="accent2"/>
                </a:solidFill>
                <a:ea typeface="ＭＳ Ｐゴシック" pitchFamily="34" charset="-128"/>
              </a:rPr>
              <a:t>Informations générales (non notées)</a:t>
            </a:r>
          </a:p>
        </p:txBody>
      </p:sp>
      <p:sp>
        <p:nvSpPr>
          <p:cNvPr id="7170" name="Rectangle 3"/>
          <p:cNvSpPr>
            <a:spLocks noGrp="1" noChangeArrowheads="1"/>
          </p:cNvSpPr>
          <p:nvPr>
            <p:ph idx="1"/>
          </p:nvPr>
        </p:nvSpPr>
        <p:spPr>
          <a:xfrm>
            <a:off x="609600" y="1484784"/>
            <a:ext cx="10972800" cy="5112567"/>
          </a:xfrm>
        </p:spPr>
        <p:txBody>
          <a:bodyPr/>
          <a:lstStyle/>
          <a:p>
            <a:pPr marL="0" indent="0" eaLnBrk="1" hangingPunct="1">
              <a:lnSpc>
                <a:spcPct val="80000"/>
              </a:lnSpc>
              <a:buNone/>
              <a:tabLst>
                <a:tab pos="442913" algn="l"/>
              </a:tabLst>
            </a:pPr>
            <a:r>
              <a:rPr lang="fr-FR" altLang="fr-FR" sz="2400" dirty="0" smtClean="0">
                <a:solidFill>
                  <a:srgbClr val="003399"/>
                </a:solidFill>
                <a:ea typeface="ＭＳ Ｐゴシック" pitchFamily="34" charset="-128"/>
              </a:rPr>
              <a:t>Difficulté </a:t>
            </a:r>
            <a:r>
              <a:rPr lang="fr-FR" altLang="fr-FR" sz="2400" dirty="0">
                <a:solidFill>
                  <a:srgbClr val="003399"/>
                </a:solidFill>
                <a:ea typeface="ＭＳ Ｐゴシック" pitchFamily="34" charset="-128"/>
              </a:rPr>
              <a:t>à importer les images</a:t>
            </a:r>
            <a:r>
              <a:rPr lang="fr-FR" altLang="fr-FR" sz="2400" dirty="0">
                <a:ea typeface="ＭＳ Ｐゴシック" pitchFamily="34" charset="-128"/>
              </a:rPr>
              <a:t>: </a:t>
            </a:r>
            <a:r>
              <a:rPr lang="fr-FR" altLang="fr-FR" sz="2000" dirty="0">
                <a:ea typeface="ＭＳ Ｐゴシック" pitchFamily="34" charset="-128"/>
              </a:rPr>
              <a:t>				 </a:t>
            </a:r>
          </a:p>
          <a:p>
            <a:pPr marL="0" indent="0" eaLnBrk="1" hangingPunct="1">
              <a:lnSpc>
                <a:spcPct val="80000"/>
              </a:lnSpc>
              <a:buNone/>
              <a:tabLst>
                <a:tab pos="442913" algn="l"/>
              </a:tabLst>
            </a:pPr>
            <a:r>
              <a:rPr lang="fr-FR" altLang="fr-FR" sz="2000" dirty="0">
                <a:solidFill>
                  <a:srgbClr val="C00000"/>
                </a:solidFill>
                <a:ea typeface="ＭＳ Ｐゴシック" pitchFamily="34" charset="-128"/>
              </a:rPr>
              <a:t>   	</a:t>
            </a:r>
            <a:r>
              <a:rPr lang="fr-FR" altLang="fr-FR" sz="2000" dirty="0" smtClean="0">
                <a:solidFill>
                  <a:srgbClr val="C00000"/>
                </a:solidFill>
                <a:ea typeface="ＭＳ Ｐゴシック" pitchFamily="34" charset="-128"/>
              </a:rPr>
              <a:t>0/44 labos</a:t>
            </a:r>
            <a:endParaRPr lang="fr-FR" altLang="fr-FR" sz="2000" dirty="0">
              <a:solidFill>
                <a:srgbClr val="C00000"/>
              </a:solidFill>
              <a:ea typeface="ＭＳ Ｐゴシック" pitchFamily="34" charset="-128"/>
            </a:endParaRPr>
          </a:p>
          <a:p>
            <a:pPr marL="0" indent="0" eaLnBrk="1" hangingPunct="1">
              <a:lnSpc>
                <a:spcPct val="80000"/>
              </a:lnSpc>
              <a:buNone/>
              <a:tabLst>
                <a:tab pos="442913" algn="l"/>
              </a:tabLst>
            </a:pPr>
            <a:r>
              <a:rPr lang="fr-FR" altLang="fr-FR" sz="2400" dirty="0">
                <a:solidFill>
                  <a:schemeClr val="accent2"/>
                </a:solidFill>
                <a:ea typeface="ＭＳ Ｐゴシック" pitchFamily="34" charset="-128"/>
              </a:rPr>
              <a:t>Difficultés à exporter les images</a:t>
            </a:r>
            <a:r>
              <a:rPr lang="fr-FR" altLang="fr-FR" sz="2000" dirty="0">
                <a:ea typeface="ＭＳ Ｐゴシック" pitchFamily="34" charset="-128"/>
              </a:rPr>
              <a:t> : 	</a:t>
            </a:r>
            <a:endParaRPr lang="fr-FR" altLang="fr-FR" sz="2000" dirty="0" smtClean="0">
              <a:ea typeface="ＭＳ Ｐゴシック" pitchFamily="34" charset="-128"/>
            </a:endParaRPr>
          </a:p>
          <a:p>
            <a:pPr marL="0" indent="0" eaLnBrk="1" hangingPunct="1">
              <a:lnSpc>
                <a:spcPct val="80000"/>
              </a:lnSpc>
              <a:buNone/>
              <a:tabLst>
                <a:tab pos="442913" algn="l"/>
              </a:tabLst>
            </a:pPr>
            <a:r>
              <a:rPr lang="fr-FR" altLang="fr-FR" sz="2000" dirty="0">
                <a:solidFill>
                  <a:srgbClr val="CC3300"/>
                </a:solidFill>
                <a:ea typeface="ＭＳ Ｐゴシック" pitchFamily="34" charset="-128"/>
              </a:rPr>
              <a:t>	</a:t>
            </a:r>
            <a:r>
              <a:rPr lang="fr-FR" altLang="fr-FR" sz="2000" dirty="0" smtClean="0">
                <a:solidFill>
                  <a:srgbClr val="CC3300"/>
                </a:solidFill>
                <a:ea typeface="ＭＳ Ｐゴシック" pitchFamily="34" charset="-128"/>
              </a:rPr>
              <a:t>0</a:t>
            </a:r>
            <a:r>
              <a:rPr lang="fr-FR" altLang="fr-FR" sz="2000" dirty="0" smtClean="0">
                <a:solidFill>
                  <a:srgbClr val="C00000"/>
                </a:solidFill>
                <a:ea typeface="ＭＳ Ｐゴシック" pitchFamily="34" charset="-128"/>
              </a:rPr>
              <a:t>/44 </a:t>
            </a:r>
            <a:r>
              <a:rPr lang="fr-FR" altLang="fr-FR" sz="2000" dirty="0">
                <a:solidFill>
                  <a:srgbClr val="C00000"/>
                </a:solidFill>
                <a:ea typeface="ＭＳ Ｐゴシック" pitchFamily="34" charset="-128"/>
              </a:rPr>
              <a:t>labos  </a:t>
            </a:r>
            <a:endParaRPr lang="fr-FR" altLang="fr-FR" sz="2000" dirty="0" smtClean="0">
              <a:solidFill>
                <a:srgbClr val="C00000"/>
              </a:solidFill>
              <a:ea typeface="ＭＳ Ｐゴシック" pitchFamily="34" charset="-128"/>
            </a:endParaRPr>
          </a:p>
          <a:p>
            <a:pPr marL="0" indent="0" eaLnBrk="1" hangingPunct="1">
              <a:lnSpc>
                <a:spcPct val="80000"/>
              </a:lnSpc>
              <a:buNone/>
              <a:tabLst>
                <a:tab pos="442913" algn="l"/>
              </a:tabLst>
            </a:pPr>
            <a:r>
              <a:rPr lang="fr-FR" altLang="fr-FR" sz="2400" dirty="0" smtClean="0">
                <a:solidFill>
                  <a:schemeClr val="accent2"/>
                </a:solidFill>
                <a:ea typeface="ＭＳ Ｐゴシック" pitchFamily="34" charset="-128"/>
              </a:rPr>
              <a:t>Nombre </a:t>
            </a:r>
            <a:r>
              <a:rPr lang="fr-FR" altLang="fr-FR" sz="2400" dirty="0">
                <a:solidFill>
                  <a:schemeClr val="accent2"/>
                </a:solidFill>
                <a:ea typeface="ＭＳ Ｐゴシック" pitchFamily="34" charset="-128"/>
              </a:rPr>
              <a:t>mitoses analysées</a:t>
            </a:r>
            <a:r>
              <a:rPr lang="fr-FR" altLang="fr-FR" sz="2000" dirty="0">
                <a:ea typeface="ＭＳ Ｐゴシック" pitchFamily="34" charset="-128"/>
              </a:rPr>
              <a:t> : </a:t>
            </a:r>
          </a:p>
          <a:p>
            <a:pPr marL="0" indent="0" eaLnBrk="1" hangingPunct="1">
              <a:lnSpc>
                <a:spcPct val="80000"/>
              </a:lnSpc>
              <a:buNone/>
              <a:tabLst>
                <a:tab pos="442913" algn="l"/>
              </a:tabLst>
            </a:pPr>
            <a:r>
              <a:rPr lang="fr-FR" altLang="fr-FR" sz="2000" dirty="0">
                <a:solidFill>
                  <a:srgbClr val="C00000"/>
                </a:solidFill>
                <a:ea typeface="ＭＳ Ｐゴシック" pitchFamily="34" charset="-128"/>
              </a:rPr>
              <a:t>	10 pour  </a:t>
            </a:r>
            <a:r>
              <a:rPr lang="fr-FR" altLang="fr-FR" sz="2000" dirty="0" smtClean="0">
                <a:solidFill>
                  <a:srgbClr val="C00000"/>
                </a:solidFill>
                <a:ea typeface="ＭＳ Ｐゴシック" pitchFamily="34" charset="-128"/>
              </a:rPr>
              <a:t>43/44 centres</a:t>
            </a:r>
          </a:p>
          <a:p>
            <a:pPr marL="0" indent="0" eaLnBrk="1" hangingPunct="1">
              <a:lnSpc>
                <a:spcPct val="80000"/>
              </a:lnSpc>
              <a:buNone/>
              <a:tabLst>
                <a:tab pos="442913" algn="l"/>
              </a:tabLst>
            </a:pPr>
            <a:r>
              <a:rPr lang="fr-FR" altLang="fr-FR" sz="2000" dirty="0" smtClean="0">
                <a:solidFill>
                  <a:srgbClr val="C00000"/>
                </a:solidFill>
                <a:ea typeface="ＭＳ Ｐゴシック" pitchFamily="34" charset="-128"/>
              </a:rPr>
              <a:t>	5 pour 1 </a:t>
            </a:r>
            <a:r>
              <a:rPr lang="fr-FR" altLang="fr-FR" sz="2000" dirty="0">
                <a:solidFill>
                  <a:srgbClr val="C00000"/>
                </a:solidFill>
                <a:ea typeface="ＭＳ Ｐゴシック" pitchFamily="34" charset="-128"/>
              </a:rPr>
              <a:t>centre (malus</a:t>
            </a:r>
            <a:r>
              <a:rPr lang="fr-FR" altLang="fr-FR" sz="2000" dirty="0" smtClean="0">
                <a:solidFill>
                  <a:srgbClr val="C00000"/>
                </a:solidFill>
                <a:ea typeface="ＭＳ Ｐゴシック" pitchFamily="34" charset="-128"/>
              </a:rPr>
              <a:t>)</a:t>
            </a:r>
          </a:p>
          <a:p>
            <a:pPr marL="0" indent="0" eaLnBrk="1" hangingPunct="1">
              <a:lnSpc>
                <a:spcPct val="80000"/>
              </a:lnSpc>
              <a:buNone/>
              <a:tabLst>
                <a:tab pos="442913" algn="l"/>
              </a:tabLst>
            </a:pPr>
            <a:r>
              <a:rPr lang="fr-FR" altLang="fr-FR" sz="2400" dirty="0" smtClean="0">
                <a:solidFill>
                  <a:schemeClr val="accent2"/>
                </a:solidFill>
                <a:ea typeface="ＭＳ Ｐゴシック" pitchFamily="34" charset="-128"/>
              </a:rPr>
              <a:t>Nombre de caryotypes établis</a:t>
            </a:r>
            <a:r>
              <a:rPr lang="fr-FR" altLang="fr-FR" sz="2000" dirty="0" smtClean="0">
                <a:ea typeface="ＭＳ Ｐゴシック" pitchFamily="34" charset="-128"/>
              </a:rPr>
              <a:t> : </a:t>
            </a:r>
          </a:p>
          <a:p>
            <a:pPr marL="0" indent="0" eaLnBrk="1" hangingPunct="1">
              <a:lnSpc>
                <a:spcPct val="80000"/>
              </a:lnSpc>
              <a:buNone/>
              <a:tabLst>
                <a:tab pos="442913" algn="l"/>
              </a:tabLst>
            </a:pPr>
            <a:r>
              <a:rPr lang="fr-FR" altLang="fr-FR" sz="2000" dirty="0">
                <a:solidFill>
                  <a:srgbClr val="CC3300"/>
                </a:solidFill>
                <a:ea typeface="ＭＳ Ｐゴシック" pitchFamily="34" charset="-128"/>
              </a:rPr>
              <a:t>	</a:t>
            </a:r>
            <a:r>
              <a:rPr lang="fr-FR" altLang="fr-FR" sz="2000" dirty="0">
                <a:solidFill>
                  <a:srgbClr val="C00000"/>
                </a:solidFill>
                <a:ea typeface="ＭＳ Ｐゴシック" pitchFamily="34" charset="-128"/>
              </a:rPr>
              <a:t>10 pour   </a:t>
            </a:r>
            <a:r>
              <a:rPr lang="fr-FR" altLang="fr-FR" sz="2000" dirty="0" smtClean="0">
                <a:solidFill>
                  <a:srgbClr val="C00000"/>
                </a:solidFill>
                <a:ea typeface="ＭＳ Ｐゴシック" pitchFamily="34" charset="-128"/>
              </a:rPr>
              <a:t>43/44  labos</a:t>
            </a:r>
          </a:p>
          <a:p>
            <a:pPr marL="0" indent="0" eaLnBrk="1" hangingPunct="1">
              <a:lnSpc>
                <a:spcPct val="80000"/>
              </a:lnSpc>
              <a:buNone/>
              <a:tabLst>
                <a:tab pos="442913" algn="l"/>
                <a:tab pos="2690813" algn="l"/>
              </a:tabLst>
            </a:pPr>
            <a:r>
              <a:rPr lang="fr-FR" altLang="fr-FR" sz="2000" dirty="0" smtClean="0">
                <a:solidFill>
                  <a:srgbClr val="C00000"/>
                </a:solidFill>
                <a:ea typeface="ＭＳ Ｐゴシック" pitchFamily="34" charset="-128"/>
              </a:rPr>
              <a:t>	5 </a:t>
            </a:r>
            <a:r>
              <a:rPr lang="fr-FR" altLang="fr-FR" sz="2000" dirty="0">
                <a:solidFill>
                  <a:srgbClr val="C00000"/>
                </a:solidFill>
                <a:ea typeface="ＭＳ Ｐゴシック" pitchFamily="34" charset="-128"/>
              </a:rPr>
              <a:t>pour 1 </a:t>
            </a:r>
            <a:r>
              <a:rPr lang="fr-FR" altLang="fr-FR" sz="2000" dirty="0" smtClean="0">
                <a:solidFill>
                  <a:srgbClr val="C00000"/>
                </a:solidFill>
                <a:ea typeface="ＭＳ Ｐゴシック" pitchFamily="34" charset="-128"/>
              </a:rPr>
              <a:t>centre </a:t>
            </a:r>
            <a:r>
              <a:rPr lang="fr-FR" altLang="fr-FR" sz="2000" dirty="0">
                <a:solidFill>
                  <a:schemeClr val="accent6">
                    <a:lumMod val="40000"/>
                    <a:lumOff val="60000"/>
                  </a:schemeClr>
                </a:solidFill>
                <a:ea typeface="ＭＳ Ｐゴシック" pitchFamily="34" charset="-128"/>
              </a:rPr>
              <a:t> </a:t>
            </a:r>
            <a:r>
              <a:rPr lang="fr-FR" altLang="fr-FR" sz="2000" dirty="0" smtClean="0">
                <a:solidFill>
                  <a:schemeClr val="accent6">
                    <a:lumMod val="40000"/>
                    <a:lumOff val="60000"/>
                  </a:schemeClr>
                </a:solidFill>
                <a:ea typeface="ＭＳ Ｐゴシック" pitchFamily="34" charset="-128"/>
              </a:rPr>
              <a:t>	</a:t>
            </a:r>
            <a:r>
              <a:rPr lang="fr-FR" altLang="fr-FR" sz="1800" dirty="0" smtClean="0">
                <a:solidFill>
                  <a:schemeClr val="accent6">
                    <a:lumMod val="40000"/>
                    <a:lumOff val="60000"/>
                  </a:schemeClr>
                </a:solidFill>
                <a:ea typeface="ＭＳ Ｐゴシック" pitchFamily="34" charset="-128"/>
              </a:rPr>
              <a:t>(</a:t>
            </a:r>
            <a:r>
              <a:rPr lang="fr-FR" altLang="fr-FR" sz="1800" dirty="0">
                <a:solidFill>
                  <a:schemeClr val="accent6">
                    <a:lumMod val="40000"/>
                    <a:lumOff val="60000"/>
                  </a:schemeClr>
                </a:solidFill>
                <a:ea typeface="ＭＳ Ｐゴシック" pitchFamily="34" charset="-128"/>
              </a:rPr>
              <a:t>méconnaissance du fonctionnement de l’EEQ </a:t>
            </a:r>
            <a:r>
              <a:rPr lang="fr-FR" altLang="fr-FR" sz="1800" dirty="0" smtClean="0">
                <a:solidFill>
                  <a:schemeClr val="accent6">
                    <a:lumMod val="40000"/>
                    <a:lumOff val="60000"/>
                  </a:schemeClr>
                </a:solidFill>
                <a:ea typeface="ＭＳ Ｐゴシック" pitchFamily="34" charset="-128"/>
              </a:rPr>
              <a:t>?</a:t>
            </a:r>
          </a:p>
          <a:p>
            <a:pPr marL="0" indent="0" eaLnBrk="1" hangingPunct="1">
              <a:lnSpc>
                <a:spcPct val="80000"/>
              </a:lnSpc>
              <a:buNone/>
              <a:tabLst>
                <a:tab pos="442913" algn="l"/>
                <a:tab pos="2778125" algn="l"/>
              </a:tabLst>
            </a:pPr>
            <a:r>
              <a:rPr lang="fr-FR" altLang="fr-FR" sz="1800" dirty="0">
                <a:solidFill>
                  <a:schemeClr val="accent6">
                    <a:lumMod val="40000"/>
                    <a:lumOff val="60000"/>
                  </a:schemeClr>
                </a:solidFill>
                <a:ea typeface="ＭＳ Ｐゴシック" pitchFamily="34" charset="-128"/>
              </a:rPr>
              <a:t>	</a:t>
            </a:r>
            <a:r>
              <a:rPr lang="fr-FR" altLang="fr-FR" sz="1800" dirty="0" smtClean="0">
                <a:solidFill>
                  <a:schemeClr val="accent6">
                    <a:lumMod val="40000"/>
                    <a:lumOff val="60000"/>
                  </a:schemeClr>
                </a:solidFill>
                <a:ea typeface="ＭＳ Ｐゴシック" pitchFamily="34" charset="-128"/>
              </a:rPr>
              <a:t>	nouveau </a:t>
            </a:r>
            <a:r>
              <a:rPr lang="fr-FR" altLang="fr-FR" sz="1800" dirty="0">
                <a:solidFill>
                  <a:schemeClr val="accent6">
                    <a:lumMod val="40000"/>
                    <a:lumOff val="60000"/>
                  </a:schemeClr>
                </a:solidFill>
                <a:ea typeface="ＭＳ Ｐゴシック" pitchFamily="34" charset="-128"/>
              </a:rPr>
              <a:t>centre </a:t>
            </a:r>
            <a:r>
              <a:rPr lang="fr-FR" altLang="fr-FR" sz="1800" dirty="0" smtClean="0">
                <a:solidFill>
                  <a:schemeClr val="accent6">
                    <a:lumMod val="40000"/>
                    <a:lumOff val="60000"/>
                  </a:schemeClr>
                </a:solidFill>
                <a:ea typeface="ＭＳ Ｐゴシック" pitchFamily="34" charset="-128"/>
              </a:rPr>
              <a:t>?</a:t>
            </a:r>
          </a:p>
          <a:p>
            <a:pPr marL="0" indent="0" eaLnBrk="1" hangingPunct="1">
              <a:lnSpc>
                <a:spcPct val="80000"/>
              </a:lnSpc>
              <a:buNone/>
              <a:tabLst>
                <a:tab pos="442913" algn="l"/>
                <a:tab pos="2778125" algn="l"/>
              </a:tabLst>
            </a:pPr>
            <a:r>
              <a:rPr lang="fr-FR" altLang="fr-FR" sz="1800" dirty="0">
                <a:solidFill>
                  <a:schemeClr val="accent6">
                    <a:lumMod val="40000"/>
                    <a:lumOff val="60000"/>
                  </a:schemeClr>
                </a:solidFill>
                <a:ea typeface="ＭＳ Ｐゴシック" pitchFamily="34" charset="-128"/>
              </a:rPr>
              <a:t>	</a:t>
            </a:r>
            <a:r>
              <a:rPr lang="fr-FR" altLang="fr-FR" sz="1800" dirty="0" smtClean="0">
                <a:solidFill>
                  <a:schemeClr val="accent6">
                    <a:lumMod val="40000"/>
                    <a:lumOff val="60000"/>
                  </a:schemeClr>
                </a:solidFill>
                <a:ea typeface="ＭＳ Ｐゴシック" pitchFamily="34" charset="-128"/>
              </a:rPr>
              <a:t>	pratique </a:t>
            </a:r>
            <a:r>
              <a:rPr lang="fr-FR" altLang="fr-FR" sz="1800" dirty="0">
                <a:solidFill>
                  <a:schemeClr val="accent6">
                    <a:lumMod val="40000"/>
                    <a:lumOff val="60000"/>
                  </a:schemeClr>
                </a:solidFill>
                <a:ea typeface="ＭＳ Ｐゴシック" pitchFamily="34" charset="-128"/>
              </a:rPr>
              <a:t>limitée aux bandes R ou G ?)</a:t>
            </a:r>
            <a:endParaRPr lang="fr-FR" altLang="fr-FR" sz="1800" dirty="0" smtClean="0">
              <a:solidFill>
                <a:schemeClr val="accent6">
                  <a:lumMod val="40000"/>
                  <a:lumOff val="60000"/>
                </a:schemeClr>
              </a:solidFill>
              <a:ea typeface="ＭＳ Ｐゴシック" pitchFamily="34" charset="-128"/>
            </a:endParaRPr>
          </a:p>
          <a:p>
            <a:pPr marL="0" indent="0" eaLnBrk="1" hangingPunct="1">
              <a:lnSpc>
                <a:spcPct val="80000"/>
              </a:lnSpc>
              <a:buNone/>
              <a:tabLst>
                <a:tab pos="442913" algn="l"/>
              </a:tabLst>
            </a:pPr>
            <a:endParaRPr lang="fr-FR" altLang="fr-FR" sz="2000" dirty="0">
              <a:solidFill>
                <a:srgbClr val="C00000"/>
              </a:solidFill>
              <a:ea typeface="ＭＳ Ｐゴシック" pitchFamily="34" charset="-128"/>
            </a:endParaRPr>
          </a:p>
          <a:p>
            <a:pPr marL="984250" indent="-984250" eaLnBrk="1" hangingPunct="1">
              <a:lnSpc>
                <a:spcPct val="80000"/>
              </a:lnSpc>
              <a:buNone/>
              <a:tabLst>
                <a:tab pos="442913" algn="l"/>
              </a:tabLst>
            </a:pPr>
            <a:r>
              <a:rPr lang="fr-FR" altLang="fr-FR" sz="2000" u="sng" dirty="0" smtClean="0">
                <a:solidFill>
                  <a:srgbClr val="00B050"/>
                </a:solidFill>
                <a:ea typeface="ＭＳ Ｐゴシック" pitchFamily="34" charset="-128"/>
              </a:rPr>
              <a:t>Rappel</a:t>
            </a:r>
            <a:r>
              <a:rPr lang="fr-FR" altLang="fr-FR" sz="2000" dirty="0" smtClean="0">
                <a:solidFill>
                  <a:srgbClr val="00B050"/>
                </a:solidFill>
                <a:ea typeface="ＭＳ Ｐゴシック" pitchFamily="34" charset="-128"/>
              </a:rPr>
              <a:t>:	création en 2018 d’un </a:t>
            </a:r>
            <a:r>
              <a:rPr lang="fr-FR" altLang="fr-FR" sz="2000" u="sng" dirty="0">
                <a:solidFill>
                  <a:srgbClr val="00B050"/>
                </a:solidFill>
                <a:ea typeface="ＭＳ Ｐゴシック" pitchFamily="34" charset="-128"/>
              </a:rPr>
              <a:t>malus de -0,5</a:t>
            </a:r>
            <a:r>
              <a:rPr lang="fr-FR" altLang="fr-FR" sz="2000" dirty="0">
                <a:solidFill>
                  <a:srgbClr val="00B050"/>
                </a:solidFill>
                <a:ea typeface="ＭＳ Ｐゴシック" pitchFamily="34" charset="-128"/>
              </a:rPr>
              <a:t> si les 10 mitoses ne sont pas analysées (pas forcément </a:t>
            </a:r>
            <a:r>
              <a:rPr lang="fr-FR" altLang="fr-FR" sz="2000" dirty="0" err="1">
                <a:solidFill>
                  <a:srgbClr val="00B050"/>
                </a:solidFill>
                <a:ea typeface="ＭＳ Ｐゴシック" pitchFamily="34" charset="-128"/>
              </a:rPr>
              <a:t>caryotypées</a:t>
            </a:r>
            <a:r>
              <a:rPr lang="fr-FR" altLang="fr-FR" sz="2000" dirty="0">
                <a:solidFill>
                  <a:srgbClr val="00B050"/>
                </a:solidFill>
                <a:ea typeface="ＭＳ Ｐゴシック" pitchFamily="34" charset="-128"/>
              </a:rPr>
              <a:t>)</a:t>
            </a:r>
          </a:p>
          <a:p>
            <a:pPr marL="0" indent="0" eaLnBrk="1" hangingPunct="1">
              <a:lnSpc>
                <a:spcPct val="80000"/>
              </a:lnSpc>
              <a:buNone/>
              <a:tabLst>
                <a:tab pos="442913" algn="l"/>
              </a:tabLst>
            </a:pPr>
            <a:endParaRPr lang="fr-FR" altLang="fr-FR" sz="2000" dirty="0">
              <a:solidFill>
                <a:srgbClr val="00B050"/>
              </a:solidFill>
              <a:ea typeface="ＭＳ Ｐゴシック" pitchFamily="34" charset="-128"/>
            </a:endParaRPr>
          </a:p>
          <a:p>
            <a:pPr marL="0" indent="0" eaLnBrk="1" hangingPunct="1">
              <a:lnSpc>
                <a:spcPct val="80000"/>
              </a:lnSpc>
              <a:buNone/>
              <a:tabLst>
                <a:tab pos="442913" algn="l"/>
              </a:tabLst>
            </a:pPr>
            <a:endParaRPr lang="fr-FR" altLang="fr-FR" sz="2000" dirty="0">
              <a:solidFill>
                <a:srgbClr val="C00000"/>
              </a:solidFill>
              <a:ea typeface="ＭＳ Ｐゴシック" pitchFamily="34" charset="-128"/>
            </a:endParaRPr>
          </a:p>
          <a:p>
            <a:pPr marL="0" indent="0" eaLnBrk="1" hangingPunct="1">
              <a:lnSpc>
                <a:spcPct val="80000"/>
              </a:lnSpc>
              <a:buNone/>
              <a:tabLst>
                <a:tab pos="442913" algn="l"/>
              </a:tabLst>
            </a:pPr>
            <a:endParaRPr lang="fr-FR" altLang="fr-FR" sz="2000" dirty="0">
              <a:solidFill>
                <a:srgbClr val="CC3300"/>
              </a:solidFill>
              <a:ea typeface="ＭＳ Ｐゴシック" pitchFamily="34" charset="-128"/>
            </a:endParaRPr>
          </a:p>
          <a:p>
            <a:pPr marL="0" indent="0" eaLnBrk="1" hangingPunct="1">
              <a:lnSpc>
                <a:spcPct val="80000"/>
              </a:lnSpc>
              <a:buNone/>
              <a:tabLst>
                <a:tab pos="442913" algn="l"/>
              </a:tabLst>
            </a:pPr>
            <a:endParaRPr lang="fr-FR" altLang="fr-FR" sz="2000" dirty="0">
              <a:ea typeface="ＭＳ Ｐゴシック" pitchFamily="34" charset="-128"/>
            </a:endParaRPr>
          </a:p>
          <a:p>
            <a:pPr marL="0" indent="0" eaLnBrk="1" hangingPunct="1">
              <a:lnSpc>
                <a:spcPct val="80000"/>
              </a:lnSpc>
              <a:buNone/>
              <a:tabLst>
                <a:tab pos="442913" algn="l"/>
              </a:tabLst>
            </a:pPr>
            <a:endParaRPr lang="fr-FR" altLang="fr-FR" sz="2000" b="1" dirty="0">
              <a:solidFill>
                <a:srgbClr val="CC3300"/>
              </a:solidFill>
              <a:ea typeface="ＭＳ Ｐゴシック" pitchFamily="34" charset="-128"/>
            </a:endParaRPr>
          </a:p>
          <a:p>
            <a:pPr marL="0" indent="0" eaLnBrk="1" hangingPunct="1">
              <a:lnSpc>
                <a:spcPct val="80000"/>
              </a:lnSpc>
              <a:buNone/>
              <a:tabLst>
                <a:tab pos="442913" algn="l"/>
              </a:tabLst>
            </a:pPr>
            <a:endParaRPr lang="fr-FR" altLang="fr-FR" sz="2000" b="1" dirty="0">
              <a:solidFill>
                <a:srgbClr val="CC3300"/>
              </a:solidFill>
              <a:ea typeface="ＭＳ Ｐゴシック" pitchFamily="34" charset="-128"/>
            </a:endParaRPr>
          </a:p>
        </p:txBody>
      </p:sp>
      <p:sp>
        <p:nvSpPr>
          <p:cNvPr id="3" name="Tijdelijke aanduiding voor dianummer 2"/>
          <p:cNvSpPr>
            <a:spLocks noGrp="1"/>
          </p:cNvSpPr>
          <p:nvPr>
            <p:ph type="sldNum" sz="quarter" idx="12"/>
          </p:nvPr>
        </p:nvSpPr>
        <p:spPr/>
        <p:txBody>
          <a:bodyPr/>
          <a:lstStyle/>
          <a:p>
            <a:pPr>
              <a:defRPr/>
            </a:pPr>
            <a:fld id="{5FD9F14F-ACAF-4C72-9EB8-C14B7E3502D4}" type="slidenum">
              <a:rPr lang="fr-FR" altLang="fr-FR" smtClean="0"/>
              <a:pPr>
                <a:defRPr/>
              </a:pPr>
              <a:t>7</a:t>
            </a:fld>
            <a:endParaRPr lang="fr-FR" altLang="fr-F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Partie FISH </a:t>
            </a:r>
            <a:r>
              <a:rPr lang="fr-FR" altLang="fr-FR" sz="3200" dirty="0"/>
              <a:t>(2 points</a:t>
            </a:r>
            <a:r>
              <a:rPr lang="fr-FR" altLang="fr-FR" sz="3200" dirty="0" smtClean="0"/>
              <a:t>)</a:t>
            </a:r>
            <a:endParaRPr lang="fr-FR" sz="3200" dirty="0"/>
          </a:p>
        </p:txBody>
      </p:sp>
      <p:sp>
        <p:nvSpPr>
          <p:cNvPr id="3" name="Espace réservé du contenu 2"/>
          <p:cNvSpPr>
            <a:spLocks noGrp="1"/>
          </p:cNvSpPr>
          <p:nvPr>
            <p:ph idx="1"/>
          </p:nvPr>
        </p:nvSpPr>
        <p:spPr/>
        <p:txBody>
          <a:bodyPr/>
          <a:lstStyle/>
          <a:p>
            <a:pPr marL="0" indent="0" eaLnBrk="1" hangingPunct="1">
              <a:buNone/>
            </a:pPr>
            <a:r>
              <a:rPr lang="fr-FR" altLang="fr-FR" sz="2000" b="1" dirty="0">
                <a:solidFill>
                  <a:schemeClr val="accent2"/>
                </a:solidFill>
              </a:rPr>
              <a:t>FISH nécessaire (non noté)</a:t>
            </a:r>
          </a:p>
          <a:p>
            <a:pPr lvl="1" eaLnBrk="1" hangingPunct="1">
              <a:lnSpc>
                <a:spcPct val="90000"/>
              </a:lnSpc>
              <a:tabLst>
                <a:tab pos="4214813" algn="r"/>
              </a:tabLst>
            </a:pPr>
            <a:r>
              <a:rPr lang="fr-FR" altLang="fr-FR" sz="2000" dirty="0"/>
              <a:t>Oui </a:t>
            </a:r>
            <a:r>
              <a:rPr lang="fr-FR" altLang="fr-FR" sz="2000" dirty="0" smtClean="0"/>
              <a:t>	44 </a:t>
            </a:r>
            <a:r>
              <a:rPr lang="fr-FR" altLang="fr-FR" sz="2000" dirty="0"/>
              <a:t>/</a:t>
            </a:r>
            <a:r>
              <a:rPr lang="fr-FR" altLang="fr-FR" sz="2000" dirty="0" smtClean="0"/>
              <a:t>44</a:t>
            </a:r>
          </a:p>
          <a:p>
            <a:pPr lvl="1" eaLnBrk="1" hangingPunct="1">
              <a:lnSpc>
                <a:spcPct val="90000"/>
              </a:lnSpc>
              <a:tabLst>
                <a:tab pos="4214813" algn="r"/>
              </a:tabLst>
            </a:pPr>
            <a:r>
              <a:rPr lang="fr-FR" altLang="fr-FR" sz="2000" dirty="0" smtClean="0"/>
              <a:t>Non	0/44</a:t>
            </a:r>
            <a:endParaRPr lang="fr-FR" altLang="fr-FR" sz="2000" dirty="0"/>
          </a:p>
          <a:p>
            <a:pPr lvl="1" eaLnBrk="1" hangingPunct="1">
              <a:lnSpc>
                <a:spcPct val="90000"/>
              </a:lnSpc>
            </a:pPr>
            <a:endParaRPr lang="fr-FR" altLang="fr-FR" sz="1800" dirty="0">
              <a:solidFill>
                <a:srgbClr val="C00000"/>
              </a:solidFill>
            </a:endParaRPr>
          </a:p>
          <a:p>
            <a:pPr marL="0" indent="0" eaLnBrk="1" hangingPunct="1">
              <a:buNone/>
            </a:pPr>
            <a:r>
              <a:rPr lang="fr-FR" altLang="fr-FR" sz="2000" b="1" dirty="0" smtClean="0">
                <a:solidFill>
                  <a:schemeClr val="accent2"/>
                </a:solidFill>
              </a:rPr>
              <a:t>Choix </a:t>
            </a:r>
            <a:r>
              <a:rPr lang="fr-FR" altLang="fr-FR" sz="2000" b="1" dirty="0">
                <a:solidFill>
                  <a:schemeClr val="accent2"/>
                </a:solidFill>
              </a:rPr>
              <a:t>de la sonde</a:t>
            </a:r>
            <a:r>
              <a:rPr lang="fr-FR" altLang="fr-FR" sz="2000" dirty="0"/>
              <a:t> (</a:t>
            </a:r>
            <a:r>
              <a:rPr lang="fr-FR" altLang="fr-FR" sz="1800" dirty="0"/>
              <a:t>1 point</a:t>
            </a:r>
            <a:r>
              <a:rPr lang="fr-FR" altLang="fr-FR" sz="2000" dirty="0"/>
              <a:t>) </a:t>
            </a:r>
            <a:r>
              <a:rPr lang="fr-FR" altLang="fr-FR" sz="2000" i="1" dirty="0"/>
              <a:t>(</a:t>
            </a:r>
            <a:r>
              <a:rPr lang="fr-FR" altLang="fr-FR" sz="2000" i="1" dirty="0">
                <a:solidFill>
                  <a:srgbClr val="FF0000"/>
                </a:solidFill>
              </a:rPr>
              <a:t>malus possible ,-0,5</a:t>
            </a:r>
            <a:r>
              <a:rPr lang="fr-FR" altLang="fr-FR" sz="2000" i="1" dirty="0"/>
              <a:t>)</a:t>
            </a:r>
          </a:p>
          <a:p>
            <a:pPr marL="457200" indent="-457200" eaLnBrk="1" hangingPunct="1">
              <a:buFontTx/>
              <a:buChar char="-"/>
              <a:tabLst>
                <a:tab pos="4214813" algn="r"/>
              </a:tabLst>
            </a:pPr>
            <a:r>
              <a:rPr lang="fr-FR" altLang="fr-FR" sz="2000" dirty="0" smtClean="0"/>
              <a:t>CBFB :	44/44</a:t>
            </a:r>
          </a:p>
          <a:p>
            <a:pPr marL="457200" indent="-457200" eaLnBrk="1" hangingPunct="1">
              <a:buFontTx/>
              <a:buChar char="-"/>
              <a:tabLst>
                <a:tab pos="4214813" algn="r"/>
              </a:tabLst>
            </a:pPr>
            <a:r>
              <a:rPr lang="fr-FR" altLang="fr-FR" sz="2000" dirty="0" smtClean="0"/>
              <a:t>MLL et NUP98:	4/44</a:t>
            </a:r>
          </a:p>
          <a:p>
            <a:pPr marL="457200" indent="-457200" eaLnBrk="1" hangingPunct="1">
              <a:buFontTx/>
              <a:buChar char="-"/>
              <a:tabLst>
                <a:tab pos="4214813" algn="r"/>
              </a:tabLst>
            </a:pPr>
            <a:r>
              <a:rPr lang="fr-FR" altLang="fr-FR" sz="2000" dirty="0" smtClean="0"/>
              <a:t>MLL:	2/44</a:t>
            </a:r>
          </a:p>
          <a:p>
            <a:pPr marL="457200" indent="-457200" eaLnBrk="1" hangingPunct="1">
              <a:buFontTx/>
              <a:buChar char="-"/>
              <a:tabLst>
                <a:tab pos="4214813" algn="r"/>
              </a:tabLst>
            </a:pPr>
            <a:r>
              <a:rPr lang="fr-FR" altLang="fr-FR" sz="2000" dirty="0" smtClean="0"/>
              <a:t>NUP98:	1/44</a:t>
            </a:r>
          </a:p>
          <a:p>
            <a:pPr marL="457200" indent="-457200" eaLnBrk="1" hangingPunct="1">
              <a:buFontTx/>
              <a:buChar char="-"/>
              <a:tabLst>
                <a:tab pos="4214813" algn="r"/>
              </a:tabLst>
            </a:pPr>
            <a:r>
              <a:rPr lang="fr-FR" altLang="fr-FR" sz="2000" dirty="0" smtClean="0"/>
              <a:t>MLL, NUP98 et ETV6:	1/44</a:t>
            </a:r>
          </a:p>
          <a:p>
            <a:pPr marL="457200" indent="-457200" eaLnBrk="1" hangingPunct="1">
              <a:buFontTx/>
              <a:buChar char="-"/>
              <a:tabLst>
                <a:tab pos="4214813" algn="r"/>
              </a:tabLst>
            </a:pPr>
            <a:r>
              <a:rPr lang="fr-FR" altLang="fr-FR" sz="2000" dirty="0"/>
              <a:t>Peinture </a:t>
            </a:r>
            <a:r>
              <a:rPr lang="fr-FR" altLang="fr-FR" sz="2000" dirty="0" smtClean="0"/>
              <a:t>16:	1/44</a:t>
            </a:r>
            <a:endParaRPr lang="fr-FR" altLang="fr-FR" sz="2000" dirty="0"/>
          </a:p>
          <a:p>
            <a:pPr marL="457200" indent="-457200" eaLnBrk="1" hangingPunct="1">
              <a:buFontTx/>
              <a:buChar char="-"/>
            </a:pPr>
            <a:endParaRPr lang="fr-FR" altLang="fr-FR" sz="2000" dirty="0"/>
          </a:p>
          <a:p>
            <a:pPr marL="0" indent="0" eaLnBrk="1" hangingPunct="1">
              <a:buNone/>
            </a:pPr>
            <a:endParaRPr lang="fr-FR" altLang="fr-FR" sz="2000" dirty="0" smtClean="0"/>
          </a:p>
          <a:p>
            <a:endParaRPr lang="fr-FR" dirty="0"/>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8</a:t>
            </a:fld>
            <a:endParaRPr lang="fr-FR" altLang="fr-FR"/>
          </a:p>
        </p:txBody>
      </p:sp>
    </p:spTree>
    <p:extLst>
      <p:ext uri="{BB962C8B-B14F-4D97-AF65-F5344CB8AC3E}">
        <p14:creationId xmlns:p14="http://schemas.microsoft.com/office/powerpoint/2010/main" val="17859264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p:cNvPicPr>
            <a:picLocks noChangeAspect="1"/>
          </p:cNvPicPr>
          <p:nvPr/>
        </p:nvPicPr>
        <p:blipFill>
          <a:blip r:embed="rId2"/>
          <a:stretch>
            <a:fillRect/>
          </a:stretch>
        </p:blipFill>
        <p:spPr>
          <a:xfrm>
            <a:off x="3719736" y="932687"/>
            <a:ext cx="4889661" cy="1676981"/>
          </a:xfrm>
          <a:prstGeom prst="rect">
            <a:avLst/>
          </a:prstGeom>
        </p:spPr>
      </p:pic>
      <p:sp>
        <p:nvSpPr>
          <p:cNvPr id="2" name="Titre 1"/>
          <p:cNvSpPr>
            <a:spLocks noGrp="1"/>
          </p:cNvSpPr>
          <p:nvPr>
            <p:ph type="title"/>
          </p:nvPr>
        </p:nvSpPr>
        <p:spPr>
          <a:xfrm>
            <a:off x="1981200" y="44624"/>
            <a:ext cx="8229600" cy="1143000"/>
          </a:xfrm>
        </p:spPr>
        <p:txBody>
          <a:bodyPr/>
          <a:lstStyle/>
          <a:p>
            <a:r>
              <a:rPr lang="fr-FR" dirty="0" smtClean="0"/>
              <a:t>FISH  </a:t>
            </a:r>
            <a:endParaRPr lang="fr-FR" dirty="0"/>
          </a:p>
        </p:txBody>
      </p:sp>
      <p:pic>
        <p:nvPicPr>
          <p:cNvPr id="3" name="Afbeelding 2"/>
          <p:cNvPicPr>
            <a:picLocks noChangeAspect="1"/>
          </p:cNvPicPr>
          <p:nvPr/>
        </p:nvPicPr>
        <p:blipFill>
          <a:blip r:embed="rId3"/>
          <a:stretch>
            <a:fillRect/>
          </a:stretch>
        </p:blipFill>
        <p:spPr>
          <a:xfrm>
            <a:off x="2135560" y="2609668"/>
            <a:ext cx="3895216" cy="3989645"/>
          </a:xfrm>
          <a:prstGeom prst="rect">
            <a:avLst/>
          </a:prstGeom>
        </p:spPr>
      </p:pic>
      <p:pic>
        <p:nvPicPr>
          <p:cNvPr id="4" name="Afbeelding 3"/>
          <p:cNvPicPr>
            <a:picLocks noChangeAspect="1"/>
          </p:cNvPicPr>
          <p:nvPr/>
        </p:nvPicPr>
        <p:blipFill>
          <a:blip r:embed="rId4"/>
          <a:stretch>
            <a:fillRect/>
          </a:stretch>
        </p:blipFill>
        <p:spPr>
          <a:xfrm>
            <a:off x="6096000" y="2636912"/>
            <a:ext cx="3948877" cy="3962401"/>
          </a:xfrm>
          <a:prstGeom prst="rect">
            <a:avLst/>
          </a:prstGeom>
        </p:spPr>
      </p:pic>
      <p:sp>
        <p:nvSpPr>
          <p:cNvPr id="5" name="Tijdelijke aanduiding voor dianummer 4"/>
          <p:cNvSpPr>
            <a:spLocks noGrp="1"/>
          </p:cNvSpPr>
          <p:nvPr>
            <p:ph type="sldNum" sz="quarter" idx="12"/>
          </p:nvPr>
        </p:nvSpPr>
        <p:spPr/>
        <p:txBody>
          <a:bodyPr/>
          <a:lstStyle/>
          <a:p>
            <a:pPr>
              <a:defRPr/>
            </a:pPr>
            <a:fld id="{5FD9F14F-ACAF-4C72-9EB8-C14B7E3502D4}" type="slidenum">
              <a:rPr lang="fr-FR" altLang="fr-FR" smtClean="0"/>
              <a:pPr>
                <a:defRPr/>
              </a:pPr>
              <a:t>9</a:t>
            </a:fld>
            <a:endParaRPr lang="fr-FR" altLang="fr-FR"/>
          </a:p>
        </p:txBody>
      </p:sp>
    </p:spTree>
    <p:extLst>
      <p:ext uri="{BB962C8B-B14F-4D97-AF65-F5344CB8AC3E}">
        <p14:creationId xmlns:p14="http://schemas.microsoft.com/office/powerpoint/2010/main" val="2220248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1"/>
          <p:cNvSpPr>
            <a:spLocks noGrp="1"/>
          </p:cNvSpPr>
          <p:nvPr>
            <p:ph type="title"/>
          </p:nvPr>
        </p:nvSpPr>
        <p:spPr/>
        <p:txBody>
          <a:bodyPr/>
          <a:lstStyle/>
          <a:p>
            <a:r>
              <a:rPr lang="fr-FR" dirty="0" smtClean="0"/>
              <a:t>FISH  </a:t>
            </a:r>
            <a:endParaRPr lang="fr-FR" dirty="0"/>
          </a:p>
        </p:txBody>
      </p:sp>
      <p:cxnSp>
        <p:nvCxnSpPr>
          <p:cNvPr id="13" name="Connecteur droit avec flèche 12"/>
          <p:cNvCxnSpPr/>
          <p:nvPr/>
        </p:nvCxnSpPr>
        <p:spPr>
          <a:xfrm flipV="1">
            <a:off x="3315308" y="5237584"/>
            <a:ext cx="404428" cy="279648"/>
          </a:xfrm>
          <a:prstGeom prst="straightConnector1">
            <a:avLst/>
          </a:prstGeom>
          <a:ln w="38100">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 name="ZoneTexte 3"/>
          <p:cNvSpPr txBox="1"/>
          <p:nvPr/>
        </p:nvSpPr>
        <p:spPr>
          <a:xfrm>
            <a:off x="2989082" y="5373216"/>
            <a:ext cx="370614" cy="400110"/>
          </a:xfrm>
          <a:prstGeom prst="rect">
            <a:avLst/>
          </a:prstGeom>
          <a:noFill/>
        </p:spPr>
        <p:txBody>
          <a:bodyPr wrap="none" rtlCol="0">
            <a:spAutoFit/>
          </a:bodyPr>
          <a:lstStyle/>
          <a:p>
            <a:r>
              <a:rPr lang="fr-FR" sz="2000" dirty="0">
                <a:solidFill>
                  <a:schemeClr val="bg1"/>
                </a:solidFill>
              </a:rPr>
              <a:t>N</a:t>
            </a:r>
          </a:p>
        </p:txBody>
      </p:sp>
      <p:sp>
        <p:nvSpPr>
          <p:cNvPr id="2" name="Rectangle 1"/>
          <p:cNvSpPr/>
          <p:nvPr/>
        </p:nvSpPr>
        <p:spPr>
          <a:xfrm>
            <a:off x="8184232" y="5780458"/>
            <a:ext cx="1326004" cy="523220"/>
          </a:xfrm>
          <a:prstGeom prst="rect">
            <a:avLst/>
          </a:prstGeom>
        </p:spPr>
        <p:txBody>
          <a:bodyPr wrap="none">
            <a:spAutoFit/>
          </a:bodyPr>
          <a:lstStyle/>
          <a:p>
            <a:pPr marL="0" indent="0">
              <a:buNone/>
            </a:pPr>
            <a:r>
              <a:rPr lang="fr-FR" b="1" dirty="0">
                <a:solidFill>
                  <a:schemeClr val="bg1"/>
                </a:solidFill>
              </a:rPr>
              <a:t>[21/24]</a:t>
            </a:r>
          </a:p>
        </p:txBody>
      </p:sp>
      <p:pic>
        <p:nvPicPr>
          <p:cNvPr id="6" name="Afbeelding 5"/>
          <p:cNvPicPr>
            <a:picLocks noChangeAspect="1"/>
          </p:cNvPicPr>
          <p:nvPr/>
        </p:nvPicPr>
        <p:blipFill>
          <a:blip r:embed="rId2"/>
          <a:stretch>
            <a:fillRect/>
          </a:stretch>
        </p:blipFill>
        <p:spPr>
          <a:xfrm rot="5400000">
            <a:off x="4497069" y="2689861"/>
            <a:ext cx="3488947" cy="4391162"/>
          </a:xfrm>
          <a:prstGeom prst="rect">
            <a:avLst/>
          </a:prstGeom>
        </p:spPr>
      </p:pic>
      <p:pic>
        <p:nvPicPr>
          <p:cNvPr id="8" name="Afbeelding 7"/>
          <p:cNvPicPr>
            <a:picLocks noChangeAspect="1"/>
          </p:cNvPicPr>
          <p:nvPr/>
        </p:nvPicPr>
        <p:blipFill>
          <a:blip r:embed="rId3"/>
          <a:stretch>
            <a:fillRect/>
          </a:stretch>
        </p:blipFill>
        <p:spPr>
          <a:xfrm>
            <a:off x="3719736" y="1319971"/>
            <a:ext cx="4889661" cy="1676981"/>
          </a:xfrm>
          <a:prstGeom prst="rect">
            <a:avLst/>
          </a:prstGeom>
        </p:spPr>
      </p:pic>
      <p:sp>
        <p:nvSpPr>
          <p:cNvPr id="3" name="Tijdelijke aanduiding voor dianummer 2"/>
          <p:cNvSpPr>
            <a:spLocks noGrp="1"/>
          </p:cNvSpPr>
          <p:nvPr>
            <p:ph type="sldNum" sz="quarter" idx="12"/>
          </p:nvPr>
        </p:nvSpPr>
        <p:spPr/>
        <p:txBody>
          <a:bodyPr/>
          <a:lstStyle/>
          <a:p>
            <a:pPr>
              <a:defRPr/>
            </a:pPr>
            <a:fld id="{5FD9F14F-ACAF-4C72-9EB8-C14B7E3502D4}" type="slidenum">
              <a:rPr lang="fr-FR" altLang="fr-FR" smtClean="0"/>
              <a:pPr>
                <a:defRPr/>
              </a:pPr>
              <a:t>10</a:t>
            </a:fld>
            <a:endParaRPr lang="fr-FR" altLang="fr-FR"/>
          </a:p>
        </p:txBody>
      </p:sp>
    </p:spTree>
    <p:extLst>
      <p:ext uri="{BB962C8B-B14F-4D97-AF65-F5344CB8AC3E}">
        <p14:creationId xmlns:p14="http://schemas.microsoft.com/office/powerpoint/2010/main" val="31235235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Complément FISH</a:t>
            </a:r>
            <a:br>
              <a:rPr lang="fr-FR" dirty="0" smtClean="0"/>
            </a:br>
            <a:r>
              <a:rPr lang="fr-FR" sz="2400" dirty="0" smtClean="0"/>
              <a:t>sonde maison </a:t>
            </a:r>
            <a:r>
              <a:rPr lang="fr-FR" sz="2400" dirty="0" smtClean="0">
                <a:solidFill>
                  <a:srgbClr val="FF0000"/>
                </a:solidFill>
              </a:rPr>
              <a:t>CBFB(rouge)</a:t>
            </a:r>
            <a:r>
              <a:rPr lang="fr-FR" sz="2400" dirty="0" smtClean="0"/>
              <a:t>/</a:t>
            </a:r>
            <a:r>
              <a:rPr lang="fr-FR" sz="2400" dirty="0" smtClean="0">
                <a:solidFill>
                  <a:srgbClr val="00B050"/>
                </a:solidFill>
              </a:rPr>
              <a:t>MYH11(vert)</a:t>
            </a:r>
            <a:r>
              <a:rPr lang="fr-FR" sz="2400" dirty="0" smtClean="0"/>
              <a:t>: DC, DF</a:t>
            </a:r>
            <a:endParaRPr lang="fr-FR" sz="2800" dirty="0"/>
          </a:p>
        </p:txBody>
      </p:sp>
      <p:pic>
        <p:nvPicPr>
          <p:cNvPr id="4" name="Espace réservé du contenu 3"/>
          <p:cNvPicPr>
            <a:picLocks noGrp="1" noChangeAspect="1"/>
          </p:cNvPicPr>
          <p:nvPr>
            <p:ph idx="1"/>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35064" t="17728" r="22875" b="35131"/>
          <a:stretch/>
        </p:blipFill>
        <p:spPr>
          <a:xfrm>
            <a:off x="263352" y="1988840"/>
            <a:ext cx="4896544" cy="4756642"/>
          </a:xfrm>
        </p:spPr>
      </p:pic>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l="31193" t="50000" r="24621" b="17255"/>
          <a:stretch/>
        </p:blipFill>
        <p:spPr>
          <a:xfrm>
            <a:off x="5234061" y="2060848"/>
            <a:ext cx="6838603" cy="4392488"/>
          </a:xfrm>
          <a:prstGeom prst="rect">
            <a:avLst/>
          </a:prstGeom>
        </p:spPr>
      </p:pic>
      <p:sp>
        <p:nvSpPr>
          <p:cNvPr id="3" name="Tijdelijke aanduiding voor dianummer 2"/>
          <p:cNvSpPr>
            <a:spLocks noGrp="1"/>
          </p:cNvSpPr>
          <p:nvPr>
            <p:ph type="sldNum" sz="quarter" idx="12"/>
          </p:nvPr>
        </p:nvSpPr>
        <p:spPr/>
        <p:txBody>
          <a:bodyPr/>
          <a:lstStyle/>
          <a:p>
            <a:pPr>
              <a:defRPr/>
            </a:pPr>
            <a:fld id="{5FD9F14F-ACAF-4C72-9EB8-C14B7E3502D4}" type="slidenum">
              <a:rPr lang="fr-FR" altLang="fr-FR" smtClean="0"/>
              <a:pPr>
                <a:defRPr/>
              </a:pPr>
              <a:t>11</a:t>
            </a:fld>
            <a:endParaRPr lang="fr-FR" altLang="fr-FR"/>
          </a:p>
        </p:txBody>
      </p:sp>
    </p:spTree>
    <p:extLst>
      <p:ext uri="{BB962C8B-B14F-4D97-AF65-F5344CB8AC3E}">
        <p14:creationId xmlns:p14="http://schemas.microsoft.com/office/powerpoint/2010/main" val="21953767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Justification FISH cohérente</a:t>
            </a:r>
            <a:r>
              <a:rPr lang="fr-FR" altLang="fr-FR" sz="4000" dirty="0">
                <a:solidFill>
                  <a:schemeClr val="accent2"/>
                </a:solidFill>
              </a:rPr>
              <a:t> </a:t>
            </a:r>
            <a:r>
              <a:rPr lang="fr-FR" altLang="fr-FR" sz="3600" dirty="0"/>
              <a:t>(1point</a:t>
            </a:r>
            <a:r>
              <a:rPr lang="fr-FR" altLang="fr-FR" sz="3600" dirty="0" smtClean="0"/>
              <a:t>)</a:t>
            </a:r>
            <a:endParaRPr lang="fr-FR" sz="3600" dirty="0"/>
          </a:p>
        </p:txBody>
      </p:sp>
      <p:sp>
        <p:nvSpPr>
          <p:cNvPr id="3" name="Espace réservé du contenu 2"/>
          <p:cNvSpPr>
            <a:spLocks noGrp="1"/>
          </p:cNvSpPr>
          <p:nvPr>
            <p:ph idx="1"/>
          </p:nvPr>
        </p:nvSpPr>
        <p:spPr/>
        <p:txBody>
          <a:bodyPr/>
          <a:lstStyle/>
          <a:p>
            <a:pPr eaLnBrk="1" hangingPunct="1">
              <a:spcBef>
                <a:spcPct val="0"/>
              </a:spcBef>
              <a:buFontTx/>
              <a:buNone/>
              <a:defRPr/>
            </a:pPr>
            <a:r>
              <a:rPr lang="fr-FR" altLang="fr-FR" sz="2400" dirty="0">
                <a:solidFill>
                  <a:srgbClr val="C00000"/>
                </a:solidFill>
              </a:rPr>
              <a:t>Cohérence pour      43 /44  </a:t>
            </a:r>
            <a:r>
              <a:rPr lang="fr-FR" altLang="fr-FR" sz="1800" dirty="0">
                <a:solidFill>
                  <a:srgbClr val="C00000"/>
                </a:solidFill>
              </a:rPr>
              <a:t> </a:t>
            </a:r>
            <a:endParaRPr lang="fr-FR" altLang="fr-FR" sz="1800" dirty="0" smtClean="0">
              <a:solidFill>
                <a:srgbClr val="C00000"/>
              </a:solidFill>
            </a:endParaRPr>
          </a:p>
          <a:p>
            <a:pPr eaLnBrk="1" hangingPunct="1">
              <a:spcBef>
                <a:spcPct val="0"/>
              </a:spcBef>
              <a:buFontTx/>
              <a:buNone/>
              <a:defRPr/>
            </a:pPr>
            <a:r>
              <a:rPr lang="fr-FR" altLang="fr-FR" sz="1800" dirty="0" smtClean="0"/>
              <a:t>1 centre avec « préciser l’anomalie » alors que pas de ?</a:t>
            </a:r>
            <a:r>
              <a:rPr lang="fr-FR" altLang="fr-FR" sz="1800" dirty="0" err="1" smtClean="0"/>
              <a:t>inv</a:t>
            </a:r>
            <a:r>
              <a:rPr lang="fr-FR" altLang="fr-FR" sz="1800" dirty="0" smtClean="0"/>
              <a:t>(16) ou de der(16) ou autre équivalent; il aurait fallu mettre absence d’anomalie spécifique et/ou discordance avec la présentation </a:t>
            </a:r>
            <a:r>
              <a:rPr lang="fr-FR" altLang="fr-FR" sz="1800" dirty="0" err="1" smtClean="0"/>
              <a:t>clinico</a:t>
            </a:r>
            <a:r>
              <a:rPr lang="fr-FR" altLang="fr-FR" sz="1800" dirty="0" smtClean="0"/>
              <a:t>-biologique</a:t>
            </a:r>
            <a:endParaRPr lang="fr-FR" altLang="fr-FR" sz="1800" dirty="0"/>
          </a:p>
          <a:p>
            <a:pPr eaLnBrk="1" hangingPunct="1">
              <a:spcBef>
                <a:spcPct val="0"/>
              </a:spcBef>
              <a:buFontTx/>
              <a:buNone/>
              <a:defRPr/>
            </a:pPr>
            <a:endParaRPr lang="fr-FR" altLang="fr-FR" sz="1800" dirty="0">
              <a:solidFill>
                <a:srgbClr val="C00000"/>
              </a:solidFill>
            </a:endParaRPr>
          </a:p>
          <a:p>
            <a:pPr eaLnBrk="1" hangingPunct="1">
              <a:spcBef>
                <a:spcPct val="0"/>
              </a:spcBef>
              <a:buFontTx/>
              <a:buNone/>
              <a:defRPr/>
            </a:pPr>
            <a:r>
              <a:rPr lang="fr-FR" altLang="fr-FR" sz="2400" dirty="0">
                <a:solidFill>
                  <a:srgbClr val="C00000"/>
                </a:solidFill>
              </a:rPr>
              <a:t>OUI </a:t>
            </a:r>
            <a:r>
              <a:rPr lang="fr-FR" altLang="fr-FR" sz="2400" dirty="0" smtClean="0">
                <a:solidFill>
                  <a:srgbClr val="C00000"/>
                </a:solidFill>
              </a:rPr>
              <a:t>(44 </a:t>
            </a:r>
            <a:r>
              <a:rPr lang="fr-FR" altLang="fr-FR" sz="2400" dirty="0">
                <a:solidFill>
                  <a:srgbClr val="C00000"/>
                </a:solidFill>
              </a:rPr>
              <a:t>labos</a:t>
            </a:r>
            <a:r>
              <a:rPr lang="fr-FR" altLang="fr-FR" sz="2400" dirty="0" smtClean="0">
                <a:solidFill>
                  <a:srgbClr val="C00000"/>
                </a:solidFill>
              </a:rPr>
              <a:t>)</a:t>
            </a:r>
            <a:endParaRPr lang="fr-FR" altLang="fr-FR" sz="2400" dirty="0" smtClean="0">
              <a:solidFill>
                <a:srgbClr val="33CC33"/>
              </a:solidFill>
            </a:endParaRPr>
          </a:p>
          <a:p>
            <a:pPr eaLnBrk="1" hangingPunct="1">
              <a:spcBef>
                <a:spcPct val="0"/>
              </a:spcBef>
              <a:buFontTx/>
              <a:buChar char="-"/>
              <a:tabLst>
                <a:tab pos="10763250" algn="r"/>
              </a:tabLst>
              <a:defRPr/>
            </a:pPr>
            <a:r>
              <a:rPr lang="fr-FR" altLang="fr-FR" sz="1600" dirty="0" smtClean="0">
                <a:solidFill>
                  <a:schemeClr val="accent6">
                    <a:lumMod val="40000"/>
                    <a:lumOff val="60000"/>
                  </a:schemeClr>
                </a:solidFill>
              </a:rPr>
              <a:t>Discordance </a:t>
            </a:r>
            <a:r>
              <a:rPr lang="fr-FR" altLang="fr-FR" sz="1600" dirty="0">
                <a:solidFill>
                  <a:schemeClr val="accent6">
                    <a:lumMod val="40000"/>
                    <a:lumOff val="60000"/>
                  </a:schemeClr>
                </a:solidFill>
              </a:rPr>
              <a:t>avec la présentation </a:t>
            </a:r>
            <a:r>
              <a:rPr lang="fr-FR" altLang="fr-FR" sz="1600" dirty="0" err="1" smtClean="0">
                <a:solidFill>
                  <a:schemeClr val="accent6">
                    <a:lumMod val="40000"/>
                    <a:lumOff val="60000"/>
                  </a:schemeClr>
                </a:solidFill>
              </a:rPr>
              <a:t>clinico</a:t>
            </a:r>
            <a:r>
              <a:rPr lang="fr-FR" altLang="fr-FR" sz="1600" dirty="0" smtClean="0">
                <a:solidFill>
                  <a:schemeClr val="accent6">
                    <a:lumMod val="40000"/>
                    <a:lumOff val="60000"/>
                  </a:schemeClr>
                </a:solidFill>
              </a:rPr>
              <a:t>-biologique </a:t>
            </a:r>
            <a:r>
              <a:rPr lang="fr-FR" altLang="fr-FR" sz="1600" dirty="0" smtClean="0"/>
              <a:t>:</a:t>
            </a:r>
            <a:r>
              <a:rPr lang="fr-FR" altLang="fr-FR" sz="1600" dirty="0"/>
              <a:t>	</a:t>
            </a:r>
            <a:r>
              <a:rPr lang="fr-FR" altLang="fr-FR" sz="1600" dirty="0" smtClean="0"/>
              <a:t>10/44</a:t>
            </a:r>
          </a:p>
          <a:p>
            <a:pPr eaLnBrk="1" hangingPunct="1">
              <a:spcBef>
                <a:spcPct val="0"/>
              </a:spcBef>
              <a:buFontTx/>
              <a:buChar char="-"/>
              <a:tabLst>
                <a:tab pos="10763250" algn="r"/>
              </a:tabLst>
              <a:defRPr/>
            </a:pPr>
            <a:r>
              <a:rPr lang="fr-FR" altLang="fr-FR" sz="1600" dirty="0" smtClean="0"/>
              <a:t>Nécessité de préciser l’anomalie observée :	8/44</a:t>
            </a:r>
            <a:endParaRPr lang="fr-FR" altLang="fr-FR" sz="1600" dirty="0"/>
          </a:p>
          <a:p>
            <a:pPr eaLnBrk="1" hangingPunct="1">
              <a:spcBef>
                <a:spcPct val="0"/>
              </a:spcBef>
              <a:buFontTx/>
              <a:buChar char="-"/>
              <a:tabLst>
                <a:tab pos="10763250" algn="r"/>
              </a:tabLst>
              <a:defRPr/>
            </a:pPr>
            <a:r>
              <a:rPr lang="fr-FR" altLang="fr-FR" sz="1600" dirty="0">
                <a:solidFill>
                  <a:schemeClr val="accent5">
                    <a:lumMod val="50000"/>
                  </a:schemeClr>
                </a:solidFill>
              </a:rPr>
              <a:t>Absence d’anomalie spécifique </a:t>
            </a:r>
            <a:r>
              <a:rPr lang="fr-FR" altLang="fr-FR" sz="1600" dirty="0"/>
              <a:t>:	</a:t>
            </a:r>
            <a:r>
              <a:rPr lang="fr-FR" altLang="fr-FR" sz="1600" dirty="0" smtClean="0"/>
              <a:t>7/44</a:t>
            </a:r>
            <a:endParaRPr lang="fr-FR" altLang="fr-FR" sz="1600" dirty="0"/>
          </a:p>
          <a:p>
            <a:pPr eaLnBrk="1" hangingPunct="1">
              <a:spcBef>
                <a:spcPct val="0"/>
              </a:spcBef>
              <a:buFontTx/>
              <a:buChar char="-"/>
              <a:tabLst>
                <a:tab pos="10763250" algn="r"/>
              </a:tabLst>
              <a:defRPr/>
            </a:pPr>
            <a:r>
              <a:rPr lang="fr-FR" altLang="fr-FR" sz="1600" dirty="0">
                <a:solidFill>
                  <a:schemeClr val="accent5">
                    <a:lumMod val="50000"/>
                  </a:schemeClr>
                </a:solidFill>
              </a:rPr>
              <a:t>Absence d’anomalie spécifique </a:t>
            </a:r>
            <a:r>
              <a:rPr lang="fr-FR" altLang="fr-FR" sz="1600" dirty="0" smtClean="0"/>
              <a:t>+ </a:t>
            </a:r>
            <a:r>
              <a:rPr lang="fr-FR" altLang="fr-FR" sz="1600" dirty="0" smtClean="0">
                <a:solidFill>
                  <a:schemeClr val="accent6">
                    <a:lumMod val="40000"/>
                    <a:lumOff val="60000"/>
                  </a:schemeClr>
                </a:solidFill>
              </a:rPr>
              <a:t>Discordance </a:t>
            </a:r>
            <a:r>
              <a:rPr lang="fr-FR" altLang="fr-FR" sz="1600" dirty="0">
                <a:solidFill>
                  <a:schemeClr val="accent6">
                    <a:lumMod val="40000"/>
                    <a:lumOff val="60000"/>
                  </a:schemeClr>
                </a:solidFill>
              </a:rPr>
              <a:t>avec la présentation </a:t>
            </a:r>
            <a:r>
              <a:rPr lang="fr-FR" altLang="fr-FR" sz="1600" dirty="0" err="1" smtClean="0">
                <a:solidFill>
                  <a:schemeClr val="accent6">
                    <a:lumMod val="40000"/>
                    <a:lumOff val="60000"/>
                  </a:schemeClr>
                </a:solidFill>
              </a:rPr>
              <a:t>clinico</a:t>
            </a:r>
            <a:r>
              <a:rPr lang="fr-FR" altLang="fr-FR" sz="1600" dirty="0" smtClean="0">
                <a:solidFill>
                  <a:schemeClr val="accent6">
                    <a:lumMod val="40000"/>
                    <a:lumOff val="60000"/>
                  </a:schemeClr>
                </a:solidFill>
              </a:rPr>
              <a:t>-biologique</a:t>
            </a:r>
            <a:r>
              <a:rPr lang="fr-FR" altLang="fr-FR" sz="1600" dirty="0" smtClean="0"/>
              <a:t> + </a:t>
            </a:r>
            <a:r>
              <a:rPr lang="fr-FR" altLang="fr-FR" sz="1600" dirty="0" smtClean="0">
                <a:solidFill>
                  <a:schemeClr val="accent6"/>
                </a:solidFill>
              </a:rPr>
              <a:t>Valeur pronostique </a:t>
            </a:r>
            <a:r>
              <a:rPr lang="fr-FR" altLang="fr-FR" sz="1600" dirty="0" smtClean="0"/>
              <a:t>:</a:t>
            </a:r>
            <a:r>
              <a:rPr lang="fr-FR" altLang="fr-FR" sz="1600" dirty="0"/>
              <a:t>	</a:t>
            </a:r>
            <a:r>
              <a:rPr lang="fr-FR" altLang="fr-FR" sz="1600" dirty="0" smtClean="0"/>
              <a:t>6/44</a:t>
            </a:r>
          </a:p>
          <a:p>
            <a:pPr eaLnBrk="1" hangingPunct="1">
              <a:spcBef>
                <a:spcPct val="0"/>
              </a:spcBef>
              <a:buFontTx/>
              <a:buChar char="-"/>
              <a:tabLst>
                <a:tab pos="10763250" algn="r"/>
              </a:tabLst>
              <a:defRPr/>
            </a:pPr>
            <a:r>
              <a:rPr lang="fr-FR" altLang="fr-FR" sz="1600" dirty="0" smtClean="0">
                <a:solidFill>
                  <a:schemeClr val="accent6">
                    <a:lumMod val="40000"/>
                    <a:lumOff val="60000"/>
                  </a:schemeClr>
                </a:solidFill>
              </a:rPr>
              <a:t>Discordance </a:t>
            </a:r>
            <a:r>
              <a:rPr lang="fr-FR" altLang="fr-FR" sz="1600" dirty="0">
                <a:solidFill>
                  <a:schemeClr val="accent6">
                    <a:lumMod val="40000"/>
                    <a:lumOff val="60000"/>
                  </a:schemeClr>
                </a:solidFill>
              </a:rPr>
              <a:t>avec la présentation </a:t>
            </a:r>
            <a:r>
              <a:rPr lang="fr-FR" altLang="fr-FR" sz="1600" dirty="0" err="1">
                <a:solidFill>
                  <a:schemeClr val="accent6">
                    <a:lumMod val="40000"/>
                    <a:lumOff val="60000"/>
                  </a:schemeClr>
                </a:solidFill>
              </a:rPr>
              <a:t>clinico</a:t>
            </a:r>
            <a:r>
              <a:rPr lang="fr-FR" altLang="fr-FR" sz="1600" dirty="0">
                <a:solidFill>
                  <a:schemeClr val="accent6">
                    <a:lumMod val="40000"/>
                    <a:lumOff val="60000"/>
                  </a:schemeClr>
                </a:solidFill>
              </a:rPr>
              <a:t>-biologique </a:t>
            </a:r>
            <a:r>
              <a:rPr lang="fr-FR" altLang="fr-FR" sz="1600" dirty="0"/>
              <a:t>+ </a:t>
            </a:r>
            <a:r>
              <a:rPr lang="fr-FR" altLang="fr-FR" sz="1600" dirty="0">
                <a:solidFill>
                  <a:schemeClr val="accent6"/>
                </a:solidFill>
              </a:rPr>
              <a:t>Valeur </a:t>
            </a:r>
            <a:r>
              <a:rPr lang="fr-FR" altLang="fr-FR" sz="1600" dirty="0" smtClean="0">
                <a:solidFill>
                  <a:schemeClr val="accent6"/>
                </a:solidFill>
              </a:rPr>
              <a:t>pronostique </a:t>
            </a:r>
            <a:r>
              <a:rPr lang="fr-FR" altLang="fr-FR" sz="1600" dirty="0" smtClean="0"/>
              <a:t>:</a:t>
            </a:r>
            <a:r>
              <a:rPr lang="fr-FR" altLang="fr-FR" sz="1600" dirty="0"/>
              <a:t>	</a:t>
            </a:r>
            <a:r>
              <a:rPr lang="fr-FR" altLang="fr-FR" sz="1600" dirty="0" smtClean="0"/>
              <a:t>5/44</a:t>
            </a:r>
          </a:p>
          <a:p>
            <a:pPr eaLnBrk="1" hangingPunct="1">
              <a:spcBef>
                <a:spcPct val="0"/>
              </a:spcBef>
              <a:buFontTx/>
              <a:buChar char="-"/>
              <a:tabLst>
                <a:tab pos="10763250" algn="r"/>
              </a:tabLst>
              <a:defRPr/>
            </a:pPr>
            <a:r>
              <a:rPr lang="fr-FR" altLang="fr-FR" sz="1600" dirty="0">
                <a:solidFill>
                  <a:schemeClr val="accent6"/>
                </a:solidFill>
              </a:rPr>
              <a:t>Valeur pronostique </a:t>
            </a:r>
            <a:r>
              <a:rPr lang="fr-FR" altLang="fr-FR" sz="1600" dirty="0"/>
              <a:t>:	</a:t>
            </a:r>
            <a:r>
              <a:rPr lang="fr-FR" altLang="fr-FR" sz="1600" dirty="0" smtClean="0"/>
              <a:t>4/44</a:t>
            </a:r>
          </a:p>
          <a:p>
            <a:pPr eaLnBrk="1" hangingPunct="1">
              <a:spcBef>
                <a:spcPct val="0"/>
              </a:spcBef>
              <a:buFontTx/>
              <a:buChar char="-"/>
              <a:tabLst>
                <a:tab pos="10763250" algn="r"/>
              </a:tabLst>
              <a:defRPr/>
            </a:pPr>
            <a:r>
              <a:rPr lang="fr-FR" altLang="fr-FR" sz="1600" dirty="0">
                <a:solidFill>
                  <a:schemeClr val="accent5">
                    <a:lumMod val="50000"/>
                  </a:schemeClr>
                </a:solidFill>
              </a:rPr>
              <a:t>Absence d’anomalie spécifique </a:t>
            </a:r>
            <a:r>
              <a:rPr lang="fr-FR" altLang="fr-FR" sz="1600" dirty="0" smtClean="0"/>
              <a:t>+ </a:t>
            </a:r>
            <a:r>
              <a:rPr lang="fr-FR" altLang="fr-FR" sz="1600" dirty="0">
                <a:solidFill>
                  <a:schemeClr val="accent6"/>
                </a:solidFill>
              </a:rPr>
              <a:t>Valeur </a:t>
            </a:r>
            <a:r>
              <a:rPr lang="fr-FR" altLang="fr-FR" sz="1600" dirty="0" smtClean="0">
                <a:solidFill>
                  <a:schemeClr val="accent6"/>
                </a:solidFill>
              </a:rPr>
              <a:t>pronostique </a:t>
            </a:r>
            <a:r>
              <a:rPr lang="fr-FR" altLang="fr-FR" sz="1600" dirty="0" smtClean="0"/>
              <a:t>:</a:t>
            </a:r>
            <a:r>
              <a:rPr lang="fr-FR" altLang="fr-FR" sz="1600" dirty="0"/>
              <a:t>	</a:t>
            </a:r>
            <a:r>
              <a:rPr lang="fr-FR" altLang="fr-FR" sz="1600" dirty="0" smtClean="0"/>
              <a:t> 2/44</a:t>
            </a:r>
          </a:p>
          <a:p>
            <a:pPr eaLnBrk="1" hangingPunct="1">
              <a:spcBef>
                <a:spcPct val="0"/>
              </a:spcBef>
              <a:buFontTx/>
              <a:buChar char="-"/>
              <a:tabLst>
                <a:tab pos="10763250" algn="r"/>
              </a:tabLst>
              <a:defRPr/>
            </a:pPr>
            <a:r>
              <a:rPr lang="fr-FR" altLang="fr-FR" sz="1600" dirty="0"/>
              <a:t>Nécessité de préciser l’anomalie observée + </a:t>
            </a:r>
            <a:r>
              <a:rPr lang="fr-FR" altLang="fr-FR" sz="1600" dirty="0">
                <a:solidFill>
                  <a:schemeClr val="accent6"/>
                </a:solidFill>
              </a:rPr>
              <a:t>Valeur pronostique </a:t>
            </a:r>
            <a:r>
              <a:rPr lang="fr-FR" altLang="fr-FR" sz="1600" dirty="0" smtClean="0"/>
              <a:t>:</a:t>
            </a:r>
            <a:r>
              <a:rPr lang="fr-FR" altLang="fr-FR" sz="1600" dirty="0"/>
              <a:t>	</a:t>
            </a:r>
            <a:r>
              <a:rPr lang="fr-FR" altLang="fr-FR" sz="1600" dirty="0" smtClean="0"/>
              <a:t>2/44</a:t>
            </a:r>
            <a:endParaRPr lang="fr-FR" altLang="fr-FR" sz="1600" dirty="0"/>
          </a:p>
          <a:p>
            <a:pPr eaLnBrk="1" hangingPunct="1">
              <a:spcBef>
                <a:spcPct val="0"/>
              </a:spcBef>
              <a:buFontTx/>
              <a:buChar char="-"/>
              <a:tabLst>
                <a:tab pos="10763250" algn="r"/>
              </a:tabLst>
              <a:defRPr/>
            </a:pPr>
            <a:endParaRPr lang="fr-FR" altLang="fr-FR" sz="1600" dirty="0"/>
          </a:p>
          <a:p>
            <a:pPr eaLnBrk="1" hangingPunct="1">
              <a:spcBef>
                <a:spcPct val="0"/>
              </a:spcBef>
              <a:buFontTx/>
              <a:buChar char="-"/>
              <a:tabLst>
                <a:tab pos="10763250" algn="r"/>
              </a:tabLst>
              <a:defRPr/>
            </a:pPr>
            <a:endParaRPr lang="fr-FR" altLang="fr-FR" sz="1600" dirty="0"/>
          </a:p>
          <a:p>
            <a:pPr eaLnBrk="1" hangingPunct="1">
              <a:spcBef>
                <a:spcPct val="0"/>
              </a:spcBef>
              <a:buNone/>
              <a:defRPr/>
            </a:pPr>
            <a:endParaRPr lang="fr-FR" altLang="fr-FR" sz="2000" i="1" dirty="0" smtClean="0">
              <a:solidFill>
                <a:srgbClr val="00B050"/>
              </a:solidFill>
            </a:endParaRPr>
          </a:p>
          <a:p>
            <a:pPr eaLnBrk="1" hangingPunct="1">
              <a:spcBef>
                <a:spcPct val="0"/>
              </a:spcBef>
              <a:buNone/>
              <a:defRPr/>
            </a:pPr>
            <a:r>
              <a:rPr lang="fr-FR" altLang="fr-FR" sz="2000" i="1" dirty="0" smtClean="0">
                <a:solidFill>
                  <a:srgbClr val="00B050"/>
                </a:solidFill>
              </a:rPr>
              <a:t> </a:t>
            </a:r>
            <a:endParaRPr lang="fr-FR" altLang="fr-FR" sz="2000" i="1" dirty="0">
              <a:solidFill>
                <a:srgbClr val="00B050"/>
              </a:solidFill>
            </a:endParaRPr>
          </a:p>
          <a:p>
            <a:pPr marL="0" indent="0">
              <a:buNone/>
            </a:pPr>
            <a:endParaRPr lang="fr-FR" sz="2000" dirty="0"/>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12</a:t>
            </a:fld>
            <a:endParaRPr lang="fr-FR" altLang="fr-FR"/>
          </a:p>
        </p:txBody>
      </p:sp>
    </p:spTree>
    <p:extLst>
      <p:ext uri="{BB962C8B-B14F-4D97-AF65-F5344CB8AC3E}">
        <p14:creationId xmlns:p14="http://schemas.microsoft.com/office/powerpoint/2010/main" val="2861951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ea typeface="ＭＳ Ｐゴシック" pitchFamily="34" charset="-128"/>
              </a:rPr>
              <a:t>Formule </a:t>
            </a:r>
            <a:r>
              <a:rPr lang="fr-FR" altLang="fr-FR" sz="4000" b="1" dirty="0" smtClean="0">
                <a:solidFill>
                  <a:schemeClr val="accent2"/>
                </a:solidFill>
                <a:ea typeface="ＭＳ Ｐゴシック" pitchFamily="34" charset="-128"/>
              </a:rPr>
              <a:t>attendue</a:t>
            </a:r>
            <a:endParaRPr lang="fr-FR" sz="4000" b="1" dirty="0"/>
          </a:p>
        </p:txBody>
      </p:sp>
      <p:sp>
        <p:nvSpPr>
          <p:cNvPr id="3" name="Espace réservé du contenu 2"/>
          <p:cNvSpPr>
            <a:spLocks noGrp="1"/>
          </p:cNvSpPr>
          <p:nvPr>
            <p:ph idx="1"/>
          </p:nvPr>
        </p:nvSpPr>
        <p:spPr>
          <a:xfrm>
            <a:off x="609600" y="2348880"/>
            <a:ext cx="10972800" cy="3744416"/>
          </a:xfrm>
        </p:spPr>
        <p:txBody>
          <a:bodyPr/>
          <a:lstStyle/>
          <a:p>
            <a:pPr marL="0" indent="0">
              <a:buNone/>
            </a:pPr>
            <a:r>
              <a:rPr lang="fr-FR" sz="2000" b="1" dirty="0"/>
              <a:t>48,XX,+8,+13[7]/46,XX[3</a:t>
            </a:r>
            <a:r>
              <a:rPr lang="fr-FR" sz="2000" b="1" dirty="0" smtClean="0"/>
              <a:t>].</a:t>
            </a:r>
            <a:r>
              <a:rPr lang="fr-FR" sz="2000" b="1" dirty="0" err="1" smtClean="0">
                <a:solidFill>
                  <a:schemeClr val="accent2">
                    <a:lumMod val="60000"/>
                    <a:lumOff val="40000"/>
                  </a:schemeClr>
                </a:solidFill>
              </a:rPr>
              <a:t>ish</a:t>
            </a:r>
            <a:r>
              <a:rPr lang="fr-FR" sz="2000" b="1" dirty="0" smtClean="0">
                <a:solidFill>
                  <a:schemeClr val="accent2">
                    <a:lumMod val="60000"/>
                    <a:lumOff val="40000"/>
                  </a:schemeClr>
                </a:solidFill>
              </a:rPr>
              <a:t> </a:t>
            </a:r>
            <a:r>
              <a:rPr lang="fr-FR" sz="2000" b="1" dirty="0" err="1">
                <a:solidFill>
                  <a:schemeClr val="accent2">
                    <a:lumMod val="60000"/>
                    <a:lumOff val="40000"/>
                  </a:schemeClr>
                </a:solidFill>
              </a:rPr>
              <a:t>ins</a:t>
            </a:r>
            <a:r>
              <a:rPr lang="fr-FR" sz="2000" b="1" dirty="0">
                <a:solidFill>
                  <a:schemeClr val="accent2">
                    <a:lumMod val="60000"/>
                    <a:lumOff val="40000"/>
                  </a:schemeClr>
                </a:solidFill>
              </a:rPr>
              <a:t>(16)(p13)(5'CBFB+)(</a:t>
            </a:r>
            <a:r>
              <a:rPr lang="fr-FR" sz="2000" b="1" dirty="0" smtClean="0">
                <a:solidFill>
                  <a:schemeClr val="accent2">
                    <a:lumMod val="60000"/>
                    <a:lumOff val="40000"/>
                  </a:schemeClr>
                </a:solidFill>
              </a:rPr>
              <a:t>q22q22)(</a:t>
            </a:r>
            <a:r>
              <a:rPr lang="fr-FR" sz="2000" b="1" dirty="0">
                <a:solidFill>
                  <a:schemeClr val="accent2">
                    <a:lumMod val="60000"/>
                    <a:lumOff val="40000"/>
                  </a:schemeClr>
                </a:solidFill>
              </a:rPr>
              <a:t>5'CBFB</a:t>
            </a:r>
            <a:r>
              <a:rPr lang="fr-FR" sz="2000" b="1" dirty="0" smtClean="0">
                <a:solidFill>
                  <a:schemeClr val="accent2">
                    <a:lumMod val="60000"/>
                    <a:lumOff val="40000"/>
                  </a:schemeClr>
                </a:solidFill>
              </a:rPr>
              <a:t>+,3'CBFB+)[</a:t>
            </a:r>
            <a:r>
              <a:rPr lang="fr-FR" sz="2000" b="1" dirty="0">
                <a:solidFill>
                  <a:schemeClr val="accent2">
                    <a:lumMod val="60000"/>
                    <a:lumOff val="40000"/>
                  </a:schemeClr>
                </a:solidFill>
              </a:rPr>
              <a:t>2</a:t>
            </a:r>
            <a:r>
              <a:rPr lang="fr-FR" sz="2000" b="1" dirty="0" smtClean="0">
                <a:solidFill>
                  <a:schemeClr val="accent2">
                    <a:lumMod val="60000"/>
                    <a:lumOff val="40000"/>
                  </a:schemeClr>
                </a:solidFill>
              </a:rPr>
              <a:t>]</a:t>
            </a:r>
            <a:r>
              <a:rPr lang="fr-FR" sz="2000" b="1" dirty="0" smtClean="0"/>
              <a:t>.</a:t>
            </a:r>
            <a:r>
              <a:rPr lang="fr-FR" sz="2000" b="1" dirty="0" err="1" smtClean="0"/>
              <a:t>nuc</a:t>
            </a:r>
            <a:r>
              <a:rPr lang="fr-FR" sz="2000" b="1" dirty="0" smtClean="0"/>
              <a:t> </a:t>
            </a:r>
            <a:r>
              <a:rPr lang="fr-FR" sz="2000" b="1" dirty="0" err="1"/>
              <a:t>ish</a:t>
            </a:r>
            <a:r>
              <a:rPr lang="fr-FR" sz="2000" b="1" dirty="0"/>
              <a:t>(5'CBFBx3,3'CBFBx2)(5'CBFB con 3'CBFBx2)[23/25</a:t>
            </a:r>
            <a:r>
              <a:rPr lang="fr-FR" sz="2000" b="1" dirty="0" smtClean="0"/>
              <a:t>]</a:t>
            </a:r>
          </a:p>
          <a:p>
            <a:pPr marL="0" indent="0">
              <a:buNone/>
            </a:pPr>
            <a:endParaRPr lang="fr-FR" sz="2000" b="1" dirty="0"/>
          </a:p>
          <a:p>
            <a:pPr marL="0" indent="0">
              <a:buNone/>
            </a:pPr>
            <a:r>
              <a:rPr lang="fr-FR" sz="2000" dirty="0"/>
              <a:t>o</a:t>
            </a:r>
            <a:r>
              <a:rPr lang="fr-FR" sz="2000" dirty="0" smtClean="0"/>
              <a:t>u</a:t>
            </a:r>
          </a:p>
          <a:p>
            <a:pPr marL="0" indent="0">
              <a:buNone/>
            </a:pPr>
            <a:endParaRPr lang="fr-FR" sz="2000" b="1" dirty="0" smtClean="0"/>
          </a:p>
          <a:p>
            <a:pPr marL="0" indent="0">
              <a:buNone/>
            </a:pPr>
            <a:r>
              <a:rPr lang="fr-FR" sz="2000" b="1" dirty="0"/>
              <a:t>48,XX,+8,+13[7]/46,XX[3</a:t>
            </a:r>
            <a:r>
              <a:rPr lang="fr-FR" sz="2000" b="1" dirty="0" smtClean="0"/>
              <a:t>].</a:t>
            </a:r>
            <a:r>
              <a:rPr lang="fr-FR" sz="2000" b="1" dirty="0" err="1" smtClean="0">
                <a:solidFill>
                  <a:schemeClr val="accent2">
                    <a:lumMod val="60000"/>
                    <a:lumOff val="40000"/>
                  </a:schemeClr>
                </a:solidFill>
              </a:rPr>
              <a:t>ish</a:t>
            </a:r>
            <a:r>
              <a:rPr lang="fr-FR" sz="2000" b="1" dirty="0" smtClean="0">
                <a:solidFill>
                  <a:schemeClr val="accent2">
                    <a:lumMod val="60000"/>
                    <a:lumOff val="40000"/>
                  </a:schemeClr>
                </a:solidFill>
              </a:rPr>
              <a:t> </a:t>
            </a:r>
            <a:r>
              <a:rPr lang="fr-FR" sz="2000" b="1" dirty="0" err="1">
                <a:solidFill>
                  <a:schemeClr val="accent2">
                    <a:lumMod val="60000"/>
                    <a:lumOff val="40000"/>
                  </a:schemeClr>
                </a:solidFill>
              </a:rPr>
              <a:t>ins</a:t>
            </a:r>
            <a:r>
              <a:rPr lang="fr-FR" sz="2000" b="1" dirty="0">
                <a:solidFill>
                  <a:schemeClr val="accent2">
                    <a:lumMod val="60000"/>
                    <a:lumOff val="40000"/>
                  </a:schemeClr>
                </a:solidFill>
              </a:rPr>
              <a:t>(16)(p13q22q22)(5'CBFB++,3'CBFB+)[2</a:t>
            </a:r>
            <a:r>
              <a:rPr lang="fr-FR" sz="2000" b="1" dirty="0" smtClean="0">
                <a:solidFill>
                  <a:schemeClr val="accent2">
                    <a:lumMod val="60000"/>
                    <a:lumOff val="40000"/>
                  </a:schemeClr>
                </a:solidFill>
              </a:rPr>
              <a:t>]</a:t>
            </a:r>
            <a:r>
              <a:rPr lang="fr-FR" sz="2000" b="1" dirty="0" smtClean="0"/>
              <a:t>.</a:t>
            </a:r>
            <a:r>
              <a:rPr lang="fr-FR" sz="2000" b="1" dirty="0" err="1"/>
              <a:t>nuc</a:t>
            </a:r>
            <a:r>
              <a:rPr lang="fr-FR" sz="2000" b="1" dirty="0"/>
              <a:t> </a:t>
            </a:r>
            <a:r>
              <a:rPr lang="fr-FR" sz="2000" b="1" dirty="0" err="1" smtClean="0"/>
              <a:t>ish</a:t>
            </a:r>
            <a:r>
              <a:rPr lang="fr-FR" sz="2000" b="1" dirty="0" smtClean="0"/>
              <a:t>(5'CBFBx3,3'CBFBx2</a:t>
            </a:r>
            <a:r>
              <a:rPr lang="fr-FR" sz="2000" b="1" dirty="0"/>
              <a:t>)(5'CBFB con 3'CBFBx2)[23/25</a:t>
            </a:r>
            <a:r>
              <a:rPr lang="fr-FR" sz="2000" b="1" dirty="0" smtClean="0"/>
              <a:t>]</a:t>
            </a:r>
            <a:endParaRPr lang="fr-FR" sz="2000" b="1" dirty="0"/>
          </a:p>
          <a:p>
            <a:pPr marL="0" indent="0">
              <a:buNone/>
            </a:pPr>
            <a:endParaRPr lang="fr-FR" sz="2000" b="1" dirty="0" smtClean="0"/>
          </a:p>
          <a:p>
            <a:pPr marL="0" indent="0">
              <a:buNone/>
            </a:pPr>
            <a:endParaRPr lang="fr-FR" sz="2000" b="1" dirty="0"/>
          </a:p>
          <a:p>
            <a:pPr marL="0" indent="0">
              <a:buNone/>
            </a:pPr>
            <a:r>
              <a:rPr lang="fr-FR" sz="2000" dirty="0" smtClean="0"/>
              <a:t>Acceptés: caryotype avec ?</a:t>
            </a:r>
            <a:r>
              <a:rPr lang="fr-FR" sz="2000" dirty="0" err="1" smtClean="0"/>
              <a:t>inv</a:t>
            </a:r>
            <a:r>
              <a:rPr lang="fr-FR" sz="2000" dirty="0" smtClean="0"/>
              <a:t>(16) ou ?</a:t>
            </a:r>
            <a:r>
              <a:rPr lang="fr-FR" sz="2000" dirty="0" err="1" smtClean="0"/>
              <a:t>ins</a:t>
            </a:r>
            <a:r>
              <a:rPr lang="fr-FR" sz="2000" dirty="0" smtClean="0"/>
              <a:t>(16) ou ?</a:t>
            </a:r>
            <a:r>
              <a:rPr lang="fr-FR" sz="2000" dirty="0" err="1" smtClean="0"/>
              <a:t>ins</a:t>
            </a:r>
            <a:r>
              <a:rPr lang="fr-FR" sz="2000" dirty="0" smtClean="0"/>
              <a:t>(16;16)</a:t>
            </a:r>
            <a:endParaRPr lang="fr-FR" sz="2000" dirty="0"/>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13</a:t>
            </a:fld>
            <a:endParaRPr lang="fr-FR" altLang="fr-FR"/>
          </a:p>
        </p:txBody>
      </p:sp>
    </p:spTree>
    <p:extLst>
      <p:ext uri="{BB962C8B-B14F-4D97-AF65-F5344CB8AC3E}">
        <p14:creationId xmlns:p14="http://schemas.microsoft.com/office/powerpoint/2010/main" val="22447661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ea typeface="ＭＳ Ｐゴシック" pitchFamily="34" charset="-128"/>
              </a:rPr>
              <a:t>Partie descriptive </a:t>
            </a:r>
            <a:r>
              <a:rPr lang="fr-FR" altLang="fr-FR" sz="3200" dirty="0">
                <a:solidFill>
                  <a:schemeClr val="tx1"/>
                </a:solidFill>
                <a:ea typeface="ＭＳ Ｐゴシック" pitchFamily="34" charset="-128"/>
              </a:rPr>
              <a:t>(6,25 points)</a:t>
            </a:r>
            <a:endParaRPr lang="fr-FR" dirty="0"/>
          </a:p>
        </p:txBody>
      </p:sp>
      <p:sp>
        <p:nvSpPr>
          <p:cNvPr id="3" name="Espace réservé du contenu 2"/>
          <p:cNvSpPr>
            <a:spLocks noGrp="1"/>
          </p:cNvSpPr>
          <p:nvPr>
            <p:ph idx="1"/>
          </p:nvPr>
        </p:nvSpPr>
        <p:spPr/>
        <p:txBody>
          <a:bodyPr/>
          <a:lstStyle/>
          <a:p>
            <a:pPr eaLnBrk="1" hangingPunct="1">
              <a:buFontTx/>
              <a:buNone/>
            </a:pPr>
            <a:r>
              <a:rPr lang="fr-FR" altLang="fr-FR" dirty="0">
                <a:ea typeface="ＭＳ Ｐゴシック" pitchFamily="34" charset="-128"/>
              </a:rPr>
              <a:t>Justesse de la formule (3 points)</a:t>
            </a:r>
            <a:br>
              <a:rPr lang="fr-FR" altLang="fr-FR" dirty="0">
                <a:ea typeface="ＭＳ Ｐゴシック" pitchFamily="34" charset="-128"/>
              </a:rPr>
            </a:br>
            <a:r>
              <a:rPr lang="fr-FR" altLang="fr-FR" sz="2400" dirty="0">
                <a:ea typeface="ＭＳ Ｐゴシック" pitchFamily="34" charset="-128"/>
              </a:rPr>
              <a:t>Caryotype (1 point)</a:t>
            </a:r>
            <a:br>
              <a:rPr lang="fr-FR" altLang="fr-FR" sz="2400" dirty="0">
                <a:ea typeface="ＭＳ Ｐゴシック" pitchFamily="34" charset="-128"/>
              </a:rPr>
            </a:br>
            <a:r>
              <a:rPr lang="fr-FR" altLang="fr-FR" sz="2400" dirty="0">
                <a:ea typeface="ＭＳ Ｐゴシック" pitchFamily="34" charset="-128"/>
              </a:rPr>
              <a:t>FISH métaphasique (1 point)</a:t>
            </a:r>
            <a:br>
              <a:rPr lang="fr-FR" altLang="fr-FR" sz="2400" dirty="0">
                <a:ea typeface="ＭＳ Ｐゴシック" pitchFamily="34" charset="-128"/>
              </a:rPr>
            </a:br>
            <a:r>
              <a:rPr lang="fr-FR" altLang="fr-FR" sz="2400" dirty="0">
                <a:ea typeface="ＭＳ Ｐゴシック" pitchFamily="34" charset="-128"/>
              </a:rPr>
              <a:t>FISH </a:t>
            </a:r>
            <a:r>
              <a:rPr lang="fr-FR" altLang="fr-FR" sz="2400" dirty="0" err="1">
                <a:ea typeface="ＭＳ Ｐゴシック" pitchFamily="34" charset="-128"/>
              </a:rPr>
              <a:t>interphasique</a:t>
            </a:r>
            <a:r>
              <a:rPr lang="fr-FR" altLang="fr-FR" sz="2400" dirty="0">
                <a:ea typeface="ＭＳ Ｐゴシック" pitchFamily="34" charset="-128"/>
              </a:rPr>
              <a:t> (1 point)</a:t>
            </a:r>
          </a:p>
          <a:p>
            <a:pPr eaLnBrk="1" hangingPunct="1">
              <a:buFontTx/>
              <a:buNone/>
            </a:pPr>
            <a:endParaRPr lang="fr-FR" altLang="fr-FR" sz="2400" dirty="0">
              <a:ea typeface="ＭＳ Ｐゴシック" pitchFamily="34" charset="-128"/>
            </a:endParaRPr>
          </a:p>
          <a:p>
            <a:pPr eaLnBrk="1" hangingPunct="1">
              <a:buFontTx/>
              <a:buNone/>
            </a:pPr>
            <a:r>
              <a:rPr lang="fr-FR" altLang="fr-FR" dirty="0">
                <a:ea typeface="ＭＳ Ｐゴシック" pitchFamily="34" charset="-128"/>
              </a:rPr>
              <a:t>Ecriture de la formule </a:t>
            </a:r>
            <a:r>
              <a:rPr lang="fr-FR" altLang="ja-JP" dirty="0">
                <a:ea typeface="ＭＳ Ｐゴシック" pitchFamily="34" charset="-128"/>
              </a:rPr>
              <a:t>(1 point)</a:t>
            </a:r>
          </a:p>
          <a:p>
            <a:pPr eaLnBrk="1" hangingPunct="1">
              <a:buFontTx/>
              <a:buNone/>
            </a:pPr>
            <a:r>
              <a:rPr lang="fr-FR" altLang="ja-JP" sz="2400" dirty="0">
                <a:ea typeface="ＭＳ Ｐゴシック" pitchFamily="34" charset="-128"/>
              </a:rPr>
              <a:t>	Règles ISCN 2016</a:t>
            </a:r>
          </a:p>
          <a:p>
            <a:pPr eaLnBrk="1" hangingPunct="1">
              <a:buFontTx/>
              <a:buNone/>
            </a:pPr>
            <a:endParaRPr lang="fr-FR" altLang="fr-FR" sz="2400" dirty="0">
              <a:ea typeface="ＭＳ Ｐゴシック" pitchFamily="34" charset="-128"/>
            </a:endParaRPr>
          </a:p>
          <a:p>
            <a:pPr eaLnBrk="1" hangingPunct="1">
              <a:buFontTx/>
              <a:buNone/>
            </a:pPr>
            <a:r>
              <a:rPr lang="fr-FR" altLang="fr-FR" dirty="0">
                <a:ea typeface="ＭＳ Ｐゴシック" pitchFamily="34" charset="-128"/>
              </a:rPr>
              <a:t>Conclusion: partie descriptive (2,25 points</a:t>
            </a:r>
            <a:r>
              <a:rPr lang="fr-FR" altLang="fr-FR" dirty="0" smtClean="0">
                <a:ea typeface="ＭＳ Ｐゴシック" pitchFamily="34" charset="-128"/>
              </a:rPr>
              <a:t>)</a:t>
            </a:r>
            <a:endParaRPr lang="fr-FR" altLang="fr-FR" dirty="0">
              <a:ea typeface="ＭＳ Ｐゴシック" pitchFamily="34" charset="-128"/>
            </a:endParaRPr>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14</a:t>
            </a:fld>
            <a:endParaRPr lang="fr-FR" altLang="fr-FR"/>
          </a:p>
        </p:txBody>
      </p:sp>
    </p:spTree>
    <p:extLst>
      <p:ext uri="{BB962C8B-B14F-4D97-AF65-F5344CB8AC3E}">
        <p14:creationId xmlns:p14="http://schemas.microsoft.com/office/powerpoint/2010/main" val="26603373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Justesse </a:t>
            </a:r>
            <a:r>
              <a:rPr lang="fr-FR" altLang="fr-FR" sz="4000" dirty="0">
                <a:solidFill>
                  <a:schemeClr val="accent2"/>
                </a:solidFill>
              </a:rPr>
              <a:t>(/3 points</a:t>
            </a:r>
            <a:r>
              <a:rPr lang="fr-FR" altLang="fr-FR" sz="4000" dirty="0" smtClean="0">
                <a:solidFill>
                  <a:schemeClr val="accent2"/>
                </a:solidFill>
              </a:rPr>
              <a:t>)</a:t>
            </a:r>
            <a:endParaRPr lang="fr-FR" sz="3600" dirty="0">
              <a:solidFill>
                <a:srgbClr val="33CC33"/>
              </a:solidFill>
            </a:endParaRPr>
          </a:p>
        </p:txBody>
      </p:sp>
      <p:sp>
        <p:nvSpPr>
          <p:cNvPr id="4" name="Rectangle 3"/>
          <p:cNvSpPr txBox="1">
            <a:spLocks noChangeArrowheads="1"/>
          </p:cNvSpPr>
          <p:nvPr/>
        </p:nvSpPr>
        <p:spPr bwMode="auto">
          <a:xfrm>
            <a:off x="911424" y="1405062"/>
            <a:ext cx="3888432" cy="43787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fr-FR" altLang="fr-FR" sz="1800" b="1" u="sng" dirty="0"/>
              <a:t>Caryotype </a:t>
            </a:r>
            <a:r>
              <a:rPr lang="fr-FR" altLang="fr-FR" sz="1800" b="1" u="sng" dirty="0" smtClean="0"/>
              <a:t>(1 point) </a:t>
            </a:r>
            <a:r>
              <a:rPr lang="fr-FR" altLang="fr-FR" sz="1800" b="1" u="sng" dirty="0"/>
              <a:t>:</a:t>
            </a:r>
          </a:p>
        </p:txBody>
      </p:sp>
      <p:sp>
        <p:nvSpPr>
          <p:cNvPr id="5" name="Rectangle 3"/>
          <p:cNvSpPr txBox="1">
            <a:spLocks noChangeArrowheads="1"/>
          </p:cNvSpPr>
          <p:nvPr/>
        </p:nvSpPr>
        <p:spPr bwMode="auto">
          <a:xfrm>
            <a:off x="896294" y="1988840"/>
            <a:ext cx="4188553" cy="437870"/>
          </a:xfrm>
          <a:prstGeom prst="rect">
            <a:avLst/>
          </a:prstGeom>
          <a:solidFill>
            <a:schemeClr val="bg2">
              <a:lumMod val="40000"/>
              <a:lumOff val="60000"/>
            </a:schemeClr>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smtClean="0"/>
              <a:t>16 normaux ou douteux : 0,5 point</a:t>
            </a:r>
            <a:endParaRPr lang="fr-FR" altLang="fr-FR" sz="1800" dirty="0"/>
          </a:p>
          <a:p>
            <a:pPr marL="0" indent="0" algn="ctr" eaLnBrk="1" hangingPunct="1">
              <a:buNone/>
            </a:pPr>
            <a:endParaRPr lang="fr-FR" altLang="fr-FR" sz="1000" dirty="0"/>
          </a:p>
          <a:p>
            <a:pPr marL="0" indent="0" eaLnBrk="1" hangingPunct="1">
              <a:buNone/>
              <a:tabLst>
                <a:tab pos="2062163" algn="r"/>
              </a:tabLst>
            </a:pPr>
            <a:r>
              <a:rPr lang="fr-FR" altLang="fr-FR" sz="1400" dirty="0" smtClean="0"/>
              <a:t>16 normaux	32/44</a:t>
            </a:r>
            <a:endParaRPr lang="fr-FR" altLang="fr-FR" sz="1400" dirty="0" smtClean="0">
              <a:solidFill>
                <a:srgbClr val="FF9900"/>
              </a:solidFill>
            </a:endParaRPr>
          </a:p>
          <a:p>
            <a:pPr marL="0" indent="0" eaLnBrk="1" hangingPunct="1">
              <a:buNone/>
              <a:tabLst>
                <a:tab pos="2062163" algn="r"/>
                <a:tab pos="3140075" algn="r"/>
              </a:tabLst>
            </a:pPr>
            <a:r>
              <a:rPr lang="fr-FR" altLang="fr-FR" sz="1400" dirty="0" smtClean="0"/>
              <a:t>?</a:t>
            </a:r>
            <a:r>
              <a:rPr lang="fr-FR" altLang="fr-FR" sz="1400" dirty="0" err="1" smtClean="0"/>
              <a:t>inv</a:t>
            </a:r>
            <a:r>
              <a:rPr lang="fr-FR" altLang="fr-FR" sz="1400" dirty="0" smtClean="0"/>
              <a:t>(16)	4/44</a:t>
            </a:r>
            <a:endParaRPr lang="fr-FR" altLang="fr-FR" sz="1400" dirty="0" smtClean="0">
              <a:solidFill>
                <a:schemeClr val="accent6">
                  <a:lumMod val="40000"/>
                  <a:lumOff val="60000"/>
                </a:schemeClr>
              </a:solidFill>
            </a:endParaRPr>
          </a:p>
          <a:p>
            <a:pPr marL="0" indent="0" eaLnBrk="1" hangingPunct="1">
              <a:buNone/>
              <a:tabLst>
                <a:tab pos="2062163" algn="r"/>
              </a:tabLst>
            </a:pPr>
            <a:r>
              <a:rPr lang="fr-FR" altLang="fr-FR" sz="1400" dirty="0" smtClean="0"/>
              <a:t>?</a:t>
            </a:r>
            <a:r>
              <a:rPr lang="fr-FR" altLang="fr-FR" sz="1400" dirty="0" err="1" smtClean="0"/>
              <a:t>ins</a:t>
            </a:r>
            <a:r>
              <a:rPr lang="fr-FR" altLang="fr-FR" sz="1400" dirty="0" smtClean="0"/>
              <a:t>(16)	1/44</a:t>
            </a:r>
            <a:endParaRPr lang="fr-FR" altLang="fr-FR" sz="1400" dirty="0" smtClean="0">
              <a:solidFill>
                <a:srgbClr val="00B0F0"/>
              </a:solidFill>
            </a:endParaRPr>
          </a:p>
          <a:p>
            <a:pPr marL="0" indent="0" eaLnBrk="1" hangingPunct="1">
              <a:buNone/>
              <a:tabLst>
                <a:tab pos="2062163" algn="r"/>
                <a:tab pos="2959100" algn="ctr"/>
              </a:tabLst>
            </a:pPr>
            <a:r>
              <a:rPr lang="fr-FR" altLang="fr-FR" sz="1400" dirty="0"/>
              <a:t>?</a:t>
            </a:r>
            <a:r>
              <a:rPr lang="fr-FR" altLang="fr-FR" sz="1400" dirty="0" err="1"/>
              <a:t>add</a:t>
            </a:r>
            <a:r>
              <a:rPr lang="fr-FR" altLang="fr-FR" sz="1400" dirty="0"/>
              <a:t>(16)	</a:t>
            </a:r>
            <a:r>
              <a:rPr lang="fr-FR" altLang="fr-FR" sz="1400" dirty="0" smtClean="0"/>
              <a:t>1/44</a:t>
            </a:r>
          </a:p>
          <a:p>
            <a:pPr marL="0" indent="0" eaLnBrk="1" hangingPunct="1">
              <a:buNone/>
              <a:tabLst>
                <a:tab pos="2062163" algn="r"/>
                <a:tab pos="2959100" algn="ctr"/>
              </a:tabLst>
            </a:pPr>
            <a:endParaRPr lang="fr-FR" altLang="fr-FR" sz="1400" dirty="0"/>
          </a:p>
          <a:p>
            <a:pPr marL="0" indent="0" eaLnBrk="1" hangingPunct="1">
              <a:buNone/>
              <a:tabLst>
                <a:tab pos="2062163" algn="r"/>
                <a:tab pos="2959100" algn="ctr"/>
              </a:tabLst>
            </a:pPr>
            <a:r>
              <a:rPr lang="fr-FR" altLang="fr-FR" sz="1400" dirty="0"/>
              <a:t>?der(16)	1/44	</a:t>
            </a:r>
            <a:r>
              <a:rPr lang="fr-FR" altLang="fr-FR" sz="1400" dirty="0">
                <a:solidFill>
                  <a:schemeClr val="accent6">
                    <a:lumMod val="40000"/>
                    <a:lumOff val="60000"/>
                  </a:schemeClr>
                </a:solidFill>
              </a:rPr>
              <a:t>0,25</a:t>
            </a:r>
          </a:p>
          <a:p>
            <a:pPr marL="0" indent="0" eaLnBrk="1" hangingPunct="1">
              <a:buNone/>
              <a:tabLst>
                <a:tab pos="2062163" algn="r"/>
                <a:tab pos="2959100" algn="ctr"/>
              </a:tabLst>
            </a:pPr>
            <a:endParaRPr lang="fr-FR" altLang="fr-FR" sz="1400" dirty="0" smtClean="0"/>
          </a:p>
          <a:p>
            <a:pPr marL="0" indent="0" eaLnBrk="1" hangingPunct="1">
              <a:buNone/>
              <a:tabLst>
                <a:tab pos="2062163" algn="r"/>
                <a:tab pos="2959100" algn="ctr"/>
              </a:tabLst>
            </a:pPr>
            <a:r>
              <a:rPr lang="fr-FR" altLang="fr-FR" sz="1400" dirty="0" err="1" smtClean="0"/>
              <a:t>inv</a:t>
            </a:r>
            <a:r>
              <a:rPr lang="fr-FR" altLang="fr-FR" sz="1400" dirty="0" smtClean="0"/>
              <a:t>(16)	3/44</a:t>
            </a:r>
            <a:endParaRPr lang="fr-FR" altLang="fr-FR" sz="1400" dirty="0">
              <a:solidFill>
                <a:schemeClr val="accent6">
                  <a:lumMod val="40000"/>
                  <a:lumOff val="60000"/>
                </a:schemeClr>
              </a:solidFill>
            </a:endParaRPr>
          </a:p>
          <a:p>
            <a:pPr marL="0" indent="0" eaLnBrk="1" hangingPunct="1">
              <a:buNone/>
              <a:tabLst>
                <a:tab pos="2062163" algn="r"/>
              </a:tabLst>
            </a:pPr>
            <a:r>
              <a:rPr lang="fr-FR" altLang="fr-FR" sz="1400" dirty="0" err="1" smtClean="0"/>
              <a:t>ins</a:t>
            </a:r>
            <a:r>
              <a:rPr lang="fr-FR" altLang="fr-FR" sz="1400" dirty="0" smtClean="0"/>
              <a:t>(16)	2/44</a:t>
            </a:r>
            <a:endParaRPr lang="fr-FR" altLang="fr-FR" sz="1400" dirty="0" smtClean="0">
              <a:solidFill>
                <a:srgbClr val="00B0F0"/>
              </a:solidFill>
            </a:endParaRPr>
          </a:p>
        </p:txBody>
      </p:sp>
      <p:sp>
        <p:nvSpPr>
          <p:cNvPr id="6" name="Rectangle 3"/>
          <p:cNvSpPr txBox="1">
            <a:spLocks noChangeArrowheads="1"/>
          </p:cNvSpPr>
          <p:nvPr/>
        </p:nvSpPr>
        <p:spPr bwMode="auto">
          <a:xfrm>
            <a:off x="6227693" y="1988840"/>
            <a:ext cx="4607408" cy="437870"/>
          </a:xfrm>
          <a:prstGeom prst="rect">
            <a:avLst/>
          </a:prstGeom>
          <a:solidFill>
            <a:srgbClr val="CCCCCC"/>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buNone/>
            </a:pPr>
            <a:r>
              <a:rPr lang="fr-FR" altLang="fr-FR" sz="1800" dirty="0" smtClean="0"/>
              <a:t>Trisomies 8 et 13 : 0,5 point</a:t>
            </a:r>
            <a:endParaRPr lang="fr-FR" altLang="fr-FR" sz="1800" dirty="0"/>
          </a:p>
          <a:p>
            <a:pPr marL="0" indent="0" algn="ctr" eaLnBrk="1" hangingPunct="1">
              <a:buNone/>
            </a:pPr>
            <a:endParaRPr lang="fr-FR" altLang="fr-FR" sz="1000" dirty="0"/>
          </a:p>
          <a:p>
            <a:pPr marL="0" indent="0" eaLnBrk="1" hangingPunct="1">
              <a:buNone/>
              <a:tabLst>
                <a:tab pos="449263" algn="l"/>
                <a:tab pos="2873375" algn="r"/>
              </a:tabLst>
            </a:pPr>
            <a:r>
              <a:rPr lang="fr-FR" altLang="fr-FR" sz="1400" dirty="0" smtClean="0"/>
              <a:t>+8	(0,25 point)	44/44</a:t>
            </a:r>
            <a:endParaRPr lang="fr-FR" altLang="fr-FR" sz="1400" dirty="0" smtClean="0">
              <a:solidFill>
                <a:srgbClr val="00B0F0"/>
              </a:solidFill>
            </a:endParaRPr>
          </a:p>
          <a:p>
            <a:pPr marL="0" indent="0" eaLnBrk="1" hangingPunct="1">
              <a:buNone/>
              <a:tabLst>
                <a:tab pos="449263" algn="l"/>
                <a:tab pos="2873375" algn="r"/>
              </a:tabLst>
            </a:pPr>
            <a:r>
              <a:rPr lang="fr-FR" altLang="fr-FR" sz="1400" dirty="0" smtClean="0"/>
              <a:t>+13	(0,25 point)	44/44</a:t>
            </a:r>
            <a:endParaRPr lang="fr-FR" altLang="fr-FR" sz="1400" dirty="0">
              <a:solidFill>
                <a:srgbClr val="00B0F0"/>
              </a:solidFill>
            </a:endParaRPr>
          </a:p>
        </p:txBody>
      </p:sp>
      <p:sp>
        <p:nvSpPr>
          <p:cNvPr id="3" name="Rechteraccolade 2"/>
          <p:cNvSpPr/>
          <p:nvPr/>
        </p:nvSpPr>
        <p:spPr>
          <a:xfrm>
            <a:off x="3575720" y="2564904"/>
            <a:ext cx="144016" cy="936104"/>
          </a:xfrm>
          <a:prstGeom prst="rightBrace">
            <a:avLst>
              <a:gd name="adj1" fmla="val 29397"/>
              <a:gd name="adj2" fmla="val 50000"/>
            </a:avLst>
          </a:prstGeom>
          <a:ln w="19050">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nl-BE"/>
          </a:p>
        </p:txBody>
      </p:sp>
      <p:sp>
        <p:nvSpPr>
          <p:cNvPr id="7" name="Tekstvak 6"/>
          <p:cNvSpPr txBox="1"/>
          <p:nvPr/>
        </p:nvSpPr>
        <p:spPr>
          <a:xfrm>
            <a:off x="3791744" y="2879067"/>
            <a:ext cx="433132" cy="307777"/>
          </a:xfrm>
          <a:prstGeom prst="rect">
            <a:avLst/>
          </a:prstGeom>
          <a:noFill/>
        </p:spPr>
        <p:txBody>
          <a:bodyPr wrap="none" rtlCol="0">
            <a:spAutoFit/>
          </a:bodyPr>
          <a:lstStyle/>
          <a:p>
            <a:r>
              <a:rPr lang="fr-FR" altLang="fr-FR" sz="1400" dirty="0">
                <a:solidFill>
                  <a:schemeClr val="accent6">
                    <a:lumMod val="40000"/>
                    <a:lumOff val="60000"/>
                  </a:schemeClr>
                </a:solidFill>
              </a:rPr>
              <a:t>0,5</a:t>
            </a:r>
            <a:endParaRPr lang="nl-BE" sz="1400" dirty="0"/>
          </a:p>
        </p:txBody>
      </p:sp>
      <p:sp>
        <p:nvSpPr>
          <p:cNvPr id="8" name="Rechteraccolade 7"/>
          <p:cNvSpPr/>
          <p:nvPr/>
        </p:nvSpPr>
        <p:spPr>
          <a:xfrm>
            <a:off x="3575720" y="4365104"/>
            <a:ext cx="144016" cy="432048"/>
          </a:xfrm>
          <a:prstGeom prst="rightBrace">
            <a:avLst>
              <a:gd name="adj1" fmla="val 29397"/>
              <a:gd name="adj2" fmla="val 50000"/>
            </a:avLst>
          </a:prstGeom>
          <a:ln w="19050">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nl-BE"/>
          </a:p>
        </p:txBody>
      </p:sp>
      <p:sp>
        <p:nvSpPr>
          <p:cNvPr id="9" name="Tekstvak 8"/>
          <p:cNvSpPr txBox="1"/>
          <p:nvPr/>
        </p:nvSpPr>
        <p:spPr>
          <a:xfrm>
            <a:off x="3866284" y="4427239"/>
            <a:ext cx="284052" cy="307777"/>
          </a:xfrm>
          <a:prstGeom prst="rect">
            <a:avLst/>
          </a:prstGeom>
          <a:noFill/>
        </p:spPr>
        <p:txBody>
          <a:bodyPr wrap="none" rtlCol="0">
            <a:spAutoFit/>
          </a:bodyPr>
          <a:lstStyle/>
          <a:p>
            <a:r>
              <a:rPr lang="fr-FR" altLang="fr-FR" sz="1400" dirty="0" smtClean="0">
                <a:solidFill>
                  <a:schemeClr val="accent6">
                    <a:lumMod val="40000"/>
                    <a:lumOff val="60000"/>
                  </a:schemeClr>
                </a:solidFill>
              </a:rPr>
              <a:t>0</a:t>
            </a:r>
            <a:endParaRPr lang="nl-BE" sz="1400" dirty="0"/>
          </a:p>
        </p:txBody>
      </p:sp>
      <p:sp>
        <p:nvSpPr>
          <p:cNvPr id="10" name="Tijdelijke aanduiding voor dianummer 9"/>
          <p:cNvSpPr>
            <a:spLocks noGrp="1"/>
          </p:cNvSpPr>
          <p:nvPr>
            <p:ph type="sldNum" sz="quarter" idx="12"/>
          </p:nvPr>
        </p:nvSpPr>
        <p:spPr/>
        <p:txBody>
          <a:bodyPr/>
          <a:lstStyle/>
          <a:p>
            <a:pPr>
              <a:defRPr/>
            </a:pPr>
            <a:fld id="{5FD9F14F-ACAF-4C72-9EB8-C14B7E3502D4}" type="slidenum">
              <a:rPr lang="fr-FR" altLang="fr-FR" smtClean="0"/>
              <a:pPr>
                <a:defRPr/>
              </a:pPr>
              <a:t>15</a:t>
            </a:fld>
            <a:endParaRPr lang="fr-FR" altLang="fr-FR"/>
          </a:p>
        </p:txBody>
      </p:sp>
    </p:spTree>
    <p:extLst>
      <p:ext uri="{BB962C8B-B14F-4D97-AF65-F5344CB8AC3E}">
        <p14:creationId xmlns:p14="http://schemas.microsoft.com/office/powerpoint/2010/main" val="34166945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Justesse</a:t>
            </a:r>
            <a:r>
              <a:rPr lang="fr-FR" altLang="fr-FR" sz="4000" dirty="0">
                <a:solidFill>
                  <a:schemeClr val="accent2"/>
                </a:solidFill>
              </a:rPr>
              <a:t> (/3 points</a:t>
            </a:r>
            <a:r>
              <a:rPr lang="fr-FR" altLang="fr-FR" sz="4000" dirty="0" smtClean="0">
                <a:solidFill>
                  <a:schemeClr val="accent2"/>
                </a:solidFill>
              </a:rPr>
              <a:t>)</a:t>
            </a:r>
            <a:endParaRPr lang="fr-FR" sz="4000" dirty="0"/>
          </a:p>
        </p:txBody>
      </p:sp>
      <p:sp>
        <p:nvSpPr>
          <p:cNvPr id="9" name="Rectangle 3"/>
          <p:cNvSpPr txBox="1">
            <a:spLocks noChangeArrowheads="1"/>
          </p:cNvSpPr>
          <p:nvPr/>
        </p:nvSpPr>
        <p:spPr bwMode="auto">
          <a:xfrm>
            <a:off x="911424" y="1451808"/>
            <a:ext cx="10945216" cy="449747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fr-FR" altLang="fr-FR" sz="1800" b="1" u="sng" dirty="0"/>
              <a:t>FISH métaphasique (1 point)</a:t>
            </a:r>
            <a:r>
              <a:rPr lang="fr-FR" altLang="fr-FR" sz="1800" b="1" dirty="0"/>
              <a:t> </a:t>
            </a:r>
            <a:r>
              <a:rPr lang="fr-FR" altLang="fr-FR" sz="1800" b="1" dirty="0" smtClean="0"/>
              <a:t>: </a:t>
            </a:r>
          </a:p>
          <a:p>
            <a:pPr marL="0" indent="0" eaLnBrk="1" hangingPunct="1">
              <a:buNone/>
            </a:pPr>
            <a:endParaRPr lang="fr-FR" altLang="fr-FR" sz="1600" dirty="0" smtClean="0"/>
          </a:p>
          <a:p>
            <a:pPr marL="0" indent="0" eaLnBrk="1" hangingPunct="1">
              <a:buNone/>
              <a:tabLst>
                <a:tab pos="982663" algn="r"/>
                <a:tab pos="1431925" algn="l"/>
              </a:tabLst>
            </a:pPr>
            <a:r>
              <a:rPr lang="fr-FR" altLang="fr-FR" sz="1600" b="1" dirty="0" smtClean="0">
                <a:solidFill>
                  <a:schemeClr val="accent6">
                    <a:lumMod val="40000"/>
                    <a:lumOff val="60000"/>
                  </a:schemeClr>
                </a:solidFill>
              </a:rPr>
              <a:t>	10/44</a:t>
            </a:r>
            <a:r>
              <a:rPr lang="fr-FR" altLang="fr-FR" sz="1600" dirty="0"/>
              <a:t>	</a:t>
            </a:r>
            <a:r>
              <a:rPr lang="fr-FR" altLang="fr-FR" sz="1600" dirty="0" err="1"/>
              <a:t>inv</a:t>
            </a:r>
            <a:r>
              <a:rPr lang="fr-FR" altLang="fr-FR" sz="1600" dirty="0"/>
              <a:t> au lieu d’</a:t>
            </a:r>
            <a:r>
              <a:rPr lang="fr-FR" altLang="fr-FR" sz="1600" dirty="0" err="1"/>
              <a:t>ins</a:t>
            </a:r>
            <a:endParaRPr lang="fr-FR" altLang="fr-FR" sz="1600" dirty="0"/>
          </a:p>
          <a:p>
            <a:pPr marL="0" indent="0" eaLnBrk="1" hangingPunct="1">
              <a:buNone/>
              <a:tabLst>
                <a:tab pos="982663" algn="r"/>
                <a:tab pos="1431925" algn="l"/>
              </a:tabLst>
            </a:pPr>
            <a:r>
              <a:rPr lang="fr-FR" altLang="fr-FR" sz="1600" dirty="0" smtClean="0"/>
              <a:t>	</a:t>
            </a:r>
            <a:r>
              <a:rPr lang="fr-FR" altLang="fr-FR" sz="1600" dirty="0" smtClean="0">
                <a:solidFill>
                  <a:schemeClr val="accent6">
                    <a:lumMod val="40000"/>
                    <a:lumOff val="60000"/>
                  </a:schemeClr>
                </a:solidFill>
              </a:rPr>
              <a:t>2/44</a:t>
            </a:r>
            <a:r>
              <a:rPr lang="fr-FR" altLang="fr-FR" sz="1600" dirty="0" smtClean="0"/>
              <a:t>	Absence/erreur </a:t>
            </a:r>
            <a:r>
              <a:rPr lang="fr-FR" altLang="fr-FR" sz="1600" dirty="0"/>
              <a:t>5’/3</a:t>
            </a:r>
            <a:r>
              <a:rPr lang="fr-FR" altLang="fr-FR" sz="1600" dirty="0" smtClean="0"/>
              <a:t>’</a:t>
            </a:r>
            <a:endParaRPr lang="fr-FR" altLang="fr-FR" sz="1600" dirty="0" smtClean="0">
              <a:solidFill>
                <a:srgbClr val="00B0F0"/>
              </a:solidFill>
            </a:endParaRPr>
          </a:p>
          <a:p>
            <a:pPr marL="0" indent="0" eaLnBrk="1" hangingPunct="1">
              <a:buNone/>
              <a:tabLst>
                <a:tab pos="982663" algn="r"/>
                <a:tab pos="1431925" algn="l"/>
              </a:tabLst>
            </a:pPr>
            <a:r>
              <a:rPr lang="fr-FR" altLang="fr-FR" sz="1600" dirty="0" smtClean="0">
                <a:solidFill>
                  <a:schemeClr val="accent6">
                    <a:lumMod val="40000"/>
                    <a:lumOff val="60000"/>
                  </a:schemeClr>
                </a:solidFill>
              </a:rPr>
              <a:t>	2/44</a:t>
            </a:r>
            <a:r>
              <a:rPr lang="fr-FR" altLang="fr-FR" sz="1600" dirty="0">
                <a:solidFill>
                  <a:srgbClr val="FF9900"/>
                </a:solidFill>
              </a:rPr>
              <a:t>	</a:t>
            </a:r>
            <a:r>
              <a:rPr lang="fr-FR" altLang="fr-FR" sz="1600" dirty="0"/>
              <a:t>erreur 16p/16q</a:t>
            </a:r>
          </a:p>
          <a:p>
            <a:pPr marL="0" indent="0" eaLnBrk="1" hangingPunct="1">
              <a:buNone/>
              <a:tabLst>
                <a:tab pos="982663" algn="r"/>
                <a:tab pos="1431925" algn="l"/>
              </a:tabLst>
            </a:pPr>
            <a:r>
              <a:rPr lang="fr-FR" altLang="fr-FR" sz="1600" dirty="0"/>
              <a:t>	</a:t>
            </a:r>
            <a:r>
              <a:rPr lang="fr-FR" altLang="fr-FR" sz="1600" dirty="0" smtClean="0">
                <a:solidFill>
                  <a:schemeClr val="accent6">
                    <a:lumMod val="40000"/>
                    <a:lumOff val="60000"/>
                  </a:schemeClr>
                </a:solidFill>
              </a:rPr>
              <a:t>1/44</a:t>
            </a:r>
            <a:r>
              <a:rPr lang="fr-FR" altLang="fr-FR" sz="1600" dirty="0" smtClean="0"/>
              <a:t>	sondes 5’/3’ inversées</a:t>
            </a:r>
            <a:endParaRPr lang="fr-FR" altLang="fr-FR" sz="1600" dirty="0" smtClean="0">
              <a:solidFill>
                <a:srgbClr val="FF9900"/>
              </a:solidFill>
            </a:endParaRPr>
          </a:p>
          <a:p>
            <a:pPr marL="0" indent="0" eaLnBrk="1" hangingPunct="1">
              <a:buNone/>
              <a:tabLst>
                <a:tab pos="982663" algn="r"/>
                <a:tab pos="1431925" algn="l"/>
              </a:tabLst>
            </a:pPr>
            <a:r>
              <a:rPr lang="fr-FR" altLang="fr-FR" sz="1600" dirty="0" smtClean="0">
                <a:solidFill>
                  <a:srgbClr val="FF9900"/>
                </a:solidFill>
              </a:rPr>
              <a:t>	</a:t>
            </a:r>
            <a:r>
              <a:rPr lang="fr-FR" altLang="fr-FR" sz="1600" dirty="0" smtClean="0">
                <a:solidFill>
                  <a:schemeClr val="accent6">
                    <a:lumMod val="40000"/>
                    <a:lumOff val="60000"/>
                  </a:schemeClr>
                </a:solidFill>
              </a:rPr>
              <a:t>1/44</a:t>
            </a:r>
            <a:r>
              <a:rPr lang="fr-FR" altLang="fr-FR" sz="1600" dirty="0" smtClean="0"/>
              <a:t>	anomalie non décrite</a:t>
            </a:r>
          </a:p>
          <a:p>
            <a:pPr marL="0" indent="0" eaLnBrk="1" hangingPunct="1">
              <a:buNone/>
              <a:tabLst>
                <a:tab pos="982663" algn="r"/>
                <a:tab pos="1431925" algn="l"/>
              </a:tabLst>
            </a:pPr>
            <a:r>
              <a:rPr lang="fr-FR" altLang="fr-FR" sz="1600" dirty="0"/>
              <a:t>	</a:t>
            </a:r>
            <a:r>
              <a:rPr lang="fr-FR" altLang="fr-FR" sz="1600" dirty="0" smtClean="0">
                <a:solidFill>
                  <a:schemeClr val="accent6">
                    <a:lumMod val="40000"/>
                    <a:lumOff val="60000"/>
                  </a:schemeClr>
                </a:solidFill>
              </a:rPr>
              <a:t>1/44</a:t>
            </a:r>
            <a:r>
              <a:rPr lang="fr-FR" altLang="fr-FR" sz="1600" dirty="0" smtClean="0"/>
              <a:t>	Formule FISH </a:t>
            </a:r>
            <a:r>
              <a:rPr lang="fr-FR" altLang="fr-FR" sz="1600" dirty="0" err="1" smtClean="0"/>
              <a:t>interphasique</a:t>
            </a:r>
            <a:r>
              <a:rPr lang="fr-FR" altLang="fr-FR" sz="1600" dirty="0" smtClean="0"/>
              <a:t> au lieu de métaphasique :</a:t>
            </a:r>
          </a:p>
          <a:p>
            <a:pPr marL="0" indent="0" eaLnBrk="1" hangingPunct="1">
              <a:buNone/>
              <a:tabLst>
                <a:tab pos="982663" algn="r"/>
                <a:tab pos="1431925" algn="l"/>
              </a:tabLst>
            </a:pPr>
            <a:r>
              <a:rPr lang="fr-FR" altLang="fr-FR" sz="1600" dirty="0">
                <a:solidFill>
                  <a:schemeClr val="bg1">
                    <a:lumMod val="65000"/>
                  </a:schemeClr>
                </a:solidFill>
              </a:rPr>
              <a:t>	</a:t>
            </a:r>
            <a:r>
              <a:rPr lang="fr-FR" altLang="fr-FR" sz="1600" dirty="0" smtClean="0">
                <a:solidFill>
                  <a:schemeClr val="bg1">
                    <a:lumMod val="65000"/>
                  </a:schemeClr>
                </a:solidFill>
              </a:rPr>
              <a:t>		 </a:t>
            </a:r>
            <a:r>
              <a:rPr lang="fr-FR" altLang="fr-FR" sz="1600" dirty="0">
                <a:solidFill>
                  <a:schemeClr val="bg1">
                    <a:lumMod val="65000"/>
                  </a:schemeClr>
                </a:solidFill>
              </a:rPr>
              <a:t>.</a:t>
            </a:r>
            <a:r>
              <a:rPr lang="fr-FR" altLang="fr-FR" sz="1600" dirty="0" err="1">
                <a:solidFill>
                  <a:schemeClr val="bg1">
                    <a:lumMod val="65000"/>
                  </a:schemeClr>
                </a:solidFill>
              </a:rPr>
              <a:t>ish</a:t>
            </a:r>
            <a:r>
              <a:rPr lang="fr-FR" altLang="fr-FR" sz="1600" dirty="0">
                <a:solidFill>
                  <a:schemeClr val="bg1">
                    <a:lumMod val="65000"/>
                  </a:schemeClr>
                </a:solidFill>
              </a:rPr>
              <a:t>(CBFX2)(5’CBFB sep 3’CBFB)[2</a:t>
            </a:r>
            <a:r>
              <a:rPr lang="fr-FR" altLang="fr-FR" sz="1600" dirty="0" smtClean="0">
                <a:solidFill>
                  <a:schemeClr val="bg1">
                    <a:lumMod val="65000"/>
                  </a:schemeClr>
                </a:solidFill>
              </a:rPr>
              <a:t>]</a:t>
            </a:r>
          </a:p>
          <a:p>
            <a:pPr marL="0" indent="0" eaLnBrk="1" hangingPunct="1">
              <a:buNone/>
              <a:tabLst>
                <a:tab pos="982663" algn="r"/>
                <a:tab pos="1431925" algn="l"/>
              </a:tabLst>
            </a:pPr>
            <a:r>
              <a:rPr lang="fr-FR" altLang="fr-FR" sz="1600" dirty="0"/>
              <a:t>	</a:t>
            </a:r>
          </a:p>
          <a:p>
            <a:pPr marL="0" indent="0" eaLnBrk="1" hangingPunct="1">
              <a:buNone/>
              <a:tabLst>
                <a:tab pos="982663" algn="r"/>
                <a:tab pos="1431925" algn="l"/>
                <a:tab pos="7175500" algn="r"/>
              </a:tabLst>
            </a:pPr>
            <a:r>
              <a:rPr lang="fr-FR" altLang="fr-FR" sz="1800" dirty="0"/>
              <a:t>	</a:t>
            </a:r>
            <a:r>
              <a:rPr lang="fr-FR" altLang="fr-FR" sz="1800" dirty="0">
                <a:solidFill>
                  <a:schemeClr val="accent6">
                    <a:lumMod val="40000"/>
                    <a:lumOff val="60000"/>
                  </a:schemeClr>
                </a:solidFill>
              </a:rPr>
              <a:t>1/44</a:t>
            </a:r>
            <a:r>
              <a:rPr lang="fr-FR" altLang="fr-FR" sz="1800" dirty="0"/>
              <a:t>	</a:t>
            </a:r>
            <a:r>
              <a:rPr lang="fr-FR" altLang="fr-FR" sz="1600" dirty="0"/>
              <a:t>der(16) sans préciser le mécanisme </a:t>
            </a:r>
            <a:r>
              <a:rPr lang="fr-FR" altLang="fr-FR" sz="1600" dirty="0" smtClean="0"/>
              <a:t>	</a:t>
            </a:r>
            <a:r>
              <a:rPr lang="fr-FR" altLang="fr-FR" sz="1600" dirty="0" smtClean="0">
                <a:solidFill>
                  <a:schemeClr val="accent6">
                    <a:lumMod val="40000"/>
                    <a:lumOff val="60000"/>
                  </a:schemeClr>
                </a:solidFill>
              </a:rPr>
              <a:t>= </a:t>
            </a:r>
            <a:r>
              <a:rPr lang="fr-FR" altLang="fr-FR" sz="1600" dirty="0">
                <a:solidFill>
                  <a:schemeClr val="accent6">
                    <a:lumMod val="40000"/>
                    <a:lumOff val="60000"/>
                  </a:schemeClr>
                </a:solidFill>
              </a:rPr>
              <a:t>0,5</a:t>
            </a:r>
          </a:p>
          <a:p>
            <a:pPr marL="0" indent="0" eaLnBrk="1" hangingPunct="1">
              <a:buNone/>
              <a:tabLst>
                <a:tab pos="982663" algn="r"/>
                <a:tab pos="1431925" algn="l"/>
              </a:tabLst>
            </a:pPr>
            <a:r>
              <a:rPr lang="fr-FR" altLang="fr-FR" sz="1600" dirty="0" smtClean="0">
                <a:solidFill>
                  <a:schemeClr val="accent6">
                    <a:lumMod val="40000"/>
                    <a:lumOff val="60000"/>
                  </a:schemeClr>
                </a:solidFill>
              </a:rPr>
              <a:t>	</a:t>
            </a:r>
          </a:p>
          <a:p>
            <a:pPr marL="0" indent="0" eaLnBrk="1" hangingPunct="1">
              <a:buNone/>
              <a:tabLst>
                <a:tab pos="982663" algn="r"/>
                <a:tab pos="1431925" algn="l"/>
                <a:tab pos="7175500" algn="r"/>
              </a:tabLst>
            </a:pPr>
            <a:r>
              <a:rPr lang="fr-FR" altLang="fr-FR" sz="1600" dirty="0">
                <a:solidFill>
                  <a:schemeClr val="accent6">
                    <a:lumMod val="40000"/>
                    <a:lumOff val="60000"/>
                  </a:schemeClr>
                </a:solidFill>
              </a:rPr>
              <a:t>	1/44</a:t>
            </a:r>
            <a:r>
              <a:rPr lang="fr-FR" altLang="fr-FR" sz="1600" dirty="0"/>
              <a:t>	sondes 5’/3’ erronément interprétées (signal 3’ en p</a:t>
            </a:r>
            <a:r>
              <a:rPr lang="fr-FR" altLang="fr-FR" sz="1600" dirty="0" smtClean="0"/>
              <a:t>)	</a:t>
            </a:r>
            <a:r>
              <a:rPr lang="fr-FR" altLang="fr-FR" sz="1600" dirty="0" smtClean="0">
                <a:solidFill>
                  <a:schemeClr val="accent6">
                    <a:lumMod val="40000"/>
                    <a:lumOff val="60000"/>
                  </a:schemeClr>
                </a:solidFill>
              </a:rPr>
              <a:t>= 0,75</a:t>
            </a:r>
            <a:endParaRPr lang="fr-FR" altLang="fr-FR" sz="1600" dirty="0">
              <a:solidFill>
                <a:schemeClr val="accent6">
                  <a:lumMod val="40000"/>
                  <a:lumOff val="60000"/>
                </a:schemeClr>
              </a:solidFill>
            </a:endParaRPr>
          </a:p>
        </p:txBody>
      </p:sp>
      <p:sp>
        <p:nvSpPr>
          <p:cNvPr id="4" name="Rechteraccolade 3"/>
          <p:cNvSpPr/>
          <p:nvPr/>
        </p:nvSpPr>
        <p:spPr>
          <a:xfrm>
            <a:off x="7536160" y="2132856"/>
            <a:ext cx="144016" cy="1728192"/>
          </a:xfrm>
          <a:prstGeom prst="rightBrace">
            <a:avLst>
              <a:gd name="adj1" fmla="val 29397"/>
              <a:gd name="adj2" fmla="val 50000"/>
            </a:avLst>
          </a:prstGeom>
          <a:ln w="19050">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nl-BE"/>
          </a:p>
        </p:txBody>
      </p:sp>
      <p:sp>
        <p:nvSpPr>
          <p:cNvPr id="5" name="Tekstvak 4"/>
          <p:cNvSpPr txBox="1"/>
          <p:nvPr/>
        </p:nvSpPr>
        <p:spPr>
          <a:xfrm>
            <a:off x="7752184" y="2951075"/>
            <a:ext cx="284052" cy="307777"/>
          </a:xfrm>
          <a:prstGeom prst="rect">
            <a:avLst/>
          </a:prstGeom>
          <a:noFill/>
        </p:spPr>
        <p:txBody>
          <a:bodyPr wrap="none" rtlCol="0">
            <a:spAutoFit/>
          </a:bodyPr>
          <a:lstStyle/>
          <a:p>
            <a:r>
              <a:rPr lang="fr-FR" altLang="fr-FR" sz="1400" dirty="0" smtClean="0">
                <a:solidFill>
                  <a:schemeClr val="accent6">
                    <a:lumMod val="40000"/>
                    <a:lumOff val="60000"/>
                  </a:schemeClr>
                </a:solidFill>
              </a:rPr>
              <a:t>0</a:t>
            </a:r>
            <a:endParaRPr lang="nl-BE" sz="1400" dirty="0"/>
          </a:p>
        </p:txBody>
      </p:sp>
      <p:sp>
        <p:nvSpPr>
          <p:cNvPr id="3" name="Tijdelijke aanduiding voor dianummer 2"/>
          <p:cNvSpPr>
            <a:spLocks noGrp="1"/>
          </p:cNvSpPr>
          <p:nvPr>
            <p:ph type="sldNum" sz="quarter" idx="12"/>
          </p:nvPr>
        </p:nvSpPr>
        <p:spPr/>
        <p:txBody>
          <a:bodyPr/>
          <a:lstStyle/>
          <a:p>
            <a:pPr>
              <a:defRPr/>
            </a:pPr>
            <a:fld id="{5FD9F14F-ACAF-4C72-9EB8-C14B7E3502D4}" type="slidenum">
              <a:rPr lang="fr-FR" altLang="fr-FR" smtClean="0"/>
              <a:pPr>
                <a:defRPr/>
              </a:pPr>
              <a:t>16</a:t>
            </a:fld>
            <a:endParaRPr lang="fr-FR" altLang="fr-FR"/>
          </a:p>
        </p:txBody>
      </p:sp>
    </p:spTree>
    <p:extLst>
      <p:ext uri="{BB962C8B-B14F-4D97-AF65-F5344CB8AC3E}">
        <p14:creationId xmlns:p14="http://schemas.microsoft.com/office/powerpoint/2010/main" val="18349723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Justesse</a:t>
            </a:r>
            <a:r>
              <a:rPr lang="fr-FR" altLang="fr-FR" sz="4000" dirty="0">
                <a:solidFill>
                  <a:schemeClr val="accent2"/>
                </a:solidFill>
              </a:rPr>
              <a:t> (/3 points</a:t>
            </a:r>
            <a:r>
              <a:rPr lang="fr-FR" altLang="fr-FR" sz="4000" dirty="0" smtClean="0">
                <a:solidFill>
                  <a:schemeClr val="accent2"/>
                </a:solidFill>
              </a:rPr>
              <a:t>)</a:t>
            </a:r>
            <a:endParaRPr lang="fr-FR" sz="4000" dirty="0"/>
          </a:p>
        </p:txBody>
      </p:sp>
      <p:sp>
        <p:nvSpPr>
          <p:cNvPr id="10" name="Rectangle 3"/>
          <p:cNvSpPr txBox="1">
            <a:spLocks noChangeArrowheads="1"/>
          </p:cNvSpPr>
          <p:nvPr/>
        </p:nvSpPr>
        <p:spPr bwMode="auto">
          <a:xfrm>
            <a:off x="911424" y="1700808"/>
            <a:ext cx="6120680" cy="3600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0"/>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0"/>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0"/>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pPr>
            <a:r>
              <a:rPr lang="fr-FR" altLang="fr-FR" sz="1800" b="1" u="sng" dirty="0"/>
              <a:t>FISH </a:t>
            </a:r>
            <a:r>
              <a:rPr lang="fr-FR" altLang="fr-FR" sz="1800" b="1" u="sng" dirty="0" err="1"/>
              <a:t>interphasique</a:t>
            </a:r>
            <a:r>
              <a:rPr lang="fr-FR" altLang="fr-FR" sz="1800" b="1" u="sng" dirty="0"/>
              <a:t> (1 point)</a:t>
            </a:r>
            <a:r>
              <a:rPr lang="fr-FR" altLang="fr-FR" sz="1800" b="1" dirty="0"/>
              <a:t> </a:t>
            </a:r>
            <a:r>
              <a:rPr lang="fr-FR" altLang="fr-FR" sz="1800" b="1" dirty="0" smtClean="0"/>
              <a:t>:</a:t>
            </a:r>
            <a:endParaRPr lang="fr-FR" altLang="fr-FR" sz="1800" b="1" dirty="0"/>
          </a:p>
          <a:p>
            <a:pPr marL="0" indent="0" eaLnBrk="1" hangingPunct="1">
              <a:buNone/>
            </a:pPr>
            <a:r>
              <a:rPr lang="fr-FR" altLang="fr-FR" sz="1600" dirty="0"/>
              <a:t>	</a:t>
            </a:r>
            <a:endParaRPr lang="fr-FR" altLang="fr-FR" sz="1600" dirty="0" smtClean="0"/>
          </a:p>
          <a:p>
            <a:pPr marL="0" indent="0" eaLnBrk="1" hangingPunct="1">
              <a:buNone/>
              <a:tabLst>
                <a:tab pos="801688" algn="r"/>
                <a:tab pos="1165225" algn="l"/>
              </a:tabLst>
            </a:pPr>
            <a:r>
              <a:rPr lang="fr-FR" altLang="fr-FR" sz="1600" dirty="0"/>
              <a:t>	</a:t>
            </a:r>
            <a:r>
              <a:rPr lang="fr-FR" altLang="fr-FR" sz="1600" dirty="0" smtClean="0"/>
              <a:t>	absence </a:t>
            </a:r>
            <a:r>
              <a:rPr lang="fr-FR" altLang="fr-FR" sz="1600" dirty="0"/>
              <a:t>5’/3’ = </a:t>
            </a:r>
            <a:r>
              <a:rPr lang="fr-FR" altLang="fr-FR" sz="1600" dirty="0" smtClean="0"/>
              <a:t>0</a:t>
            </a:r>
          </a:p>
          <a:p>
            <a:pPr marL="0" indent="0" eaLnBrk="1" hangingPunct="1">
              <a:buNone/>
              <a:tabLst>
                <a:tab pos="801688" algn="r"/>
                <a:tab pos="1165225" algn="l"/>
              </a:tabLst>
            </a:pPr>
            <a:r>
              <a:rPr lang="fr-FR" altLang="fr-FR" sz="1600" dirty="0" smtClean="0">
                <a:solidFill>
                  <a:schemeClr val="accent6">
                    <a:lumMod val="40000"/>
                    <a:lumOff val="60000"/>
                  </a:schemeClr>
                </a:solidFill>
              </a:rPr>
              <a:t>	5/44</a:t>
            </a:r>
            <a:r>
              <a:rPr lang="fr-FR" altLang="fr-FR" sz="1600" dirty="0"/>
              <a:t>	sep au lieu de con = 0</a:t>
            </a:r>
          </a:p>
          <a:p>
            <a:pPr marL="0" indent="0" eaLnBrk="1" hangingPunct="1">
              <a:buNone/>
              <a:tabLst>
                <a:tab pos="801688" algn="r"/>
                <a:tab pos="1165225" algn="l"/>
              </a:tabLst>
            </a:pPr>
            <a:endParaRPr lang="fr-FR" altLang="fr-FR" sz="1600" dirty="0" smtClean="0"/>
          </a:p>
          <a:p>
            <a:pPr marL="0" indent="0" eaLnBrk="1" hangingPunct="1">
              <a:buNone/>
              <a:tabLst>
                <a:tab pos="801688" algn="r"/>
                <a:tab pos="1165225" algn="l"/>
              </a:tabLst>
            </a:pPr>
            <a:endParaRPr lang="fr-FR" altLang="fr-FR" sz="1600" dirty="0" smtClean="0"/>
          </a:p>
          <a:p>
            <a:pPr marL="0" indent="0" eaLnBrk="1" hangingPunct="1">
              <a:buNone/>
              <a:tabLst>
                <a:tab pos="801688" algn="r"/>
                <a:tab pos="1165225" algn="l"/>
              </a:tabLst>
            </a:pPr>
            <a:r>
              <a:rPr lang="fr-FR" altLang="fr-FR" sz="1600" dirty="0"/>
              <a:t>	</a:t>
            </a:r>
            <a:r>
              <a:rPr lang="fr-FR" altLang="fr-FR" sz="1600" dirty="0" smtClean="0"/>
              <a:t>	erreur </a:t>
            </a:r>
            <a:r>
              <a:rPr lang="fr-FR" altLang="fr-FR" sz="1600" dirty="0"/>
              <a:t>sens 5’/3’ = </a:t>
            </a:r>
            <a:r>
              <a:rPr lang="fr-FR" altLang="fr-FR" sz="1600" dirty="0" smtClean="0"/>
              <a:t>0,5</a:t>
            </a:r>
          </a:p>
          <a:p>
            <a:pPr marL="0" indent="0" eaLnBrk="1" hangingPunct="1">
              <a:buNone/>
              <a:tabLst>
                <a:tab pos="801688" algn="r"/>
                <a:tab pos="1165225" algn="l"/>
              </a:tabLst>
            </a:pPr>
            <a:endParaRPr lang="fr-FR" altLang="fr-FR" sz="1600" dirty="0" smtClean="0"/>
          </a:p>
          <a:p>
            <a:pPr marL="0" indent="0" eaLnBrk="1" hangingPunct="1">
              <a:buNone/>
              <a:tabLst>
                <a:tab pos="801688" algn="r"/>
                <a:tab pos="1165225" algn="l"/>
              </a:tabLst>
            </a:pPr>
            <a:endParaRPr lang="fr-FR" altLang="fr-FR" sz="1600" dirty="0"/>
          </a:p>
          <a:p>
            <a:pPr marL="0" indent="0" eaLnBrk="1" hangingPunct="1">
              <a:buNone/>
              <a:tabLst>
                <a:tab pos="801688" algn="r"/>
                <a:tab pos="1165225" algn="l"/>
              </a:tabLst>
            </a:pPr>
            <a:r>
              <a:rPr lang="fr-FR" altLang="fr-FR" sz="1600" dirty="0"/>
              <a:t>	</a:t>
            </a:r>
            <a:r>
              <a:rPr lang="fr-FR" altLang="fr-FR" sz="1600" dirty="0">
                <a:solidFill>
                  <a:schemeClr val="accent6">
                    <a:lumMod val="40000"/>
                    <a:lumOff val="60000"/>
                  </a:schemeClr>
                </a:solidFill>
              </a:rPr>
              <a:t>1/44</a:t>
            </a:r>
            <a:r>
              <a:rPr lang="fr-FR" altLang="fr-FR" sz="1600" dirty="0">
                <a:solidFill>
                  <a:srgbClr val="FF9900"/>
                </a:solidFill>
              </a:rPr>
              <a:t>	</a:t>
            </a:r>
            <a:r>
              <a:rPr lang="fr-FR" altLang="fr-FR" sz="1600" dirty="0"/>
              <a:t>(5'CBFBx1,</a:t>
            </a:r>
            <a:r>
              <a:rPr lang="fr-FR" altLang="fr-FR" sz="1600" dirty="0">
                <a:solidFill>
                  <a:srgbClr val="FF0000"/>
                </a:solidFill>
              </a:rPr>
              <a:t>CBFB</a:t>
            </a:r>
            <a:r>
              <a:rPr lang="fr-FR" altLang="fr-FR" sz="1600" dirty="0"/>
              <a:t>x2) = 0,75</a:t>
            </a:r>
          </a:p>
          <a:p>
            <a:pPr marL="0" indent="0" eaLnBrk="1" hangingPunct="1">
              <a:buNone/>
              <a:tabLst>
                <a:tab pos="801688" algn="r"/>
                <a:tab pos="1165225" algn="l"/>
              </a:tabLst>
            </a:pPr>
            <a:r>
              <a:rPr lang="fr-FR" altLang="fr-FR" sz="1600" dirty="0"/>
              <a:t>	</a:t>
            </a:r>
            <a:r>
              <a:rPr lang="fr-FR" altLang="fr-FR" sz="1600" dirty="0">
                <a:solidFill>
                  <a:schemeClr val="accent6">
                    <a:lumMod val="40000"/>
                    <a:lumOff val="60000"/>
                  </a:schemeClr>
                </a:solidFill>
              </a:rPr>
              <a:t>2/44</a:t>
            </a:r>
            <a:r>
              <a:rPr lang="fr-FR" altLang="fr-FR" sz="1600" dirty="0">
                <a:solidFill>
                  <a:srgbClr val="FF9900"/>
                </a:solidFill>
              </a:rPr>
              <a:t>	</a:t>
            </a:r>
            <a:r>
              <a:rPr lang="fr-FR" altLang="fr-FR" sz="1600" dirty="0" err="1"/>
              <a:t>dim</a:t>
            </a:r>
            <a:r>
              <a:rPr lang="fr-FR" altLang="fr-FR" sz="1600" dirty="0"/>
              <a:t> = 0,75</a:t>
            </a:r>
            <a:endParaRPr lang="fr-FR" altLang="fr-FR" sz="1600" dirty="0">
              <a:solidFill>
                <a:srgbClr val="00B0F0"/>
              </a:solidFill>
            </a:endParaRPr>
          </a:p>
          <a:p>
            <a:pPr marL="0" indent="0" eaLnBrk="1" hangingPunct="1">
              <a:buNone/>
              <a:tabLst>
                <a:tab pos="801688" algn="r"/>
                <a:tab pos="1165225" algn="l"/>
              </a:tabLst>
            </a:pPr>
            <a:endParaRPr lang="fr-FR" altLang="fr-FR" sz="1600" dirty="0" smtClean="0"/>
          </a:p>
        </p:txBody>
      </p:sp>
      <p:sp>
        <p:nvSpPr>
          <p:cNvPr id="3" name="Tijdelijke aanduiding voor dianummer 2"/>
          <p:cNvSpPr>
            <a:spLocks noGrp="1"/>
          </p:cNvSpPr>
          <p:nvPr>
            <p:ph type="sldNum" sz="quarter" idx="12"/>
          </p:nvPr>
        </p:nvSpPr>
        <p:spPr/>
        <p:txBody>
          <a:bodyPr/>
          <a:lstStyle/>
          <a:p>
            <a:pPr>
              <a:defRPr/>
            </a:pPr>
            <a:fld id="{5FD9F14F-ACAF-4C72-9EB8-C14B7E3502D4}" type="slidenum">
              <a:rPr lang="fr-FR" altLang="fr-FR" smtClean="0"/>
              <a:pPr>
                <a:defRPr/>
              </a:pPr>
              <a:t>17</a:t>
            </a:fld>
            <a:endParaRPr lang="fr-FR" altLang="fr-FR"/>
          </a:p>
        </p:txBody>
      </p:sp>
    </p:spTree>
    <p:extLst>
      <p:ext uri="{BB962C8B-B14F-4D97-AF65-F5344CB8AC3E}">
        <p14:creationId xmlns:p14="http://schemas.microsoft.com/office/powerpoint/2010/main" val="21765001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Ecriture</a:t>
            </a:r>
            <a:r>
              <a:rPr lang="fr-FR" altLang="fr-FR" sz="4000" dirty="0">
                <a:solidFill>
                  <a:schemeClr val="accent2"/>
                </a:solidFill>
              </a:rPr>
              <a:t> (/</a:t>
            </a:r>
            <a:r>
              <a:rPr lang="fr-FR" altLang="fr-FR" sz="4000" dirty="0" smtClean="0">
                <a:solidFill>
                  <a:schemeClr val="accent2"/>
                </a:solidFill>
              </a:rPr>
              <a:t>1point)</a:t>
            </a:r>
            <a:br>
              <a:rPr lang="fr-FR" altLang="fr-FR" sz="4000" dirty="0" smtClean="0">
                <a:solidFill>
                  <a:schemeClr val="accent2"/>
                </a:solidFill>
              </a:rPr>
            </a:br>
            <a:r>
              <a:rPr lang="fr-FR" altLang="fr-FR" sz="2400" b="1" dirty="0">
                <a:ea typeface="ＭＳ Ｐゴシック" pitchFamily="34" charset="-128"/>
              </a:rPr>
              <a:t>Erreurs principales </a:t>
            </a:r>
            <a:endParaRPr lang="fr-FR" sz="4000" dirty="0"/>
          </a:p>
        </p:txBody>
      </p:sp>
      <p:sp>
        <p:nvSpPr>
          <p:cNvPr id="3" name="Espace réservé du contenu 2"/>
          <p:cNvSpPr>
            <a:spLocks noGrp="1"/>
          </p:cNvSpPr>
          <p:nvPr>
            <p:ph idx="1"/>
          </p:nvPr>
        </p:nvSpPr>
        <p:spPr>
          <a:xfrm>
            <a:off x="609600" y="1600201"/>
            <a:ext cx="10972800" cy="4925143"/>
          </a:xfrm>
        </p:spPr>
        <p:txBody>
          <a:bodyPr/>
          <a:lstStyle/>
          <a:p>
            <a:pPr eaLnBrk="1" hangingPunct="1">
              <a:lnSpc>
                <a:spcPct val="80000"/>
              </a:lnSpc>
              <a:buFontTx/>
              <a:buNone/>
            </a:pPr>
            <a:r>
              <a:rPr lang="fr-FR" altLang="fr-FR" sz="2000" b="1" u="sng" dirty="0" smtClean="0">
                <a:ea typeface="ＭＳ Ｐゴシック" pitchFamily="34" charset="-128"/>
              </a:rPr>
              <a:t>Caryotype :</a:t>
            </a:r>
          </a:p>
          <a:p>
            <a:pPr eaLnBrk="1" hangingPunct="1">
              <a:lnSpc>
                <a:spcPct val="80000"/>
              </a:lnSpc>
              <a:buFont typeface="Arial" panose="020B0604020202020204" pitchFamily="34" charset="0"/>
              <a:buChar char="-"/>
            </a:pPr>
            <a:r>
              <a:rPr lang="fr-FR" altLang="fr-FR" sz="1800" dirty="0" smtClean="0">
                <a:ea typeface="ＭＳ Ｐゴシック" pitchFamily="34" charset="-128"/>
              </a:rPr>
              <a:t>pas de « der » tout seul : « der » de quelque chose ou alors dérouler</a:t>
            </a:r>
          </a:p>
          <a:p>
            <a:pPr eaLnBrk="1" hangingPunct="1">
              <a:lnSpc>
                <a:spcPct val="80000"/>
              </a:lnSpc>
              <a:buFont typeface="Arial" panose="020B0604020202020204" pitchFamily="34" charset="0"/>
              <a:buChar char="-"/>
            </a:pPr>
            <a:r>
              <a:rPr lang="fr-FR" altLang="fr-FR" sz="1800" dirty="0" smtClean="0">
                <a:ea typeface="ＭＳ Ｐゴシック" pitchFamily="34" charset="-128"/>
              </a:rPr>
              <a:t>Ne pas indiquer d’anomalie cryptique révélée par la FISH</a:t>
            </a:r>
            <a:endParaRPr lang="fr-FR" altLang="fr-FR" sz="1800" dirty="0">
              <a:ea typeface="ＭＳ Ｐゴシック" pitchFamily="34" charset="-128"/>
            </a:endParaRPr>
          </a:p>
          <a:p>
            <a:pPr eaLnBrk="1" hangingPunct="1">
              <a:lnSpc>
                <a:spcPct val="80000"/>
              </a:lnSpc>
              <a:buFontTx/>
              <a:buChar char="-"/>
            </a:pPr>
            <a:endParaRPr lang="fr-FR" altLang="fr-FR" sz="1800" dirty="0">
              <a:ea typeface="ＭＳ Ｐゴシック" pitchFamily="34" charset="-128"/>
            </a:endParaRPr>
          </a:p>
          <a:p>
            <a:pPr eaLnBrk="1" hangingPunct="1">
              <a:lnSpc>
                <a:spcPct val="80000"/>
              </a:lnSpc>
              <a:buFontTx/>
              <a:buNone/>
            </a:pPr>
            <a:r>
              <a:rPr lang="fr-FR" altLang="fr-FR" sz="2000" b="1" u="sng" dirty="0">
                <a:ea typeface="ＭＳ Ｐゴシック" pitchFamily="34" charset="-128"/>
              </a:rPr>
              <a:t>FISH métaphasique : </a:t>
            </a:r>
          </a:p>
          <a:p>
            <a:pPr eaLnBrk="1" hangingPunct="1">
              <a:lnSpc>
                <a:spcPct val="80000"/>
              </a:lnSpc>
              <a:buFontTx/>
              <a:buChar char="-"/>
            </a:pPr>
            <a:r>
              <a:rPr lang="fr-FR" altLang="fr-FR" sz="1800" dirty="0" smtClean="0"/>
              <a:t>(</a:t>
            </a:r>
            <a:r>
              <a:rPr lang="fr-FR" altLang="fr-FR" sz="1800" dirty="0">
                <a:solidFill>
                  <a:schemeClr val="bg1">
                    <a:lumMod val="65000"/>
                  </a:schemeClr>
                </a:solidFill>
              </a:rPr>
              <a:t>5'CBFB+,5’CBFB+</a:t>
            </a:r>
            <a:r>
              <a:rPr lang="fr-FR" altLang="fr-FR" sz="1800" dirty="0"/>
              <a:t>,3’CBFB+) </a:t>
            </a:r>
            <a:r>
              <a:rPr lang="fr-FR" altLang="fr-FR" sz="1800" dirty="0" smtClean="0"/>
              <a:t>: plutôt (</a:t>
            </a:r>
            <a:r>
              <a:rPr lang="fr-FR" altLang="fr-FR" sz="1800" dirty="0">
                <a:solidFill>
                  <a:srgbClr val="00B050"/>
                </a:solidFill>
              </a:rPr>
              <a:t>5'CBFB</a:t>
            </a:r>
            <a:r>
              <a:rPr lang="fr-FR" altLang="fr-FR" sz="1800" dirty="0" smtClean="0">
                <a:solidFill>
                  <a:srgbClr val="00B050"/>
                </a:solidFill>
              </a:rPr>
              <a:t>++</a:t>
            </a:r>
            <a:r>
              <a:rPr lang="fr-FR" altLang="fr-FR" sz="1800" dirty="0" smtClean="0"/>
              <a:t>,</a:t>
            </a:r>
            <a:r>
              <a:rPr lang="fr-FR" altLang="fr-FR" sz="1800" dirty="0"/>
              <a:t>3’CBFB+) = 0,75 </a:t>
            </a:r>
            <a:r>
              <a:rPr lang="fr-FR" altLang="fr-FR" sz="1800" dirty="0" smtClean="0">
                <a:solidFill>
                  <a:schemeClr val="accent6">
                    <a:lumMod val="40000"/>
                    <a:lumOff val="60000"/>
                  </a:schemeClr>
                </a:solidFill>
              </a:rPr>
              <a:t>(5/44) </a:t>
            </a:r>
            <a:r>
              <a:rPr lang="fr-FR" altLang="fr-FR" sz="1800" dirty="0" smtClean="0"/>
              <a:t>cf. ISCN 2016 pp 102 et 105</a:t>
            </a:r>
            <a:endParaRPr lang="fr-FR" altLang="fr-FR" sz="1800" dirty="0">
              <a:ea typeface="ＭＳ Ｐゴシック" pitchFamily="34" charset="-128"/>
            </a:endParaRPr>
          </a:p>
          <a:p>
            <a:pPr eaLnBrk="1" hangingPunct="1">
              <a:lnSpc>
                <a:spcPct val="80000"/>
              </a:lnSpc>
              <a:buNone/>
            </a:pPr>
            <a:endParaRPr lang="fr-FR" altLang="fr-FR" sz="1800" dirty="0">
              <a:ea typeface="ＭＳ Ｐゴシック" pitchFamily="34" charset="-128"/>
            </a:endParaRPr>
          </a:p>
          <a:p>
            <a:pPr eaLnBrk="1" hangingPunct="1">
              <a:lnSpc>
                <a:spcPct val="80000"/>
              </a:lnSpc>
              <a:buFontTx/>
              <a:buNone/>
            </a:pPr>
            <a:r>
              <a:rPr lang="fr-FR" altLang="fr-FR" sz="2000" b="1" u="sng" dirty="0">
                <a:ea typeface="ＭＳ Ｐゴシック" pitchFamily="34" charset="-128"/>
              </a:rPr>
              <a:t>FISH </a:t>
            </a:r>
            <a:r>
              <a:rPr lang="fr-FR" altLang="fr-FR" sz="2000" b="1" u="sng" dirty="0" err="1">
                <a:ea typeface="ＭＳ Ｐゴシック" pitchFamily="34" charset="-128"/>
              </a:rPr>
              <a:t>interphasique</a:t>
            </a:r>
            <a:r>
              <a:rPr lang="fr-FR" altLang="fr-FR" sz="2000" b="1" u="sng" dirty="0">
                <a:ea typeface="ＭＳ Ｐゴシック" pitchFamily="34" charset="-128"/>
              </a:rPr>
              <a:t> </a:t>
            </a:r>
            <a:r>
              <a:rPr lang="fr-FR" altLang="fr-FR" sz="2000" b="1" u="sng" dirty="0" smtClean="0">
                <a:ea typeface="ＭＳ Ｐゴシック" pitchFamily="34" charset="-128"/>
              </a:rPr>
              <a:t>:</a:t>
            </a:r>
          </a:p>
          <a:p>
            <a:pPr eaLnBrk="1" hangingPunct="1">
              <a:lnSpc>
                <a:spcPct val="80000"/>
              </a:lnSpc>
              <a:buFont typeface="Arial" panose="020B0604020202020204" pitchFamily="34" charset="0"/>
              <a:buChar char="-"/>
            </a:pPr>
            <a:r>
              <a:rPr lang="fr-FR" altLang="fr-FR" sz="2000" b="1" dirty="0" smtClean="0">
                <a:ea typeface="ＭＳ Ｐゴシック" pitchFamily="34" charset="-128"/>
              </a:rPr>
              <a:t>erreur avec sep au lieu de con </a:t>
            </a:r>
            <a:r>
              <a:rPr lang="fr-FR" sz="2000" dirty="0" smtClean="0">
                <a:solidFill>
                  <a:schemeClr val="accent6">
                    <a:lumMod val="40000"/>
                    <a:lumOff val="60000"/>
                  </a:schemeClr>
                </a:solidFill>
              </a:rPr>
              <a:t>(5/44)</a:t>
            </a:r>
          </a:p>
          <a:p>
            <a:pPr eaLnBrk="1" hangingPunct="1">
              <a:lnSpc>
                <a:spcPct val="80000"/>
              </a:lnSpc>
              <a:buFontTx/>
              <a:buNone/>
            </a:pPr>
            <a:r>
              <a:rPr lang="fr-FR" altLang="fr-FR" sz="2000" dirty="0" smtClean="0">
                <a:ea typeface="ＭＳ Ｐゴシック" pitchFamily="34" charset="-128"/>
              </a:rPr>
              <a:t>	</a:t>
            </a:r>
            <a:r>
              <a:rPr lang="fr-FR" altLang="fr-FR" sz="1800" dirty="0" smtClean="0">
                <a:ea typeface="ＭＳ Ｐゴシック" pitchFamily="34" charset="-128"/>
              </a:rPr>
              <a:t>Principe </a:t>
            </a:r>
            <a:r>
              <a:rPr lang="fr-FR" altLang="fr-FR" sz="1800" dirty="0">
                <a:ea typeface="ＭＳ Ｐゴシック" pitchFamily="34" charset="-128"/>
              </a:rPr>
              <a:t>d’écriture d’une anomalie déséquilibrée avec une sonde de séparation </a:t>
            </a:r>
            <a:r>
              <a:rPr lang="fr-FR" altLang="fr-FR" sz="1800" dirty="0" smtClean="0">
                <a:ea typeface="ＭＳ Ｐゴシック" pitchFamily="34" charset="-128"/>
              </a:rPr>
              <a:t>(cf</a:t>
            </a:r>
            <a:r>
              <a:rPr lang="fr-FR" altLang="fr-FR" sz="1800" dirty="0">
                <a:ea typeface="ＭＳ Ｐゴシック" pitchFamily="34" charset="-128"/>
              </a:rPr>
              <a:t>. ISCN 2016 page 112) : on décrit par rapport aux signaux qui restent en </a:t>
            </a:r>
            <a:r>
              <a:rPr lang="fr-FR" altLang="fr-FR" sz="1800" dirty="0" err="1">
                <a:ea typeface="ＭＳ Ｐゴシック" pitchFamily="34" charset="-128"/>
              </a:rPr>
              <a:t>colocalisation</a:t>
            </a:r>
            <a:r>
              <a:rPr lang="fr-FR" altLang="fr-FR" sz="1800" dirty="0">
                <a:ea typeface="ＭＳ Ｐゴシック" pitchFamily="34" charset="-128"/>
              </a:rPr>
              <a:t> et non pas par rapport aux signaux qui se </a:t>
            </a:r>
            <a:r>
              <a:rPr lang="fr-FR" altLang="fr-FR" sz="1800" dirty="0" smtClean="0">
                <a:ea typeface="ＭＳ Ｐゴシック" pitchFamily="34" charset="-128"/>
              </a:rPr>
              <a:t>séparent :</a:t>
            </a:r>
            <a:endParaRPr lang="fr-FR" altLang="fr-FR" sz="1800" dirty="0">
              <a:ea typeface="ＭＳ Ｐゴシック" pitchFamily="34" charset="-128"/>
            </a:endParaRPr>
          </a:p>
          <a:p>
            <a:pPr eaLnBrk="1" hangingPunct="1">
              <a:lnSpc>
                <a:spcPct val="80000"/>
              </a:lnSpc>
              <a:buFontTx/>
              <a:buNone/>
            </a:pPr>
            <a:r>
              <a:rPr lang="fr-FR" altLang="fr-FR" sz="2000" dirty="0">
                <a:ea typeface="ＭＳ Ｐゴシック" pitchFamily="34" charset="-128"/>
              </a:rPr>
              <a:t> </a:t>
            </a:r>
            <a:r>
              <a:rPr lang="fr-FR" altLang="fr-FR" sz="2000" dirty="0" smtClean="0">
                <a:ea typeface="ＭＳ Ｐゴシック" pitchFamily="34" charset="-128"/>
              </a:rPr>
              <a:t>	</a:t>
            </a:r>
            <a:r>
              <a:rPr lang="fr-FR" sz="1600" dirty="0" smtClean="0"/>
              <a:t>Ex. </a:t>
            </a:r>
            <a:r>
              <a:rPr lang="fr-FR" sz="1600" dirty="0" smtClean="0">
                <a:solidFill>
                  <a:srgbClr val="00B050"/>
                </a:solidFill>
              </a:rPr>
              <a:t>(5’CBFBx3,3’CBFBx2)(5’CBFB con 3’CBFB)x2 </a:t>
            </a:r>
            <a:r>
              <a:rPr lang="fr-FR" sz="1600" dirty="0" smtClean="0">
                <a:solidFill>
                  <a:schemeClr val="bg1">
                    <a:lumMod val="65000"/>
                  </a:schemeClr>
                </a:solidFill>
              </a:rPr>
              <a:t>et non pas (CBFBx2)(5’CBFB sep 3’CBFB)x1</a:t>
            </a:r>
          </a:p>
          <a:p>
            <a:pPr marL="400050" lvl="1" indent="0" eaLnBrk="1" hangingPunct="1">
              <a:lnSpc>
                <a:spcPct val="80000"/>
              </a:lnSpc>
              <a:buNone/>
            </a:pPr>
            <a:endParaRPr lang="fr-FR" sz="1600" dirty="0">
              <a:solidFill>
                <a:srgbClr val="33CC33"/>
              </a:solidFill>
            </a:endParaRPr>
          </a:p>
          <a:p>
            <a:pPr eaLnBrk="1" hangingPunct="1">
              <a:lnSpc>
                <a:spcPct val="80000"/>
              </a:lnSpc>
              <a:buFont typeface="Arial" panose="020B0604020202020204" pitchFamily="34" charset="0"/>
              <a:buChar char="-"/>
            </a:pPr>
            <a:r>
              <a:rPr lang="fr-FR" altLang="fr-FR" sz="2000" b="1" dirty="0" smtClean="0">
                <a:solidFill>
                  <a:schemeClr val="tx2"/>
                </a:solidFill>
                <a:ea typeface="ＭＳ Ｐゴシック" pitchFamily="34" charset="-128"/>
              </a:rPr>
              <a:t>nomenclature </a:t>
            </a:r>
            <a:r>
              <a:rPr lang="fr-FR" altLang="fr-FR" sz="2000" b="1" dirty="0">
                <a:solidFill>
                  <a:schemeClr val="tx2"/>
                </a:solidFill>
                <a:ea typeface="ＭＳ Ｐゴシック" pitchFamily="34" charset="-128"/>
              </a:rPr>
              <a:t>HUGO </a:t>
            </a:r>
            <a:r>
              <a:rPr lang="fr-FR" altLang="fr-FR" sz="2000" dirty="0" smtClean="0">
                <a:solidFill>
                  <a:schemeClr val="tx2"/>
                </a:solidFill>
                <a:ea typeface="ＭＳ Ｐゴシック" pitchFamily="34" charset="-128"/>
              </a:rPr>
              <a:t>: écrire </a:t>
            </a:r>
            <a:r>
              <a:rPr lang="fr-FR" altLang="fr-FR" sz="2000" dirty="0">
                <a:solidFill>
                  <a:srgbClr val="00B050"/>
                </a:solidFill>
                <a:ea typeface="ＭＳ Ｐゴシック" pitchFamily="34" charset="-128"/>
              </a:rPr>
              <a:t>KMT2A</a:t>
            </a:r>
            <a:r>
              <a:rPr lang="fr-FR" altLang="fr-FR" sz="2000" dirty="0">
                <a:solidFill>
                  <a:schemeClr val="tx2"/>
                </a:solidFill>
                <a:ea typeface="ＭＳ Ｐゴシック" pitchFamily="34" charset="-128"/>
              </a:rPr>
              <a:t> </a:t>
            </a:r>
            <a:r>
              <a:rPr lang="fr-FR" altLang="fr-FR" sz="2000" dirty="0">
                <a:solidFill>
                  <a:schemeClr val="bg1">
                    <a:lumMod val="65000"/>
                  </a:schemeClr>
                </a:solidFill>
                <a:ea typeface="ＭＳ Ｐゴシック" pitchFamily="34" charset="-128"/>
              </a:rPr>
              <a:t>et non </a:t>
            </a:r>
            <a:r>
              <a:rPr lang="fr-FR" altLang="fr-FR" sz="2000" dirty="0" smtClean="0">
                <a:solidFill>
                  <a:schemeClr val="bg1">
                    <a:lumMod val="65000"/>
                  </a:schemeClr>
                </a:solidFill>
                <a:ea typeface="ＭＳ Ｐゴシック" pitchFamily="34" charset="-128"/>
              </a:rPr>
              <a:t>MLL</a:t>
            </a:r>
            <a:endParaRPr lang="fr-FR" altLang="fr-FR" sz="1500" dirty="0">
              <a:solidFill>
                <a:schemeClr val="bg1">
                  <a:lumMod val="65000"/>
                </a:schemeClr>
              </a:solidFill>
              <a:ea typeface="ＭＳ Ｐゴシック" pitchFamily="34" charset="-128"/>
            </a:endParaRPr>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18</a:t>
            </a:fld>
            <a:endParaRPr lang="fr-FR" altLang="fr-FR"/>
          </a:p>
        </p:txBody>
      </p:sp>
    </p:spTree>
    <p:extLst>
      <p:ext uri="{BB962C8B-B14F-4D97-AF65-F5344CB8AC3E}">
        <p14:creationId xmlns:p14="http://schemas.microsoft.com/office/powerpoint/2010/main" val="146700123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Partie analytique </a:t>
            </a:r>
            <a:r>
              <a:rPr lang="fr-FR" altLang="fr-FR" sz="3200" dirty="0"/>
              <a:t>(5 points</a:t>
            </a:r>
            <a:r>
              <a:rPr lang="fr-FR" altLang="fr-FR" sz="3200" dirty="0" smtClean="0"/>
              <a:t>)</a:t>
            </a:r>
            <a:endParaRPr lang="fr-FR" dirty="0"/>
          </a:p>
        </p:txBody>
      </p:sp>
      <p:sp>
        <p:nvSpPr>
          <p:cNvPr id="3" name="Espace réservé du contenu 2"/>
          <p:cNvSpPr>
            <a:spLocks noGrp="1"/>
          </p:cNvSpPr>
          <p:nvPr>
            <p:ph idx="1"/>
          </p:nvPr>
        </p:nvSpPr>
        <p:spPr/>
        <p:txBody>
          <a:bodyPr/>
          <a:lstStyle/>
          <a:p>
            <a:pPr marL="0" indent="0" eaLnBrk="1" hangingPunct="1">
              <a:buNone/>
              <a:tabLst>
                <a:tab pos="6280150" algn="r"/>
              </a:tabLst>
            </a:pPr>
            <a:r>
              <a:rPr lang="fr-FR" altLang="fr-FR" sz="2400" dirty="0"/>
              <a:t>Anomalie critique détectée </a:t>
            </a:r>
            <a:r>
              <a:rPr lang="fr-FR" altLang="fr-FR" sz="2400" dirty="0" smtClean="0"/>
              <a:t>(</a:t>
            </a:r>
            <a:r>
              <a:rPr lang="fr-FR" altLang="fr-FR" sz="1800" dirty="0" smtClean="0"/>
              <a:t>4 </a:t>
            </a:r>
            <a:r>
              <a:rPr lang="fr-FR" altLang="fr-FR" sz="1800" dirty="0"/>
              <a:t>points</a:t>
            </a:r>
            <a:r>
              <a:rPr lang="fr-FR" altLang="fr-FR" sz="2400" dirty="0"/>
              <a:t>) </a:t>
            </a:r>
            <a:r>
              <a:rPr lang="fr-FR" altLang="fr-FR" sz="2400" dirty="0" smtClean="0"/>
              <a:t>:	</a:t>
            </a:r>
            <a:r>
              <a:rPr lang="fr-FR" altLang="fr-FR" sz="2400" dirty="0" smtClean="0">
                <a:solidFill>
                  <a:srgbClr val="C00000"/>
                </a:solidFill>
              </a:rPr>
              <a:t>44 </a:t>
            </a:r>
            <a:r>
              <a:rPr lang="fr-FR" altLang="fr-FR" sz="2400" dirty="0">
                <a:solidFill>
                  <a:srgbClr val="C00000"/>
                </a:solidFill>
              </a:rPr>
              <a:t>/44</a:t>
            </a:r>
          </a:p>
          <a:p>
            <a:pPr marL="400050" lvl="1" indent="0" eaLnBrk="1" hangingPunct="1">
              <a:buNone/>
              <a:tabLst>
                <a:tab pos="6280150" algn="r"/>
              </a:tabLst>
            </a:pPr>
            <a:r>
              <a:rPr lang="fr-FR" altLang="fr-FR" sz="1800" dirty="0" err="1" smtClean="0"/>
              <a:t>ins</a:t>
            </a:r>
            <a:r>
              <a:rPr lang="fr-FR" altLang="fr-FR" sz="1800" dirty="0" smtClean="0"/>
              <a:t>(16) ou </a:t>
            </a:r>
            <a:r>
              <a:rPr lang="fr-FR" altLang="fr-FR" sz="1800" dirty="0" err="1" smtClean="0"/>
              <a:t>ins</a:t>
            </a:r>
            <a:r>
              <a:rPr lang="fr-FR" altLang="fr-FR" sz="1800" dirty="0" smtClean="0"/>
              <a:t>(16;16) </a:t>
            </a:r>
            <a:r>
              <a:rPr lang="fr-FR" altLang="fr-FR" sz="1800" dirty="0" smtClean="0">
                <a:solidFill>
                  <a:srgbClr val="00B0F0"/>
                </a:solidFill>
              </a:rPr>
              <a:t> </a:t>
            </a:r>
            <a:r>
              <a:rPr lang="fr-FR" altLang="fr-FR" sz="1800" dirty="0" smtClean="0"/>
              <a:t>(4 points) :	29/44</a:t>
            </a:r>
          </a:p>
          <a:p>
            <a:pPr marL="400050" lvl="1" indent="0" eaLnBrk="1" hangingPunct="1">
              <a:buNone/>
              <a:tabLst>
                <a:tab pos="6280150" algn="r"/>
              </a:tabLst>
            </a:pPr>
            <a:r>
              <a:rPr lang="fr-FR" altLang="fr-FR" sz="1800" dirty="0" smtClean="0"/>
              <a:t>?</a:t>
            </a:r>
            <a:r>
              <a:rPr lang="fr-FR" altLang="fr-FR" sz="1800" dirty="0" err="1" smtClean="0"/>
              <a:t>inv</a:t>
            </a:r>
            <a:r>
              <a:rPr lang="fr-FR" altLang="fr-FR" sz="1800" dirty="0" smtClean="0"/>
              <a:t>(16) ou ?der(16) </a:t>
            </a:r>
            <a:r>
              <a:rPr lang="fr-FR" altLang="fr-FR" sz="1800" dirty="0" smtClean="0">
                <a:solidFill>
                  <a:srgbClr val="FF9900"/>
                </a:solidFill>
              </a:rPr>
              <a:t> </a:t>
            </a:r>
            <a:r>
              <a:rPr lang="fr-FR" altLang="fr-FR" sz="1800" dirty="0" smtClean="0"/>
              <a:t>(2 points) :	6/44</a:t>
            </a:r>
          </a:p>
          <a:p>
            <a:pPr marL="400050" lvl="1" indent="0" eaLnBrk="1" hangingPunct="1">
              <a:buNone/>
              <a:tabLst>
                <a:tab pos="6280150" algn="r"/>
              </a:tabLst>
            </a:pPr>
            <a:r>
              <a:rPr lang="fr-FR" altLang="fr-FR" sz="1800" dirty="0" err="1"/>
              <a:t>i</a:t>
            </a:r>
            <a:r>
              <a:rPr lang="fr-FR" altLang="fr-FR" sz="1800" dirty="0" err="1" smtClean="0"/>
              <a:t>nv</a:t>
            </a:r>
            <a:r>
              <a:rPr lang="fr-FR" altLang="fr-FR" sz="1800" dirty="0" smtClean="0"/>
              <a:t>(16) </a:t>
            </a:r>
            <a:r>
              <a:rPr lang="fr-FR" altLang="fr-FR" sz="1800" dirty="0" smtClean="0">
                <a:solidFill>
                  <a:srgbClr val="FF9900"/>
                </a:solidFill>
              </a:rPr>
              <a:t> </a:t>
            </a:r>
            <a:r>
              <a:rPr lang="fr-FR" altLang="fr-FR" sz="1800" dirty="0" smtClean="0"/>
              <a:t>(2 points) :	9/44</a:t>
            </a:r>
            <a:endParaRPr lang="fr-FR" altLang="fr-FR" sz="1600" dirty="0" smtClean="0"/>
          </a:p>
          <a:p>
            <a:pPr marL="0" indent="0" eaLnBrk="1" hangingPunct="1">
              <a:buNone/>
              <a:tabLst>
                <a:tab pos="6280150" algn="r"/>
              </a:tabLst>
            </a:pPr>
            <a:r>
              <a:rPr lang="fr-FR" altLang="fr-FR" sz="2400" dirty="0" smtClean="0"/>
              <a:t> </a:t>
            </a:r>
            <a:endParaRPr lang="fr-FR" altLang="fr-FR" sz="2400" dirty="0" smtClean="0">
              <a:solidFill>
                <a:srgbClr val="33CC33"/>
              </a:solidFill>
            </a:endParaRPr>
          </a:p>
          <a:p>
            <a:pPr marL="0" indent="0" eaLnBrk="1" hangingPunct="1">
              <a:buNone/>
              <a:tabLst>
                <a:tab pos="6280150" algn="r"/>
              </a:tabLst>
            </a:pPr>
            <a:r>
              <a:rPr lang="fr-FR" altLang="fr-FR" sz="2400" dirty="0" smtClean="0"/>
              <a:t>Autres </a:t>
            </a:r>
            <a:r>
              <a:rPr lang="fr-FR" altLang="fr-FR" sz="2400" dirty="0"/>
              <a:t>anomalies détectées </a:t>
            </a:r>
            <a:r>
              <a:rPr lang="fr-FR" altLang="fr-FR" sz="2400" dirty="0" smtClean="0"/>
              <a:t>(</a:t>
            </a:r>
            <a:r>
              <a:rPr lang="fr-FR" altLang="fr-FR" sz="1800" dirty="0" smtClean="0"/>
              <a:t>1 </a:t>
            </a:r>
            <a:r>
              <a:rPr lang="fr-FR" altLang="fr-FR" sz="1800" dirty="0"/>
              <a:t>points</a:t>
            </a:r>
            <a:r>
              <a:rPr lang="fr-FR" altLang="fr-FR" sz="2400" dirty="0"/>
              <a:t>) : </a:t>
            </a:r>
            <a:r>
              <a:rPr lang="fr-FR" altLang="fr-FR" sz="2400" dirty="0">
                <a:solidFill>
                  <a:srgbClr val="C00000"/>
                </a:solidFill>
              </a:rPr>
              <a:t>	</a:t>
            </a:r>
            <a:r>
              <a:rPr lang="fr-FR" altLang="fr-FR" sz="2400" dirty="0" smtClean="0">
                <a:solidFill>
                  <a:srgbClr val="C00000"/>
                </a:solidFill>
              </a:rPr>
              <a:t>44/44</a:t>
            </a:r>
            <a:endParaRPr lang="fr-FR" altLang="fr-FR" sz="2400" dirty="0">
              <a:solidFill>
                <a:srgbClr val="C00000"/>
              </a:solidFill>
            </a:endParaRPr>
          </a:p>
          <a:p>
            <a:pPr marL="0" indent="0" eaLnBrk="1" hangingPunct="1">
              <a:buNone/>
            </a:pPr>
            <a:r>
              <a:rPr lang="fr-FR" altLang="fr-FR" sz="2400" dirty="0" smtClean="0">
                <a:solidFill>
                  <a:srgbClr val="C00000"/>
                </a:solidFill>
              </a:rPr>
              <a:t> </a:t>
            </a:r>
            <a:endParaRPr lang="fr-FR" altLang="fr-FR" sz="2400" dirty="0">
              <a:solidFill>
                <a:srgbClr val="C00000"/>
              </a:solidFill>
            </a:endParaRPr>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19</a:t>
            </a:fld>
            <a:endParaRPr lang="fr-FR" altLang="fr-FR"/>
          </a:p>
        </p:txBody>
      </p:sp>
    </p:spTree>
    <p:extLst>
      <p:ext uri="{BB962C8B-B14F-4D97-AF65-F5344CB8AC3E}">
        <p14:creationId xmlns:p14="http://schemas.microsoft.com/office/powerpoint/2010/main" val="14557986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eaLnBrk="1" hangingPunct="1"/>
            <a:r>
              <a:rPr lang="fr-FR" altLang="fr-FR" sz="4000" b="1" dirty="0">
                <a:solidFill>
                  <a:schemeClr val="accent2"/>
                </a:solidFill>
              </a:rPr>
              <a:t>Conclusion</a:t>
            </a:r>
            <a:r>
              <a:rPr lang="fr-FR" altLang="fr-FR" sz="3600" dirty="0">
                <a:solidFill>
                  <a:schemeClr val="accent2"/>
                </a:solidFill>
              </a:rPr>
              <a:t/>
            </a:r>
            <a:br>
              <a:rPr lang="fr-FR" altLang="fr-FR" sz="3600" dirty="0">
                <a:solidFill>
                  <a:schemeClr val="accent2"/>
                </a:solidFill>
              </a:rPr>
            </a:br>
            <a:r>
              <a:rPr lang="fr-FR" altLang="fr-FR" sz="2400" dirty="0">
                <a:solidFill>
                  <a:schemeClr val="accent2"/>
                </a:solidFill>
              </a:rPr>
              <a:t>Partie descriptive selon les principes notation CQE </a:t>
            </a:r>
            <a:r>
              <a:rPr lang="fr-FR" altLang="fr-FR" sz="2400" dirty="0"/>
              <a:t>(2,25</a:t>
            </a:r>
            <a:r>
              <a:rPr lang="fr-FR" altLang="fr-FR" sz="2800" dirty="0"/>
              <a:t> points</a:t>
            </a:r>
            <a:r>
              <a:rPr lang="fr-FR" altLang="fr-FR" sz="2800" dirty="0" smtClean="0"/>
              <a:t>)</a:t>
            </a:r>
            <a:endParaRPr lang="fr-FR" sz="2400" dirty="0"/>
          </a:p>
        </p:txBody>
      </p:sp>
      <p:sp>
        <p:nvSpPr>
          <p:cNvPr id="3" name="Espace réservé du contenu 2"/>
          <p:cNvSpPr>
            <a:spLocks noGrp="1"/>
          </p:cNvSpPr>
          <p:nvPr>
            <p:ph idx="1"/>
          </p:nvPr>
        </p:nvSpPr>
        <p:spPr/>
        <p:txBody>
          <a:bodyPr/>
          <a:lstStyle/>
          <a:p>
            <a:pPr marL="0" indent="0" eaLnBrk="1" hangingPunct="1">
              <a:buNone/>
            </a:pPr>
            <a:r>
              <a:rPr lang="fr-FR" altLang="fr-FR" sz="1800" dirty="0"/>
              <a:t>La conclusion devait </a:t>
            </a:r>
            <a:r>
              <a:rPr lang="fr-FR" altLang="fr-FR" sz="1800" dirty="0" smtClean="0"/>
              <a:t>comporter :</a:t>
            </a:r>
            <a:endParaRPr lang="fr-FR" altLang="fr-FR" sz="1800" dirty="0"/>
          </a:p>
          <a:p>
            <a:pPr eaLnBrk="1" hangingPunct="1"/>
            <a:endParaRPr lang="fr-FR" altLang="fr-FR" sz="1800" dirty="0"/>
          </a:p>
          <a:p>
            <a:pPr marL="0" indent="0" eaLnBrk="1" hangingPunct="1">
              <a:buNone/>
            </a:pPr>
            <a:r>
              <a:rPr lang="fr-FR" altLang="fr-FR" sz="1800" dirty="0"/>
              <a:t>Pour le caryotype : </a:t>
            </a:r>
          </a:p>
          <a:p>
            <a:pPr marL="0" indent="0" eaLnBrk="1" hangingPunct="1">
              <a:buNone/>
            </a:pPr>
            <a:r>
              <a:rPr lang="fr-FR" altLang="fr-FR" sz="1800" dirty="0" smtClean="0">
                <a:solidFill>
                  <a:srgbClr val="C00000"/>
                </a:solidFill>
              </a:rPr>
              <a:t>Nombre </a:t>
            </a:r>
            <a:r>
              <a:rPr lang="fr-FR" altLang="fr-FR" sz="1800" dirty="0">
                <a:solidFill>
                  <a:srgbClr val="C00000"/>
                </a:solidFill>
              </a:rPr>
              <a:t>de mitoses analysées </a:t>
            </a:r>
            <a:r>
              <a:rPr lang="fr-FR" altLang="fr-FR" sz="1800" dirty="0"/>
              <a:t>(</a:t>
            </a:r>
            <a:r>
              <a:rPr lang="fr-FR" altLang="fr-FR" sz="1800" dirty="0" smtClean="0"/>
              <a:t>0,25) : </a:t>
            </a:r>
            <a:r>
              <a:rPr lang="fr-FR" altLang="fr-FR" sz="1800" dirty="0" smtClean="0">
                <a:solidFill>
                  <a:srgbClr val="C00000"/>
                </a:solidFill>
              </a:rPr>
              <a:t> </a:t>
            </a:r>
            <a:r>
              <a:rPr lang="fr-FR" altLang="fr-FR" sz="1800" dirty="0">
                <a:solidFill>
                  <a:srgbClr val="C00000"/>
                </a:solidFill>
              </a:rPr>
              <a:t>44/44	</a:t>
            </a:r>
            <a:r>
              <a:rPr lang="fr-FR" altLang="fr-FR" sz="1800" dirty="0"/>
              <a:t>  </a:t>
            </a:r>
            <a:endParaRPr lang="fr-FR" altLang="fr-FR" sz="1800" dirty="0">
              <a:solidFill>
                <a:srgbClr val="C00000"/>
              </a:solidFill>
            </a:endParaRPr>
          </a:p>
          <a:p>
            <a:pPr marL="0" indent="0" eaLnBrk="1" hangingPunct="1">
              <a:buNone/>
            </a:pPr>
            <a:r>
              <a:rPr lang="fr-FR" altLang="fr-FR" sz="1800" dirty="0" smtClean="0">
                <a:solidFill>
                  <a:srgbClr val="C00000"/>
                </a:solidFill>
              </a:rPr>
              <a:t>Nombre </a:t>
            </a:r>
            <a:r>
              <a:rPr lang="fr-FR" altLang="fr-FR" sz="1800" dirty="0">
                <a:solidFill>
                  <a:srgbClr val="C00000"/>
                </a:solidFill>
              </a:rPr>
              <a:t>de mitoses anormales par clone </a:t>
            </a:r>
            <a:r>
              <a:rPr lang="fr-FR" altLang="fr-FR" sz="1800" dirty="0"/>
              <a:t>(0,25</a:t>
            </a:r>
            <a:r>
              <a:rPr lang="fr-FR" altLang="fr-FR" sz="1800" dirty="0" smtClean="0"/>
              <a:t>) : </a:t>
            </a:r>
            <a:r>
              <a:rPr lang="fr-FR" altLang="fr-FR" sz="1800" dirty="0" smtClean="0">
                <a:solidFill>
                  <a:srgbClr val="C00000"/>
                </a:solidFill>
              </a:rPr>
              <a:t> 44/44</a:t>
            </a:r>
            <a:r>
              <a:rPr lang="fr-FR" altLang="fr-FR" sz="1800" baseline="30000" dirty="0" smtClean="0">
                <a:solidFill>
                  <a:srgbClr val="C00000"/>
                </a:solidFill>
              </a:rPr>
              <a:t>a</a:t>
            </a:r>
            <a:r>
              <a:rPr lang="fr-FR" altLang="fr-FR" sz="1800" dirty="0" smtClean="0">
                <a:solidFill>
                  <a:srgbClr val="C00000"/>
                </a:solidFill>
              </a:rPr>
              <a:t>	</a:t>
            </a:r>
          </a:p>
          <a:p>
            <a:pPr marL="0" indent="0" eaLnBrk="1" hangingPunct="1">
              <a:buNone/>
            </a:pPr>
            <a:r>
              <a:rPr lang="fr-FR" altLang="fr-FR" sz="1800" dirty="0" smtClean="0">
                <a:solidFill>
                  <a:srgbClr val="C00000"/>
                </a:solidFill>
              </a:rPr>
              <a:t>Nombre </a:t>
            </a:r>
            <a:r>
              <a:rPr lang="fr-FR" altLang="fr-FR" sz="1800" dirty="0">
                <a:solidFill>
                  <a:srgbClr val="C00000"/>
                </a:solidFill>
              </a:rPr>
              <a:t>modal de chaque clone </a:t>
            </a:r>
            <a:r>
              <a:rPr lang="fr-FR" altLang="fr-FR" sz="1800" dirty="0"/>
              <a:t>(</a:t>
            </a:r>
            <a:r>
              <a:rPr lang="fr-FR" altLang="fr-FR" sz="1800" dirty="0" smtClean="0"/>
              <a:t>0,25</a:t>
            </a:r>
            <a:r>
              <a:rPr lang="fr-FR" altLang="fr-FR" sz="1800" dirty="0"/>
              <a:t>)</a:t>
            </a:r>
            <a:r>
              <a:rPr lang="fr-FR" altLang="fr-FR" sz="1800" dirty="0" smtClean="0"/>
              <a:t> </a:t>
            </a:r>
            <a:r>
              <a:rPr lang="fr-FR" altLang="fr-FR" sz="1800" dirty="0"/>
              <a:t>: </a:t>
            </a:r>
            <a:r>
              <a:rPr lang="fr-FR" altLang="fr-FR" sz="1800" dirty="0">
                <a:solidFill>
                  <a:srgbClr val="C00000"/>
                </a:solidFill>
              </a:rPr>
              <a:t> 43/44	</a:t>
            </a:r>
            <a:r>
              <a:rPr lang="fr-FR" altLang="fr-FR" sz="1800" dirty="0"/>
              <a:t>  </a:t>
            </a:r>
            <a:endParaRPr lang="fr-FR" altLang="fr-FR" sz="1800" dirty="0">
              <a:solidFill>
                <a:srgbClr val="C00000"/>
              </a:solidFill>
            </a:endParaRPr>
          </a:p>
          <a:p>
            <a:pPr marL="0" indent="0" eaLnBrk="1" hangingPunct="1">
              <a:buNone/>
            </a:pPr>
            <a:r>
              <a:rPr lang="fr-FR" altLang="fr-FR" sz="1800" dirty="0" smtClean="0">
                <a:solidFill>
                  <a:srgbClr val="C00000"/>
                </a:solidFill>
              </a:rPr>
              <a:t>Description </a:t>
            </a:r>
            <a:r>
              <a:rPr lang="fr-FR" altLang="fr-FR" sz="1800" dirty="0">
                <a:solidFill>
                  <a:srgbClr val="C00000"/>
                </a:solidFill>
              </a:rPr>
              <a:t>en toutes lettres des anomalies </a:t>
            </a:r>
            <a:r>
              <a:rPr lang="fr-FR" altLang="fr-FR" sz="1800" dirty="0" smtClean="0">
                <a:solidFill>
                  <a:srgbClr val="C00000"/>
                </a:solidFill>
              </a:rPr>
              <a:t>avec points </a:t>
            </a:r>
            <a:r>
              <a:rPr lang="fr-FR" altLang="fr-FR" sz="1800" dirty="0">
                <a:solidFill>
                  <a:srgbClr val="C00000"/>
                </a:solidFill>
              </a:rPr>
              <a:t>de cassure et bras courts ou longs </a:t>
            </a:r>
            <a:r>
              <a:rPr lang="fr-FR" altLang="fr-FR" sz="1800" dirty="0"/>
              <a:t>(0,5) </a:t>
            </a:r>
            <a:r>
              <a:rPr lang="fr-FR" altLang="fr-FR" sz="1800" dirty="0" smtClean="0"/>
              <a:t>:</a:t>
            </a:r>
            <a:r>
              <a:rPr lang="fr-FR" altLang="fr-FR" sz="1800" dirty="0"/>
              <a:t> </a:t>
            </a:r>
            <a:r>
              <a:rPr lang="fr-FR" altLang="fr-FR" sz="1800" dirty="0" smtClean="0">
                <a:solidFill>
                  <a:srgbClr val="C00000"/>
                </a:solidFill>
              </a:rPr>
              <a:t>43/44</a:t>
            </a:r>
            <a:r>
              <a:rPr lang="fr-FR" altLang="fr-FR" sz="1800" baseline="30000" dirty="0" smtClean="0">
                <a:solidFill>
                  <a:srgbClr val="C00000"/>
                </a:solidFill>
              </a:rPr>
              <a:t>b</a:t>
            </a:r>
            <a:r>
              <a:rPr lang="fr-FR" altLang="fr-FR" sz="1800" dirty="0" smtClean="0"/>
              <a:t>         </a:t>
            </a:r>
            <a:r>
              <a:rPr lang="fr-FR" altLang="fr-FR" sz="1800" dirty="0" smtClean="0">
                <a:solidFill>
                  <a:srgbClr val="C00000"/>
                </a:solidFill>
              </a:rPr>
              <a:t> </a:t>
            </a:r>
            <a:endParaRPr lang="fr-FR" altLang="fr-FR" sz="1800" dirty="0">
              <a:solidFill>
                <a:srgbClr val="C00000"/>
              </a:solidFill>
            </a:endParaRPr>
          </a:p>
          <a:p>
            <a:pPr eaLnBrk="1" hangingPunct="1"/>
            <a:endParaRPr lang="fr-FR" altLang="fr-FR" sz="1600" dirty="0"/>
          </a:p>
          <a:p>
            <a:pPr marL="0" indent="0" eaLnBrk="1" hangingPunct="1">
              <a:buNone/>
            </a:pPr>
            <a:r>
              <a:rPr lang="fr-FR" altLang="fr-FR" sz="1800" dirty="0"/>
              <a:t>Pour la FISH :</a:t>
            </a:r>
          </a:p>
          <a:p>
            <a:pPr marL="0" indent="0" eaLnBrk="1" hangingPunct="1">
              <a:buNone/>
            </a:pPr>
            <a:r>
              <a:rPr lang="fr-FR" altLang="fr-FR" sz="1800" dirty="0" smtClean="0">
                <a:solidFill>
                  <a:srgbClr val="C00000"/>
                </a:solidFill>
              </a:rPr>
              <a:t>Type </a:t>
            </a:r>
            <a:r>
              <a:rPr lang="fr-FR" altLang="fr-FR" sz="1800" dirty="0">
                <a:solidFill>
                  <a:srgbClr val="C00000"/>
                </a:solidFill>
              </a:rPr>
              <a:t>de sonde utilisée </a:t>
            </a:r>
            <a:r>
              <a:rPr lang="fr-FR" altLang="fr-FR" sz="1800" dirty="0"/>
              <a:t>(0,5) </a:t>
            </a:r>
            <a:r>
              <a:rPr lang="fr-FR" altLang="fr-FR" sz="1800" dirty="0" smtClean="0"/>
              <a:t>: </a:t>
            </a:r>
            <a:r>
              <a:rPr lang="fr-FR" altLang="fr-FR" sz="1800" b="1" dirty="0" smtClean="0">
                <a:solidFill>
                  <a:srgbClr val="C00000"/>
                </a:solidFill>
              </a:rPr>
              <a:t> </a:t>
            </a:r>
            <a:r>
              <a:rPr lang="fr-FR" altLang="fr-FR" sz="1800" dirty="0">
                <a:solidFill>
                  <a:srgbClr val="C00000"/>
                </a:solidFill>
              </a:rPr>
              <a:t>41/44</a:t>
            </a:r>
          </a:p>
          <a:p>
            <a:pPr marL="0" indent="0" eaLnBrk="1" hangingPunct="1">
              <a:buNone/>
            </a:pPr>
            <a:r>
              <a:rPr lang="fr-FR" altLang="fr-FR" sz="1800" dirty="0" smtClean="0">
                <a:solidFill>
                  <a:srgbClr val="C00000"/>
                </a:solidFill>
              </a:rPr>
              <a:t>Nombre </a:t>
            </a:r>
            <a:r>
              <a:rPr lang="fr-FR" altLang="fr-FR" sz="1800" dirty="0">
                <a:solidFill>
                  <a:srgbClr val="C00000"/>
                </a:solidFill>
              </a:rPr>
              <a:t>de métaphases analysées </a:t>
            </a:r>
            <a:r>
              <a:rPr lang="fr-FR" altLang="fr-FR" sz="1800" dirty="0"/>
              <a:t>(0,25) </a:t>
            </a:r>
            <a:r>
              <a:rPr lang="fr-FR" altLang="fr-FR" sz="1800" dirty="0" smtClean="0"/>
              <a:t>: </a:t>
            </a:r>
            <a:r>
              <a:rPr lang="fr-FR" altLang="fr-FR" sz="1800" dirty="0" smtClean="0">
                <a:solidFill>
                  <a:srgbClr val="C00000"/>
                </a:solidFill>
              </a:rPr>
              <a:t> </a:t>
            </a:r>
            <a:r>
              <a:rPr lang="fr-FR" altLang="fr-FR" sz="1800" dirty="0">
                <a:solidFill>
                  <a:srgbClr val="C00000"/>
                </a:solidFill>
              </a:rPr>
              <a:t>41/44</a:t>
            </a:r>
          </a:p>
          <a:p>
            <a:pPr marL="0" indent="0" eaLnBrk="1" hangingPunct="1">
              <a:buNone/>
            </a:pPr>
            <a:r>
              <a:rPr lang="fr-FR" altLang="fr-FR" sz="1800" dirty="0" smtClean="0">
                <a:solidFill>
                  <a:srgbClr val="C00000"/>
                </a:solidFill>
              </a:rPr>
              <a:t>Nombre </a:t>
            </a:r>
            <a:r>
              <a:rPr lang="fr-FR" altLang="fr-FR" sz="1800" dirty="0">
                <a:solidFill>
                  <a:srgbClr val="C00000"/>
                </a:solidFill>
              </a:rPr>
              <a:t>de noyaux analysés </a:t>
            </a:r>
            <a:r>
              <a:rPr lang="fr-FR" altLang="fr-FR" sz="1800" dirty="0"/>
              <a:t>(0,25) 	</a:t>
            </a:r>
            <a:r>
              <a:rPr lang="fr-FR" altLang="fr-FR" sz="1800" dirty="0" smtClean="0"/>
              <a:t>:  </a:t>
            </a:r>
            <a:r>
              <a:rPr lang="fr-FR" altLang="fr-FR" sz="1800" dirty="0">
                <a:solidFill>
                  <a:srgbClr val="C00000"/>
                </a:solidFill>
              </a:rPr>
              <a:t>41/44</a:t>
            </a:r>
            <a:r>
              <a:rPr lang="fr-FR" altLang="fr-FR" sz="1800" baseline="30000" dirty="0">
                <a:solidFill>
                  <a:srgbClr val="C00000"/>
                </a:solidFill>
              </a:rPr>
              <a:t>c</a:t>
            </a:r>
          </a:p>
          <a:p>
            <a:pPr eaLnBrk="1" hangingPunct="1"/>
            <a:endParaRPr lang="fr-FR" altLang="fr-FR" sz="1800" dirty="0">
              <a:solidFill>
                <a:srgbClr val="C00000"/>
              </a:solidFill>
            </a:endParaRPr>
          </a:p>
          <a:p>
            <a:pPr marL="0" indent="0" eaLnBrk="1" hangingPunct="1">
              <a:buNone/>
            </a:pPr>
            <a:r>
              <a:rPr lang="fr-FR" altLang="fr-FR" sz="1600" baseline="30000" dirty="0"/>
              <a:t>a </a:t>
            </a:r>
            <a:r>
              <a:rPr lang="fr-FR" altLang="fr-FR" sz="1400" dirty="0"/>
              <a:t>discordance entre nb de mitoses anormales entre formule et texte (1 centre), </a:t>
            </a:r>
            <a:r>
              <a:rPr lang="fr-FR" altLang="fr-FR" sz="1600" baseline="30000" dirty="0"/>
              <a:t>b </a:t>
            </a:r>
            <a:r>
              <a:rPr lang="fr-FR" altLang="fr-FR" sz="1400" dirty="0"/>
              <a:t>4 description partielle, </a:t>
            </a:r>
            <a:r>
              <a:rPr lang="fr-FR" altLang="fr-FR" sz="1600" baseline="30000" dirty="0" smtClean="0"/>
              <a:t>c</a:t>
            </a:r>
            <a:r>
              <a:rPr lang="fr-FR" altLang="fr-FR" sz="2400" baseline="30000" dirty="0" smtClean="0"/>
              <a:t> </a:t>
            </a:r>
            <a:r>
              <a:rPr lang="fr-FR" altLang="fr-FR" sz="2400" dirty="0" smtClean="0"/>
              <a:t> </a:t>
            </a:r>
            <a:r>
              <a:rPr lang="fr-FR" altLang="fr-FR" sz="1400" dirty="0"/>
              <a:t>5 noyaux  (1centre) </a:t>
            </a:r>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20</a:t>
            </a:fld>
            <a:endParaRPr lang="fr-FR" altLang="fr-FR"/>
          </a:p>
        </p:txBody>
      </p:sp>
    </p:spTree>
    <p:extLst>
      <p:ext uri="{BB962C8B-B14F-4D97-AF65-F5344CB8AC3E}">
        <p14:creationId xmlns:p14="http://schemas.microsoft.com/office/powerpoint/2010/main" val="8449119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99392"/>
            <a:ext cx="10972800" cy="1143000"/>
          </a:xfrm>
        </p:spPr>
        <p:txBody>
          <a:bodyPr/>
          <a:lstStyle/>
          <a:p>
            <a:r>
              <a:rPr lang="fr-FR" sz="4000" b="1" dirty="0">
                <a:solidFill>
                  <a:schemeClr val="accent2"/>
                </a:solidFill>
              </a:rPr>
              <a:t>Partie interprétation </a:t>
            </a:r>
            <a:r>
              <a:rPr lang="fr-FR" sz="2400" dirty="0"/>
              <a:t>(3,75 points</a:t>
            </a:r>
            <a:r>
              <a:rPr lang="fr-FR" sz="2400" dirty="0" smtClean="0"/>
              <a:t>)</a:t>
            </a:r>
            <a:endParaRPr lang="fr-FR" sz="3600" dirty="0"/>
          </a:p>
        </p:txBody>
      </p:sp>
      <p:sp>
        <p:nvSpPr>
          <p:cNvPr id="3" name="Espace réservé du contenu 2"/>
          <p:cNvSpPr>
            <a:spLocks noGrp="1"/>
          </p:cNvSpPr>
          <p:nvPr>
            <p:ph idx="1"/>
          </p:nvPr>
        </p:nvSpPr>
        <p:spPr>
          <a:xfrm>
            <a:off x="609600" y="1124744"/>
            <a:ext cx="10972800" cy="5544616"/>
          </a:xfrm>
        </p:spPr>
        <p:txBody>
          <a:bodyPr/>
          <a:lstStyle/>
          <a:p>
            <a:pPr defTabSz="628650" eaLnBrk="1" hangingPunct="1">
              <a:buClr>
                <a:srgbClr val="FF0000"/>
              </a:buClr>
              <a:buFont typeface="Wingdings" pitchFamily="2" charset="2"/>
              <a:buChar char="ü"/>
              <a:tabLst>
                <a:tab pos="9239250" algn="r"/>
              </a:tabLst>
              <a:defRPr/>
            </a:pPr>
            <a:r>
              <a:rPr lang="fr-FR" sz="2400" b="1" dirty="0"/>
              <a:t> Conclusion claire </a:t>
            </a:r>
            <a:r>
              <a:rPr lang="fr-FR" sz="2400" dirty="0"/>
              <a:t>(1 point) </a:t>
            </a:r>
            <a:r>
              <a:rPr lang="fr-FR" sz="2400" dirty="0" smtClean="0"/>
              <a:t>:	</a:t>
            </a:r>
            <a:r>
              <a:rPr lang="fr-FR" sz="2400" dirty="0" smtClean="0">
                <a:solidFill>
                  <a:srgbClr val="C00000"/>
                </a:solidFill>
              </a:rPr>
              <a:t>43/44  </a:t>
            </a:r>
            <a:r>
              <a:rPr lang="fr-FR" sz="2400" dirty="0" smtClean="0">
                <a:solidFill>
                  <a:srgbClr val="33CC33"/>
                </a:solidFill>
              </a:rPr>
              <a:t> </a:t>
            </a:r>
            <a:endParaRPr lang="fr-FR" sz="2400" dirty="0">
              <a:solidFill>
                <a:srgbClr val="33CC33"/>
              </a:solidFill>
            </a:endParaRPr>
          </a:p>
          <a:p>
            <a:pPr defTabSz="628650" eaLnBrk="1" hangingPunct="1">
              <a:buClr>
                <a:srgbClr val="FF0000"/>
              </a:buClr>
              <a:tabLst>
                <a:tab pos="9239250" algn="r"/>
              </a:tabLst>
              <a:defRPr/>
            </a:pPr>
            <a:endParaRPr lang="fr-FR" sz="2400" dirty="0">
              <a:solidFill>
                <a:srgbClr val="FF0000"/>
              </a:solidFill>
            </a:endParaRPr>
          </a:p>
          <a:p>
            <a:pPr defTabSz="628650" eaLnBrk="1" hangingPunct="1">
              <a:buClr>
                <a:srgbClr val="FF0000"/>
              </a:buClr>
              <a:buFont typeface="Wingdings" pitchFamily="2" charset="2"/>
              <a:buChar char="ü"/>
              <a:tabLst>
                <a:tab pos="9239250" algn="r"/>
              </a:tabLst>
              <a:defRPr/>
            </a:pPr>
            <a:r>
              <a:rPr lang="fr-FR" sz="2400" dirty="0"/>
              <a:t> </a:t>
            </a:r>
            <a:r>
              <a:rPr lang="fr-FR" sz="2400" b="1" dirty="0"/>
              <a:t>Gènes impliqués </a:t>
            </a:r>
            <a:r>
              <a:rPr lang="fr-FR" sz="2400" dirty="0"/>
              <a:t>(1 point</a:t>
            </a:r>
            <a:r>
              <a:rPr lang="fr-FR" sz="2400" dirty="0" smtClean="0"/>
              <a:t>) :	</a:t>
            </a:r>
            <a:r>
              <a:rPr lang="fr-FR" sz="2400" dirty="0" smtClean="0">
                <a:solidFill>
                  <a:srgbClr val="C00000"/>
                </a:solidFill>
              </a:rPr>
              <a:t>44 /44</a:t>
            </a:r>
            <a:endParaRPr lang="fr-FR" sz="2400" dirty="0">
              <a:solidFill>
                <a:srgbClr val="C00000"/>
              </a:solidFill>
            </a:endParaRPr>
          </a:p>
          <a:p>
            <a:pPr marL="0" indent="0" defTabSz="628650" eaLnBrk="1" hangingPunct="1">
              <a:buClr>
                <a:srgbClr val="FF0000"/>
              </a:buClr>
              <a:buNone/>
              <a:tabLst>
                <a:tab pos="801688" algn="l"/>
                <a:tab pos="9239250" algn="r"/>
              </a:tabLst>
              <a:defRPr/>
            </a:pPr>
            <a:r>
              <a:rPr lang="fr-FR" sz="2400" dirty="0"/>
              <a:t>	</a:t>
            </a:r>
            <a:r>
              <a:rPr lang="fr-FR" sz="2400" dirty="0" smtClean="0"/>
              <a:t>CBFB cité mais pas toujours MYH11 	</a:t>
            </a:r>
            <a:r>
              <a:rPr lang="fr-FR" sz="2400" dirty="0" smtClean="0">
                <a:solidFill>
                  <a:srgbClr val="C00000"/>
                </a:solidFill>
              </a:rPr>
              <a:t>3/44</a:t>
            </a:r>
            <a:endParaRPr lang="fr-FR" sz="2400" dirty="0">
              <a:solidFill>
                <a:srgbClr val="C00000"/>
              </a:solidFill>
            </a:endParaRPr>
          </a:p>
          <a:p>
            <a:pPr defTabSz="628650" eaLnBrk="1" hangingPunct="1">
              <a:buClr>
                <a:srgbClr val="FF0000"/>
              </a:buClr>
              <a:tabLst>
                <a:tab pos="9239250" algn="r"/>
              </a:tabLst>
              <a:defRPr/>
            </a:pPr>
            <a:endParaRPr lang="fr-FR" sz="2400" dirty="0"/>
          </a:p>
          <a:p>
            <a:pPr defTabSz="628650" eaLnBrk="1" hangingPunct="1">
              <a:buClr>
                <a:srgbClr val="FF0000"/>
              </a:buClr>
              <a:buFont typeface="Wingdings" pitchFamily="2" charset="2"/>
              <a:buChar char="ü"/>
              <a:tabLst>
                <a:tab pos="9239250" algn="r"/>
              </a:tabLst>
              <a:defRPr/>
            </a:pPr>
            <a:r>
              <a:rPr lang="fr-FR" sz="2400" b="1" dirty="0"/>
              <a:t>Diagnostic et compatibilité</a:t>
            </a:r>
            <a:r>
              <a:rPr lang="fr-FR" sz="2400" dirty="0"/>
              <a:t> (1 point</a:t>
            </a:r>
            <a:r>
              <a:rPr lang="fr-FR" sz="2400" dirty="0" smtClean="0"/>
              <a:t>) :	</a:t>
            </a:r>
            <a:r>
              <a:rPr lang="fr-FR" sz="2400" dirty="0" smtClean="0">
                <a:solidFill>
                  <a:srgbClr val="C00000"/>
                </a:solidFill>
              </a:rPr>
              <a:t>44/44</a:t>
            </a:r>
            <a:endParaRPr lang="fr-FR" sz="2400" dirty="0">
              <a:solidFill>
                <a:srgbClr val="C00000"/>
              </a:solidFill>
            </a:endParaRPr>
          </a:p>
          <a:p>
            <a:pPr defTabSz="628650" eaLnBrk="1" hangingPunct="1">
              <a:buClr>
                <a:srgbClr val="FF0000"/>
              </a:buClr>
              <a:tabLst>
                <a:tab pos="9239250" algn="r"/>
              </a:tabLst>
              <a:defRPr/>
            </a:pPr>
            <a:endParaRPr lang="fr-FR" sz="2400" dirty="0"/>
          </a:p>
          <a:p>
            <a:pPr defTabSz="628650" eaLnBrk="1" hangingPunct="1">
              <a:buClr>
                <a:srgbClr val="FF0000"/>
              </a:buClr>
              <a:buFont typeface="Wingdings" pitchFamily="2" charset="2"/>
              <a:buChar char="ü"/>
              <a:tabLst>
                <a:tab pos="9239250" algn="r"/>
              </a:tabLst>
              <a:defRPr/>
            </a:pPr>
            <a:r>
              <a:rPr lang="fr-FR" sz="2400" b="1" dirty="0"/>
              <a:t> Pronostic</a:t>
            </a:r>
            <a:r>
              <a:rPr lang="fr-FR" sz="2400" dirty="0"/>
              <a:t> </a:t>
            </a:r>
            <a:r>
              <a:rPr lang="fr-FR" sz="2400" b="1" dirty="0"/>
              <a:t>correct</a:t>
            </a:r>
            <a:r>
              <a:rPr lang="fr-FR" sz="2400" dirty="0"/>
              <a:t> (0,75 point</a:t>
            </a:r>
            <a:r>
              <a:rPr lang="fr-FR" sz="2400" dirty="0" smtClean="0"/>
              <a:t>) :	</a:t>
            </a:r>
            <a:r>
              <a:rPr lang="fr-FR" sz="2400" dirty="0" smtClean="0">
                <a:solidFill>
                  <a:srgbClr val="C00000"/>
                </a:solidFill>
              </a:rPr>
              <a:t>42/44</a:t>
            </a:r>
          </a:p>
          <a:p>
            <a:pPr marL="801688" indent="0" defTabSz="628650" eaLnBrk="1" hangingPunct="1">
              <a:buClr>
                <a:srgbClr val="FF0000"/>
              </a:buClr>
              <a:buNone/>
              <a:tabLst>
                <a:tab pos="9239250" algn="r"/>
              </a:tabLst>
              <a:defRPr/>
            </a:pPr>
            <a:r>
              <a:rPr lang="fr-FR" sz="2000" dirty="0" smtClean="0">
                <a:solidFill>
                  <a:srgbClr val="C00000"/>
                </a:solidFill>
              </a:rPr>
              <a:t>Pronostic favorable : parfois modulé avec réf.* de l’article sur la trisomie 8 (accepté) ou </a:t>
            </a:r>
            <a:r>
              <a:rPr lang="fr-FR" sz="2000" b="1" dirty="0" smtClean="0">
                <a:solidFill>
                  <a:srgbClr val="C00000"/>
                </a:solidFill>
              </a:rPr>
              <a:t>sans </a:t>
            </a:r>
            <a:r>
              <a:rPr lang="fr-FR" sz="2000" b="1" dirty="0" err="1" smtClean="0">
                <a:solidFill>
                  <a:srgbClr val="C00000"/>
                </a:solidFill>
              </a:rPr>
              <a:t>ref</a:t>
            </a:r>
            <a:r>
              <a:rPr lang="fr-FR" sz="2000" b="1" dirty="0" smtClean="0">
                <a:solidFill>
                  <a:srgbClr val="C00000"/>
                </a:solidFill>
              </a:rPr>
              <a:t> (pénalisé) </a:t>
            </a:r>
            <a:r>
              <a:rPr lang="fr-FR" sz="2000" dirty="0" smtClean="0">
                <a:solidFill>
                  <a:srgbClr val="C00000"/>
                </a:solidFill>
              </a:rPr>
              <a:t>:	</a:t>
            </a:r>
            <a:r>
              <a:rPr lang="fr-FR" sz="2000" b="1" dirty="0" smtClean="0">
                <a:solidFill>
                  <a:srgbClr val="C00000"/>
                </a:solidFill>
              </a:rPr>
              <a:t>1/44</a:t>
            </a:r>
          </a:p>
          <a:p>
            <a:pPr marL="801688" indent="0" defTabSz="628650" eaLnBrk="1" hangingPunct="1">
              <a:buClr>
                <a:srgbClr val="FF0000"/>
              </a:buClr>
              <a:buNone/>
              <a:tabLst>
                <a:tab pos="9239250" algn="r"/>
              </a:tabLst>
              <a:defRPr/>
            </a:pPr>
            <a:r>
              <a:rPr lang="fr-FR" sz="2000" dirty="0" smtClean="0">
                <a:solidFill>
                  <a:srgbClr val="C00000"/>
                </a:solidFill>
              </a:rPr>
              <a:t>Pronostic défavorable en raison de la trisomie 8</a:t>
            </a:r>
            <a:r>
              <a:rPr lang="fr-FR" sz="2000" dirty="0">
                <a:solidFill>
                  <a:srgbClr val="C00000"/>
                </a:solidFill>
              </a:rPr>
              <a:t> </a:t>
            </a:r>
            <a:r>
              <a:rPr lang="fr-FR" sz="2000" dirty="0" smtClean="0">
                <a:solidFill>
                  <a:srgbClr val="C00000"/>
                </a:solidFill>
              </a:rPr>
              <a:t>(malus)	1/44</a:t>
            </a:r>
          </a:p>
          <a:p>
            <a:pPr marL="444500" indent="0" defTabSz="628650" eaLnBrk="1" hangingPunct="1">
              <a:buClr>
                <a:srgbClr val="FF0000"/>
              </a:buClr>
              <a:buNone/>
              <a:tabLst>
                <a:tab pos="9239250" algn="r"/>
              </a:tabLst>
              <a:defRPr/>
            </a:pPr>
            <a:endParaRPr lang="en-US" sz="1400" dirty="0" smtClean="0">
              <a:solidFill>
                <a:schemeClr val="accent6">
                  <a:lumMod val="40000"/>
                  <a:lumOff val="60000"/>
                </a:schemeClr>
              </a:solidFill>
            </a:endParaRPr>
          </a:p>
          <a:p>
            <a:pPr marL="804863" indent="0" defTabSz="628650" eaLnBrk="1" hangingPunct="1">
              <a:buClr>
                <a:srgbClr val="FF0000"/>
              </a:buClr>
              <a:buNone/>
              <a:tabLst>
                <a:tab pos="9239250" algn="r"/>
              </a:tabLst>
              <a:defRPr/>
            </a:pPr>
            <a:r>
              <a:rPr lang="en-US" sz="1600" dirty="0" smtClean="0">
                <a:solidFill>
                  <a:srgbClr val="C00000"/>
                </a:solidFill>
              </a:rPr>
              <a:t>	*</a:t>
            </a:r>
            <a:r>
              <a:rPr lang="en-US" sz="1600" dirty="0" err="1" smtClean="0">
                <a:hlinkClick r:id="rId2"/>
              </a:rPr>
              <a:t>Paschka</a:t>
            </a:r>
            <a:r>
              <a:rPr lang="en-US" sz="1600" dirty="0" smtClean="0">
                <a:hlinkClick r:id="rId2"/>
              </a:rPr>
              <a:t> P et al</a:t>
            </a:r>
            <a:r>
              <a:rPr lang="en-US" sz="1600" dirty="0">
                <a:hlinkClick r:id="rId2"/>
              </a:rPr>
              <a:t>, Secondary genetic lesions in acute myeloid leukemia with </a:t>
            </a:r>
            <a:r>
              <a:rPr lang="en-US" sz="1600" dirty="0" err="1">
                <a:hlinkClick r:id="rId2"/>
              </a:rPr>
              <a:t>inv</a:t>
            </a:r>
            <a:r>
              <a:rPr lang="en-US" sz="1600" dirty="0">
                <a:hlinkClick r:id="rId2"/>
              </a:rPr>
              <a:t>(16) or t(16;16): a study of the German-Austrian AML Study Group (AMLSG</a:t>
            </a:r>
            <a:r>
              <a:rPr lang="en-US" sz="1600" dirty="0" smtClean="0">
                <a:hlinkClick r:id="rId2"/>
              </a:rPr>
              <a:t>), Blood 2013</a:t>
            </a:r>
            <a:endParaRPr lang="en-US" sz="1600" dirty="0" smtClean="0"/>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21</a:t>
            </a:fld>
            <a:endParaRPr lang="fr-FR" altLang="fr-FR"/>
          </a:p>
        </p:txBody>
      </p:sp>
    </p:spTree>
    <p:extLst>
      <p:ext uri="{BB962C8B-B14F-4D97-AF65-F5344CB8AC3E}">
        <p14:creationId xmlns:p14="http://schemas.microsoft.com/office/powerpoint/2010/main" val="42781695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p:cNvSpPr/>
          <p:nvPr/>
        </p:nvSpPr>
        <p:spPr>
          <a:xfrm>
            <a:off x="259363" y="836712"/>
            <a:ext cx="10585176" cy="307777"/>
          </a:xfrm>
          <a:prstGeom prst="rect">
            <a:avLst/>
          </a:prstGeom>
        </p:spPr>
        <p:txBody>
          <a:bodyPr wrap="square">
            <a:spAutoFit/>
          </a:bodyPr>
          <a:lstStyle/>
          <a:p>
            <a:pPr defTabSz="628650" eaLnBrk="1" hangingPunct="1">
              <a:buClr>
                <a:srgbClr val="FF0000"/>
              </a:buClr>
              <a:buNone/>
              <a:tabLst>
                <a:tab pos="9239250" algn="r"/>
              </a:tabLst>
              <a:defRPr/>
            </a:pPr>
            <a:r>
              <a:rPr lang="en-US" sz="1400" dirty="0" err="1" smtClean="0"/>
              <a:t>Jahn</a:t>
            </a:r>
            <a:r>
              <a:rPr lang="en-US" sz="1400" dirty="0" smtClean="0"/>
              <a:t> </a:t>
            </a:r>
            <a:r>
              <a:rPr lang="en-US" sz="1400" dirty="0"/>
              <a:t>et al. Blood Advances </a:t>
            </a:r>
            <a:r>
              <a:rPr lang="en-US" sz="1400" dirty="0" smtClean="0"/>
              <a:t>2020.</a:t>
            </a:r>
            <a:endParaRPr lang="fr-FR" sz="1400" dirty="0"/>
          </a:p>
        </p:txBody>
      </p:sp>
      <p:sp>
        <p:nvSpPr>
          <p:cNvPr id="3" name="Tekstvak 2"/>
          <p:cNvSpPr txBox="1"/>
          <p:nvPr/>
        </p:nvSpPr>
        <p:spPr>
          <a:xfrm>
            <a:off x="3878886" y="159604"/>
            <a:ext cx="3882794" cy="523220"/>
          </a:xfrm>
          <a:prstGeom prst="rect">
            <a:avLst/>
          </a:prstGeom>
          <a:noFill/>
        </p:spPr>
        <p:txBody>
          <a:bodyPr wrap="none" rtlCol="0">
            <a:spAutoFit/>
          </a:bodyPr>
          <a:lstStyle/>
          <a:p>
            <a:r>
              <a:rPr lang="nl-BE" dirty="0" smtClean="0"/>
              <a:t>À propos du </a:t>
            </a:r>
            <a:r>
              <a:rPr lang="nl-BE" dirty="0" err="1" smtClean="0"/>
              <a:t>pronostic</a:t>
            </a:r>
            <a:r>
              <a:rPr lang="nl-BE" dirty="0" smtClean="0"/>
              <a:t> :</a:t>
            </a:r>
            <a:endParaRPr lang="nl-BE" dirty="0"/>
          </a:p>
        </p:txBody>
      </p:sp>
      <p:pic>
        <p:nvPicPr>
          <p:cNvPr id="4" name="Afbeelding 3"/>
          <p:cNvPicPr>
            <a:picLocks noChangeAspect="1"/>
          </p:cNvPicPr>
          <p:nvPr/>
        </p:nvPicPr>
        <p:blipFill>
          <a:blip r:embed="rId2"/>
          <a:stretch>
            <a:fillRect/>
          </a:stretch>
        </p:blipFill>
        <p:spPr>
          <a:xfrm>
            <a:off x="335360" y="1144489"/>
            <a:ext cx="5544616" cy="5488539"/>
          </a:xfrm>
          <a:prstGeom prst="rect">
            <a:avLst/>
          </a:prstGeom>
        </p:spPr>
      </p:pic>
      <p:sp>
        <p:nvSpPr>
          <p:cNvPr id="6" name="ZoneTexte 5"/>
          <p:cNvSpPr txBox="1"/>
          <p:nvPr/>
        </p:nvSpPr>
        <p:spPr>
          <a:xfrm>
            <a:off x="6600056" y="1616068"/>
            <a:ext cx="4905255" cy="3970318"/>
          </a:xfrm>
          <a:prstGeom prst="rect">
            <a:avLst/>
          </a:prstGeom>
          <a:noFill/>
          <a:ln w="19050">
            <a:solidFill>
              <a:schemeClr val="accent1"/>
            </a:solidFill>
          </a:ln>
        </p:spPr>
        <p:txBody>
          <a:bodyPr wrap="square" rtlCol="0">
            <a:spAutoFit/>
          </a:bodyPr>
          <a:lstStyle/>
          <a:p>
            <a:pPr algn="just"/>
            <a:r>
              <a:rPr lang="fr-FR" sz="1800" dirty="0" smtClean="0"/>
              <a:t>Prudence quand dans </a:t>
            </a:r>
            <a:r>
              <a:rPr lang="fr-FR" sz="1800" smtClean="0"/>
              <a:t>une </a:t>
            </a:r>
            <a:r>
              <a:rPr lang="fr-FR" sz="1800" smtClean="0"/>
              <a:t>conclusion un </a:t>
            </a:r>
            <a:r>
              <a:rPr lang="fr-FR" sz="1800" dirty="0" smtClean="0"/>
              <a:t>pronostic bien établi est modulé par un article ! Ex. la trisomie 8 dans les cas de LAM CBFB.</a:t>
            </a:r>
          </a:p>
          <a:p>
            <a:pPr algn="just"/>
            <a:endParaRPr lang="fr-FR" sz="1800" dirty="0" smtClean="0"/>
          </a:p>
          <a:p>
            <a:pPr algn="just"/>
            <a:r>
              <a:rPr lang="fr-FR" sz="1800" dirty="0" smtClean="0"/>
              <a:t>Il faut moduler l’information et donner la référence bibliographique afin de ne pas induire le clinicien en erreur.</a:t>
            </a:r>
          </a:p>
          <a:p>
            <a:pPr algn="just"/>
            <a:endParaRPr lang="fr-FR" sz="1800" dirty="0" smtClean="0"/>
          </a:p>
          <a:p>
            <a:pPr algn="just"/>
            <a:r>
              <a:rPr lang="fr-FR" sz="1800" dirty="0" smtClean="0"/>
              <a:t>En pratique en 2020, les LAM CBF sont considérées de bon pronostic et seul le monitoring de la maladie résiduelle permettra d’adapter la prise en charge du patient, en aucun cas les anomalies chromosomiques secondaires et/ou les mutations. </a:t>
            </a:r>
            <a:endParaRPr lang="fr-FR" sz="1800" dirty="0"/>
          </a:p>
        </p:txBody>
      </p:sp>
      <p:sp>
        <p:nvSpPr>
          <p:cNvPr id="5" name="Tijdelijke aanduiding voor dianummer 4"/>
          <p:cNvSpPr>
            <a:spLocks noGrp="1"/>
          </p:cNvSpPr>
          <p:nvPr>
            <p:ph type="sldNum" sz="quarter" idx="12"/>
          </p:nvPr>
        </p:nvSpPr>
        <p:spPr/>
        <p:txBody>
          <a:bodyPr/>
          <a:lstStyle/>
          <a:p>
            <a:pPr>
              <a:defRPr/>
            </a:pPr>
            <a:fld id="{D9D837D8-E3A0-43F9-93BD-54E0984BE960}" type="slidenum">
              <a:rPr lang="fr-FR" altLang="fr-FR" smtClean="0"/>
              <a:pPr>
                <a:defRPr/>
              </a:pPr>
              <a:t>22</a:t>
            </a:fld>
            <a:endParaRPr lang="fr-FR" altLang="fr-FR"/>
          </a:p>
        </p:txBody>
      </p:sp>
    </p:spTree>
    <p:extLst>
      <p:ext uri="{BB962C8B-B14F-4D97-AF65-F5344CB8AC3E}">
        <p14:creationId xmlns:p14="http://schemas.microsoft.com/office/powerpoint/2010/main" val="25088420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rPr>
              <a:t>Grille </a:t>
            </a:r>
            <a:r>
              <a:rPr lang="fr-FR" altLang="fr-FR" sz="4000" b="1" dirty="0" smtClean="0">
                <a:solidFill>
                  <a:schemeClr val="accent2"/>
                </a:solidFill>
              </a:rPr>
              <a:t>pronostique </a:t>
            </a:r>
            <a:r>
              <a:rPr lang="fr-FR" altLang="fr-FR" sz="3200" dirty="0" smtClean="0">
                <a:solidFill>
                  <a:schemeClr val="accent2"/>
                </a:solidFill>
              </a:rPr>
              <a:t>(/0,75)</a:t>
            </a:r>
            <a:endParaRPr lang="fr-FR" sz="4000" dirty="0">
              <a:solidFill>
                <a:schemeClr val="accent2"/>
              </a:solidFill>
            </a:endParaRPr>
          </a:p>
        </p:txBody>
      </p:sp>
      <p:sp>
        <p:nvSpPr>
          <p:cNvPr id="3" name="Espace réservé du contenu 2"/>
          <p:cNvSpPr>
            <a:spLocks noGrp="1"/>
          </p:cNvSpPr>
          <p:nvPr>
            <p:ph idx="1"/>
          </p:nvPr>
        </p:nvSpPr>
        <p:spPr>
          <a:xfrm>
            <a:off x="565176" y="1452769"/>
            <a:ext cx="11017224" cy="4925143"/>
          </a:xfrm>
        </p:spPr>
        <p:txBody>
          <a:bodyPr/>
          <a:lstStyle/>
          <a:p>
            <a:pPr marL="0" indent="0">
              <a:buNone/>
              <a:tabLst>
                <a:tab pos="7445375" algn="r"/>
              </a:tabLst>
            </a:pPr>
            <a:r>
              <a:rPr lang="fr-FR" sz="2000" b="1" u="sng" dirty="0"/>
              <a:t>Anomalie principale (/0,5) </a:t>
            </a:r>
            <a:r>
              <a:rPr lang="fr-FR" sz="2000" b="1" u="sng" dirty="0" smtClean="0"/>
              <a:t>:</a:t>
            </a:r>
          </a:p>
          <a:p>
            <a:pPr marL="0" indent="0">
              <a:buNone/>
              <a:tabLst>
                <a:tab pos="449263" algn="l"/>
                <a:tab pos="8875713" algn="r"/>
              </a:tabLst>
            </a:pPr>
            <a:r>
              <a:rPr lang="fr-FR" sz="2000" dirty="0"/>
              <a:t>	</a:t>
            </a:r>
            <a:r>
              <a:rPr lang="fr-FR" sz="2000" dirty="0" smtClean="0"/>
              <a:t>fusion CBFB/MYH11:	</a:t>
            </a:r>
            <a:r>
              <a:rPr lang="fr-FR" sz="2000" dirty="0" smtClean="0">
                <a:solidFill>
                  <a:srgbClr val="FF0000"/>
                </a:solidFill>
              </a:rPr>
              <a:t>44/44</a:t>
            </a:r>
            <a:endParaRPr lang="fr-FR" sz="2000" dirty="0"/>
          </a:p>
          <a:p>
            <a:pPr eaLnBrk="1" hangingPunct="1">
              <a:buClr>
                <a:srgbClr val="FF0000"/>
              </a:buClr>
              <a:buFont typeface="Wingdings" pitchFamily="2" charset="2"/>
              <a:buChar char="ü"/>
              <a:tabLst>
                <a:tab pos="7445375" algn="r"/>
              </a:tabLst>
            </a:pPr>
            <a:endParaRPr lang="fr-FR" sz="2000" dirty="0" smtClean="0">
              <a:solidFill>
                <a:srgbClr val="000000"/>
              </a:solidFill>
              <a:ea typeface="ＭＳ Ｐゴシック" pitchFamily="34" charset="-128"/>
            </a:endParaRPr>
          </a:p>
          <a:p>
            <a:pPr marL="0" indent="0">
              <a:buNone/>
              <a:tabLst>
                <a:tab pos="7445375" algn="r"/>
              </a:tabLst>
            </a:pPr>
            <a:endParaRPr lang="fr-FR" sz="2000" dirty="0"/>
          </a:p>
          <a:p>
            <a:pPr marL="0" indent="0">
              <a:buNone/>
              <a:tabLst>
                <a:tab pos="7445375" algn="r"/>
              </a:tabLst>
            </a:pPr>
            <a:r>
              <a:rPr lang="fr-FR" sz="2000" b="1" u="sng" dirty="0"/>
              <a:t>Anomalies secondaires (/0,25) </a:t>
            </a:r>
            <a:r>
              <a:rPr lang="fr-FR" sz="2000" dirty="0" smtClean="0"/>
              <a:t>:</a:t>
            </a:r>
          </a:p>
          <a:p>
            <a:pPr marL="0" indent="0">
              <a:buNone/>
              <a:tabLst>
                <a:tab pos="449263" algn="l"/>
                <a:tab pos="7445375" algn="r"/>
              </a:tabLst>
            </a:pPr>
            <a:r>
              <a:rPr lang="fr-FR" sz="2000" dirty="0" smtClean="0"/>
              <a:t> </a:t>
            </a:r>
            <a:r>
              <a:rPr lang="fr-FR" sz="2000" dirty="0"/>
              <a:t>	</a:t>
            </a:r>
            <a:r>
              <a:rPr lang="fr-FR" sz="2000" dirty="0" smtClean="0"/>
              <a:t>+8,+13</a:t>
            </a:r>
          </a:p>
          <a:p>
            <a:pPr marL="0" indent="0">
              <a:buNone/>
              <a:tabLst>
                <a:tab pos="449263" algn="l"/>
                <a:tab pos="7445375" algn="r"/>
              </a:tabLst>
            </a:pPr>
            <a:endParaRPr lang="fr-FR" sz="2000" dirty="0"/>
          </a:p>
          <a:p>
            <a:pPr marL="0" indent="0">
              <a:buNone/>
              <a:tabLst>
                <a:tab pos="449263" algn="l"/>
                <a:tab pos="7445375" algn="r"/>
              </a:tabLst>
            </a:pPr>
            <a:endParaRPr lang="fr-FR" sz="2000" dirty="0" smtClean="0"/>
          </a:p>
          <a:p>
            <a:pPr marL="0" indent="0">
              <a:buNone/>
              <a:tabLst>
                <a:tab pos="8875713" algn="r"/>
              </a:tabLst>
            </a:pPr>
            <a:r>
              <a:rPr lang="fr-FR" sz="2000" dirty="0">
                <a:solidFill>
                  <a:srgbClr val="000000"/>
                </a:solidFill>
                <a:ea typeface="ＭＳ Ｐゴシック" pitchFamily="34" charset="-128"/>
              </a:rPr>
              <a:t>Point </a:t>
            </a:r>
            <a:r>
              <a:rPr lang="fr-FR" sz="2000" dirty="0" smtClean="0">
                <a:solidFill>
                  <a:srgbClr val="000000"/>
                </a:solidFill>
                <a:ea typeface="ＭＳ Ｐゴシック" pitchFamily="34" charset="-128"/>
              </a:rPr>
              <a:t>« pronostic » accordé </a:t>
            </a:r>
            <a:r>
              <a:rPr lang="fr-FR" sz="2000" dirty="0">
                <a:solidFill>
                  <a:srgbClr val="000000"/>
                </a:solidFill>
                <a:ea typeface="ＭＳ Ｐゴシック" pitchFamily="34" charset="-128"/>
              </a:rPr>
              <a:t>si </a:t>
            </a:r>
            <a:r>
              <a:rPr lang="fr-FR" sz="2000" dirty="0" smtClean="0">
                <a:solidFill>
                  <a:srgbClr val="000000"/>
                </a:solidFill>
                <a:ea typeface="ＭＳ Ｐゴシック" pitchFamily="34" charset="-128"/>
              </a:rPr>
              <a:t>réponse appuyée d’une réf</a:t>
            </a:r>
            <a:r>
              <a:rPr lang="fr-FR" sz="2000" dirty="0">
                <a:solidFill>
                  <a:srgbClr val="000000"/>
                </a:solidFill>
                <a:ea typeface="ＭＳ Ｐゴシック" pitchFamily="34" charset="-128"/>
              </a:rPr>
              <a:t>. biblio</a:t>
            </a:r>
          </a:p>
          <a:p>
            <a:pPr marL="0" indent="0">
              <a:buNone/>
              <a:tabLst>
                <a:tab pos="8875713" algn="r"/>
              </a:tabLst>
            </a:pPr>
            <a:r>
              <a:rPr lang="fr-FR" sz="2000" dirty="0" smtClean="0"/>
              <a:t>Classification ELN mentionnée (adulte !)</a:t>
            </a:r>
            <a:r>
              <a:rPr lang="fr-FR" sz="2000" dirty="0">
                <a:solidFill>
                  <a:schemeClr val="accent6">
                    <a:lumMod val="40000"/>
                    <a:lumOff val="60000"/>
                  </a:schemeClr>
                </a:solidFill>
              </a:rPr>
              <a:t> (-0,25) </a:t>
            </a:r>
            <a:r>
              <a:rPr lang="fr-FR" sz="2000" dirty="0" smtClean="0"/>
              <a:t>:	</a:t>
            </a:r>
            <a:r>
              <a:rPr lang="fr-FR" sz="2000" dirty="0" smtClean="0">
                <a:solidFill>
                  <a:srgbClr val="C00000"/>
                </a:solidFill>
              </a:rPr>
              <a:t>5/44</a:t>
            </a:r>
            <a:endParaRPr lang="fr-FR" sz="2000" dirty="0" smtClean="0"/>
          </a:p>
          <a:p>
            <a:pPr marL="400050" lvl="1" indent="0">
              <a:buNone/>
              <a:tabLst>
                <a:tab pos="8875713" algn="r"/>
              </a:tabLst>
            </a:pPr>
            <a:r>
              <a:rPr lang="fr-FR" sz="2000" dirty="0" smtClean="0"/>
              <a:t>au lieu de </a:t>
            </a:r>
            <a:r>
              <a:rPr lang="fr-FR" sz="2000" dirty="0"/>
              <a:t>MyeChild01 ou </a:t>
            </a:r>
            <a:r>
              <a:rPr lang="fr-FR" sz="2000" dirty="0" err="1" smtClean="0"/>
              <a:t>Creutzig</a:t>
            </a:r>
            <a:r>
              <a:rPr lang="fr-FR" sz="2000" dirty="0" smtClean="0"/>
              <a:t> et al*</a:t>
            </a:r>
            <a:endParaRPr lang="fr-FR" sz="2000" dirty="0" smtClean="0">
              <a:solidFill>
                <a:srgbClr val="C00000"/>
              </a:solidFill>
            </a:endParaRPr>
          </a:p>
          <a:p>
            <a:pPr marL="0" indent="0">
              <a:buNone/>
              <a:tabLst>
                <a:tab pos="8875713" algn="r"/>
              </a:tabLst>
            </a:pPr>
            <a:endParaRPr lang="fr-FR" sz="2000" dirty="0" smtClean="0">
              <a:solidFill>
                <a:srgbClr val="C00000"/>
              </a:solidFill>
            </a:endParaRPr>
          </a:p>
          <a:p>
            <a:pPr marL="400050" lvl="1" indent="0">
              <a:buNone/>
            </a:pPr>
            <a:r>
              <a:rPr lang="fr-FR" sz="1600" dirty="0" smtClean="0"/>
              <a:t>*</a:t>
            </a:r>
            <a:r>
              <a:rPr lang="fr-FR" sz="1600" dirty="0" err="1" smtClean="0"/>
              <a:t>Creutzig</a:t>
            </a:r>
            <a:r>
              <a:rPr lang="fr-FR" sz="1600" dirty="0" smtClean="0"/>
              <a:t> U et al, </a:t>
            </a:r>
            <a:r>
              <a:rPr lang="en-US" sz="1600" dirty="0"/>
              <a:t>Diagnosis and management of acute myeloid leukemia in children </a:t>
            </a:r>
            <a:r>
              <a:rPr lang="en-US" sz="1600" dirty="0" smtClean="0"/>
              <a:t>and </a:t>
            </a:r>
            <a:r>
              <a:rPr lang="fr-FR" sz="1600" dirty="0" smtClean="0"/>
              <a:t>adolescents</a:t>
            </a:r>
            <a:r>
              <a:rPr lang="fr-FR" sz="1600" dirty="0"/>
              <a:t>: </a:t>
            </a:r>
            <a:r>
              <a:rPr lang="fr-FR" sz="1600" dirty="0" err="1"/>
              <a:t>recommendations</a:t>
            </a:r>
            <a:r>
              <a:rPr lang="fr-FR" sz="1600" dirty="0"/>
              <a:t> </a:t>
            </a:r>
            <a:r>
              <a:rPr lang="fr-FR" sz="1600" dirty="0" err="1"/>
              <a:t>from</a:t>
            </a:r>
            <a:r>
              <a:rPr lang="fr-FR" sz="1600" dirty="0"/>
              <a:t> an international expert </a:t>
            </a:r>
            <a:r>
              <a:rPr lang="fr-FR" sz="1600" dirty="0" smtClean="0"/>
              <a:t>panel, Blood 2012</a:t>
            </a:r>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23</a:t>
            </a:fld>
            <a:endParaRPr lang="fr-FR" altLang="fr-FR"/>
          </a:p>
        </p:txBody>
      </p:sp>
    </p:spTree>
    <p:extLst>
      <p:ext uri="{BB962C8B-B14F-4D97-AF65-F5344CB8AC3E}">
        <p14:creationId xmlns:p14="http://schemas.microsoft.com/office/powerpoint/2010/main" val="32719690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b="1" dirty="0" smtClean="0">
                <a:solidFill>
                  <a:schemeClr val="accent2"/>
                </a:solidFill>
              </a:rPr>
              <a:t>Ex. Conclusion</a:t>
            </a:r>
            <a:endParaRPr lang="fr-FR" sz="3600" dirty="0"/>
          </a:p>
        </p:txBody>
      </p:sp>
      <p:sp>
        <p:nvSpPr>
          <p:cNvPr id="4" name="Espace réservé du contenu 3"/>
          <p:cNvSpPr>
            <a:spLocks noGrp="1"/>
          </p:cNvSpPr>
          <p:nvPr>
            <p:ph idx="1"/>
          </p:nvPr>
        </p:nvSpPr>
        <p:spPr>
          <a:xfrm>
            <a:off x="609600" y="1446238"/>
            <a:ext cx="10972800" cy="4997151"/>
          </a:xfrm>
        </p:spPr>
        <p:txBody>
          <a:bodyPr/>
          <a:lstStyle/>
          <a:p>
            <a:pPr marL="0" indent="0">
              <a:buNone/>
            </a:pPr>
            <a:r>
              <a:rPr lang="fr-FR" sz="1800" dirty="0"/>
              <a:t>L'analyse de 10 métaphases montre un clone anormal </a:t>
            </a:r>
            <a:r>
              <a:rPr lang="fr-FR" sz="1800" dirty="0" err="1"/>
              <a:t>hyperdiploïde</a:t>
            </a:r>
            <a:r>
              <a:rPr lang="fr-FR" sz="1800" dirty="0"/>
              <a:t> à 48 chromosomes dans 7 métaphases incluant une trisomie 8 et 13. Compte tenu </a:t>
            </a:r>
            <a:r>
              <a:rPr lang="fr-FR" sz="1800" dirty="0" smtClean="0"/>
              <a:t>de la morphologie “M4éo</a:t>
            </a:r>
            <a:r>
              <a:rPr lang="fr-FR" sz="1800" dirty="0"/>
              <a:t>”, une analyse FISH à l’aide d’une sonde </a:t>
            </a:r>
            <a:r>
              <a:rPr lang="fr-FR" sz="1800" dirty="0" err="1"/>
              <a:t>bicouleur</a:t>
            </a:r>
            <a:r>
              <a:rPr lang="fr-FR" sz="1800" dirty="0"/>
              <a:t> de séparation CBFB a été effectuée et montre un réarrangement de CBFB dans 23/25 noyaux </a:t>
            </a:r>
            <a:r>
              <a:rPr lang="fr-FR" sz="1800" dirty="0" err="1"/>
              <a:t>interphasiques</a:t>
            </a:r>
            <a:r>
              <a:rPr lang="fr-FR" sz="1800" dirty="0"/>
              <a:t> et 2/2 </a:t>
            </a:r>
            <a:r>
              <a:rPr lang="fr-FR" sz="1800" dirty="0" smtClean="0"/>
              <a:t>métaphases : </a:t>
            </a:r>
            <a:r>
              <a:rPr lang="fr-FR" sz="1800" dirty="0"/>
              <a:t>en plus des signaux de </a:t>
            </a:r>
            <a:r>
              <a:rPr lang="fr-FR" sz="1800" dirty="0" err="1"/>
              <a:t>colocalisation</a:t>
            </a:r>
            <a:r>
              <a:rPr lang="fr-FR" sz="1800" dirty="0"/>
              <a:t> situés sur le bras long de chaque chromosome 16 en q22, un signal 5’ </a:t>
            </a:r>
            <a:r>
              <a:rPr lang="fr-FR" sz="1800" dirty="0" err="1"/>
              <a:t>centromérique</a:t>
            </a:r>
            <a:r>
              <a:rPr lang="fr-FR" sz="1800" dirty="0"/>
              <a:t> (surnuméraire) est observé sur le bras court d'un des chromosomes 16 probablement en p13, évoquant une </a:t>
            </a:r>
            <a:r>
              <a:rPr lang="fr-FR" sz="1800" dirty="0" smtClean="0"/>
              <a:t>insertion cryptique.</a:t>
            </a:r>
            <a:endParaRPr lang="fr-FR" sz="1800" dirty="0"/>
          </a:p>
          <a:p>
            <a:pPr marL="0" indent="0">
              <a:buNone/>
            </a:pPr>
            <a:endParaRPr lang="fr-FR" sz="1800" dirty="0"/>
          </a:p>
          <a:p>
            <a:pPr marL="0" indent="0">
              <a:buNone/>
            </a:pPr>
            <a:r>
              <a:rPr lang="fr-FR" sz="1800" dirty="0" smtClean="0"/>
              <a:t>Les </a:t>
            </a:r>
            <a:r>
              <a:rPr lang="fr-FR" sz="1800" dirty="0"/>
              <a:t>constatations cytogénétiques sont compatibles avec les données cliniques et biologiques (leucémie aiguë </a:t>
            </a:r>
            <a:r>
              <a:rPr lang="fr-FR" sz="1800" dirty="0" err="1"/>
              <a:t>myélomonocytaire</a:t>
            </a:r>
            <a:r>
              <a:rPr lang="fr-FR" sz="1800" dirty="0"/>
              <a:t> à composante éosinophile). Une analyse moléculaire complémentaire devrait confirmer la présence d’un transcrit CBFB-MYH11.</a:t>
            </a:r>
          </a:p>
          <a:p>
            <a:pPr marL="0" indent="0">
              <a:buNone/>
            </a:pPr>
            <a:endParaRPr lang="fr-FR" sz="1800" dirty="0"/>
          </a:p>
          <a:p>
            <a:pPr marL="0" indent="0">
              <a:buNone/>
            </a:pPr>
            <a:r>
              <a:rPr lang="fr-FR" sz="1800" dirty="0"/>
              <a:t>Dans ce cas, l'entité OMS correspondante est la "leucémie aiguë avec </a:t>
            </a:r>
            <a:r>
              <a:rPr lang="fr-FR" sz="1800" dirty="0" err="1"/>
              <a:t>inv</a:t>
            </a:r>
            <a:r>
              <a:rPr lang="fr-FR" sz="1800" dirty="0"/>
              <a:t>(16)(p13.1q22) ou t(16;16)(p13.1;q22) CBFB-MYH11" (code ICDO 9871/3) et est associée à un pronostic favorable </a:t>
            </a:r>
            <a:r>
              <a:rPr lang="fr-FR" sz="1800" dirty="0" smtClean="0"/>
              <a:t>(stratification </a:t>
            </a:r>
            <a:r>
              <a:rPr lang="fr-FR" sz="1800" dirty="0"/>
              <a:t>"</a:t>
            </a:r>
            <a:r>
              <a:rPr lang="fr-FR" sz="1800" dirty="0" err="1"/>
              <a:t>Myechild</a:t>
            </a:r>
            <a:r>
              <a:rPr lang="fr-FR" sz="1800" dirty="0"/>
              <a:t>").</a:t>
            </a:r>
          </a:p>
          <a:p>
            <a:pPr marL="0" indent="0">
              <a:buNone/>
            </a:pPr>
            <a:endParaRPr lang="fr-FR" sz="1800" dirty="0"/>
          </a:p>
          <a:p>
            <a:pPr marL="0" indent="0">
              <a:buNone/>
            </a:pPr>
            <a:r>
              <a:rPr lang="fr-FR" sz="1800" dirty="0"/>
              <a:t>La présence d'anomalies additionnelles est récurrente et ne modifie pas le </a:t>
            </a:r>
            <a:r>
              <a:rPr lang="fr-FR" sz="1800" dirty="0" smtClean="0"/>
              <a:t>pronostic selon la classification en vigueur.</a:t>
            </a:r>
            <a:endParaRPr lang="fr-FR" sz="1800" dirty="0"/>
          </a:p>
        </p:txBody>
      </p:sp>
      <p:sp>
        <p:nvSpPr>
          <p:cNvPr id="3" name="Tijdelijke aanduiding voor dianummer 2"/>
          <p:cNvSpPr>
            <a:spLocks noGrp="1"/>
          </p:cNvSpPr>
          <p:nvPr>
            <p:ph type="sldNum" sz="quarter" idx="12"/>
          </p:nvPr>
        </p:nvSpPr>
        <p:spPr/>
        <p:txBody>
          <a:bodyPr/>
          <a:lstStyle/>
          <a:p>
            <a:pPr>
              <a:defRPr/>
            </a:pPr>
            <a:fld id="{5FD9F14F-ACAF-4C72-9EB8-C14B7E3502D4}" type="slidenum">
              <a:rPr lang="fr-FR" altLang="fr-FR" smtClean="0"/>
              <a:pPr>
                <a:defRPr/>
              </a:pPr>
              <a:t>24</a:t>
            </a:fld>
            <a:endParaRPr lang="fr-FR" altLang="fr-FR"/>
          </a:p>
        </p:txBody>
      </p:sp>
    </p:spTree>
    <p:extLst>
      <p:ext uri="{BB962C8B-B14F-4D97-AF65-F5344CB8AC3E}">
        <p14:creationId xmlns:p14="http://schemas.microsoft.com/office/powerpoint/2010/main" val="7694589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sz="4000" b="1" dirty="0">
                <a:solidFill>
                  <a:schemeClr val="accent2"/>
                </a:solidFill>
                <a:ea typeface="ＭＳ Ｐゴシック" pitchFamily="34" charset="-128"/>
              </a:rPr>
              <a:t>Classement de caryotypes </a:t>
            </a:r>
            <a:r>
              <a:rPr lang="fr-FR" altLang="fr-FR" sz="3200" dirty="0">
                <a:solidFill>
                  <a:schemeClr val="tx1"/>
                </a:solidFill>
                <a:ea typeface="ＭＳ Ｐゴシック" pitchFamily="34" charset="-128"/>
              </a:rPr>
              <a:t>(3 points)</a:t>
            </a:r>
            <a:endParaRPr lang="fr-FR" dirty="0"/>
          </a:p>
        </p:txBody>
      </p:sp>
      <p:sp>
        <p:nvSpPr>
          <p:cNvPr id="3" name="Espace réservé du contenu 2"/>
          <p:cNvSpPr>
            <a:spLocks noGrp="1"/>
          </p:cNvSpPr>
          <p:nvPr>
            <p:ph idx="1"/>
          </p:nvPr>
        </p:nvSpPr>
        <p:spPr>
          <a:xfrm>
            <a:off x="609600" y="1639341"/>
            <a:ext cx="10972800" cy="4525963"/>
          </a:xfrm>
        </p:spPr>
        <p:txBody>
          <a:bodyPr/>
          <a:lstStyle/>
          <a:p>
            <a:pPr eaLnBrk="1" hangingPunct="1">
              <a:buFontTx/>
              <a:buNone/>
            </a:pPr>
            <a:r>
              <a:rPr lang="fr-FR" altLang="fr-FR" b="1" dirty="0">
                <a:solidFill>
                  <a:srgbClr val="993300"/>
                </a:solidFill>
                <a:ea typeface="ＭＳ Ｐゴシック" pitchFamily="34" charset="-128"/>
              </a:rPr>
              <a:t>Consignes </a:t>
            </a:r>
            <a:r>
              <a:rPr lang="fr-FR" altLang="fr-FR" dirty="0">
                <a:ea typeface="ＭＳ Ｐゴシック" pitchFamily="34" charset="-128"/>
              </a:rPr>
              <a:t>: </a:t>
            </a:r>
          </a:p>
          <a:p>
            <a:pPr eaLnBrk="1" hangingPunct="1">
              <a:buClr>
                <a:srgbClr val="FF0000"/>
              </a:buClr>
              <a:buFont typeface="Wingdings" pitchFamily="2" charset="2"/>
              <a:buChar char="ü"/>
            </a:pPr>
            <a:r>
              <a:rPr lang="fr-FR" altLang="fr-FR" dirty="0">
                <a:ea typeface="ＭＳ Ｐゴシック" pitchFamily="34" charset="-128"/>
              </a:rPr>
              <a:t> 2 caryotypes de chaque clone </a:t>
            </a:r>
            <a:r>
              <a:rPr lang="fr-FR" altLang="fr-FR" dirty="0" smtClean="0">
                <a:ea typeface="ＭＳ Ｐゴシック" pitchFamily="34" charset="-128"/>
              </a:rPr>
              <a:t>anormal</a:t>
            </a:r>
            <a:endParaRPr lang="fr-FR" altLang="fr-FR" dirty="0">
              <a:ea typeface="ＭＳ Ｐゴシック" pitchFamily="34" charset="-128"/>
            </a:endParaRPr>
          </a:p>
          <a:p>
            <a:pPr eaLnBrk="1" hangingPunct="1">
              <a:buClr>
                <a:srgbClr val="FF0000"/>
              </a:buClr>
              <a:buFont typeface="Wingdings" pitchFamily="2" charset="2"/>
              <a:buChar char="ü"/>
            </a:pPr>
            <a:r>
              <a:rPr lang="fr-FR" altLang="fr-FR" dirty="0">
                <a:ea typeface="ＭＳ Ｐゴシック" pitchFamily="34" charset="-128"/>
              </a:rPr>
              <a:t>1 caryotype sans anomalie (</a:t>
            </a:r>
            <a:r>
              <a:rPr lang="fr-FR" altLang="fr-FR" dirty="0" smtClean="0">
                <a:ea typeface="ＭＳ Ｐゴシック" pitchFamily="34" charset="-128"/>
              </a:rPr>
              <a:t>s</a:t>
            </a:r>
            <a:r>
              <a:rPr lang="ja-JP" altLang="fr-FR" dirty="0" smtClean="0">
                <a:ea typeface="ＭＳ Ｐゴシック" pitchFamily="34" charset="-128"/>
              </a:rPr>
              <a:t>’</a:t>
            </a:r>
            <a:r>
              <a:rPr lang="fr-FR" altLang="ja-JP" dirty="0" smtClean="0">
                <a:ea typeface="ＭＳ Ｐゴシック" pitchFamily="34" charset="-128"/>
              </a:rPr>
              <a:t>il </a:t>
            </a:r>
            <a:r>
              <a:rPr lang="fr-FR" altLang="ja-JP" dirty="0">
                <a:ea typeface="ＭＳ Ｐゴシック" pitchFamily="34" charset="-128"/>
              </a:rPr>
              <a:t>y en a)</a:t>
            </a:r>
          </a:p>
          <a:p>
            <a:pPr marL="0" indent="0" eaLnBrk="1" hangingPunct="1">
              <a:buNone/>
            </a:pPr>
            <a:endParaRPr lang="fr-FR" altLang="fr-FR" b="1" dirty="0" smtClean="0">
              <a:solidFill>
                <a:srgbClr val="993300"/>
              </a:solidFill>
            </a:endParaRPr>
          </a:p>
          <a:p>
            <a:pPr marL="0" indent="0" eaLnBrk="1" hangingPunct="1">
              <a:buNone/>
            </a:pPr>
            <a:r>
              <a:rPr lang="fr-FR" altLang="fr-FR" b="1" dirty="0" smtClean="0">
                <a:solidFill>
                  <a:srgbClr val="993300"/>
                </a:solidFill>
              </a:rPr>
              <a:t>Ici</a:t>
            </a:r>
            <a:r>
              <a:rPr lang="fr-FR" altLang="fr-FR" dirty="0" smtClean="0"/>
              <a:t> </a:t>
            </a:r>
            <a:r>
              <a:rPr lang="fr-FR" altLang="fr-FR" dirty="0"/>
              <a:t>: </a:t>
            </a:r>
            <a:r>
              <a:rPr lang="fr-FR" altLang="fr-FR" dirty="0" smtClean="0"/>
              <a:t>clone </a:t>
            </a:r>
            <a:r>
              <a:rPr lang="fr-FR" altLang="fr-FR" dirty="0"/>
              <a:t>anormal dans 7/10 </a:t>
            </a:r>
            <a:r>
              <a:rPr lang="fr-FR" altLang="fr-FR" dirty="0">
                <a:sym typeface="Wingdings" pitchFamily="2" charset="2"/>
              </a:rPr>
              <a:t> 3 caryotypes (2 an et 1 n)</a:t>
            </a:r>
          </a:p>
          <a:p>
            <a:pPr marL="0" indent="0" eaLnBrk="1" hangingPunct="1">
              <a:buNone/>
            </a:pPr>
            <a:r>
              <a:rPr lang="fr-FR" altLang="fr-FR" dirty="0" smtClean="0">
                <a:solidFill>
                  <a:srgbClr val="C00000"/>
                </a:solidFill>
                <a:sym typeface="Wingdings" pitchFamily="2" charset="2"/>
              </a:rPr>
              <a:t>soit </a:t>
            </a:r>
            <a:r>
              <a:rPr lang="fr-FR" altLang="fr-FR" dirty="0">
                <a:solidFill>
                  <a:srgbClr val="C00000"/>
                </a:solidFill>
                <a:sym typeface="Wingdings" pitchFamily="2" charset="2"/>
              </a:rPr>
              <a:t>1 </a:t>
            </a:r>
            <a:r>
              <a:rPr lang="fr-FR" altLang="fr-FR" dirty="0" smtClean="0">
                <a:solidFill>
                  <a:srgbClr val="C00000"/>
                </a:solidFill>
                <a:sym typeface="Wingdings" pitchFamily="2" charset="2"/>
              </a:rPr>
              <a:t>point/caryotype</a:t>
            </a:r>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25</a:t>
            </a:fld>
            <a:endParaRPr lang="fr-FR" altLang="fr-FR"/>
          </a:p>
        </p:txBody>
      </p:sp>
    </p:spTree>
    <p:extLst>
      <p:ext uri="{BB962C8B-B14F-4D97-AF65-F5344CB8AC3E}">
        <p14:creationId xmlns:p14="http://schemas.microsoft.com/office/powerpoint/2010/main" val="97416123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171400"/>
            <a:ext cx="10972800" cy="1143000"/>
          </a:xfrm>
        </p:spPr>
        <p:txBody>
          <a:bodyPr/>
          <a:lstStyle/>
          <a:p>
            <a:r>
              <a:rPr lang="fr-FR" altLang="fr-FR" sz="3600" dirty="0">
                <a:solidFill>
                  <a:schemeClr val="accent2"/>
                </a:solidFill>
                <a:ea typeface="ＭＳ Ｐゴシック" pitchFamily="34" charset="-128"/>
              </a:rPr>
              <a:t>Classement de caryotypes</a:t>
            </a:r>
            <a:r>
              <a:rPr lang="fr-FR" altLang="fr-FR" sz="3200" dirty="0">
                <a:solidFill>
                  <a:schemeClr val="accent2"/>
                </a:solidFill>
                <a:ea typeface="ＭＳ Ｐゴシック" pitchFamily="34" charset="-128"/>
              </a:rPr>
              <a:t> </a:t>
            </a:r>
            <a:r>
              <a:rPr lang="fr-FR" altLang="fr-FR" sz="2400" dirty="0">
                <a:ea typeface="ＭＳ Ｐゴシック" pitchFamily="34" charset="-128"/>
              </a:rPr>
              <a:t>(3 points</a:t>
            </a:r>
            <a:r>
              <a:rPr lang="fr-FR" altLang="fr-FR" sz="2400" dirty="0" smtClean="0">
                <a:ea typeface="ＭＳ Ｐゴシック" pitchFamily="34" charset="-128"/>
              </a:rPr>
              <a:t>)</a:t>
            </a:r>
            <a:endParaRPr lang="fr-FR" sz="3600" dirty="0"/>
          </a:p>
        </p:txBody>
      </p:sp>
      <p:sp>
        <p:nvSpPr>
          <p:cNvPr id="3" name="Espace réservé du contenu 2"/>
          <p:cNvSpPr>
            <a:spLocks noGrp="1"/>
          </p:cNvSpPr>
          <p:nvPr>
            <p:ph idx="1"/>
          </p:nvPr>
        </p:nvSpPr>
        <p:spPr>
          <a:xfrm>
            <a:off x="609600" y="1052736"/>
            <a:ext cx="10972800" cy="5112568"/>
          </a:xfrm>
        </p:spPr>
        <p:txBody>
          <a:bodyPr/>
          <a:lstStyle/>
          <a:p>
            <a:pPr marL="179388" lvl="1" indent="0" eaLnBrk="1" hangingPunct="1">
              <a:buNone/>
              <a:defRPr/>
            </a:pPr>
            <a:r>
              <a:rPr lang="fr-FR" altLang="fr-FR" sz="3200" dirty="0">
                <a:solidFill>
                  <a:schemeClr val="accent2"/>
                </a:solidFill>
                <a:ea typeface="ＭＳ Ｐゴシック" pitchFamily="34" charset="-128"/>
              </a:rPr>
              <a:t>Non respect consignes 	:</a:t>
            </a:r>
            <a:r>
              <a:rPr lang="fr-FR" altLang="fr-FR" sz="3200" dirty="0">
                <a:ea typeface="ＭＳ Ｐゴシック" pitchFamily="34" charset="-128"/>
              </a:rPr>
              <a:t> </a:t>
            </a:r>
            <a:r>
              <a:rPr lang="fr-FR" altLang="fr-FR" sz="3200" dirty="0">
                <a:solidFill>
                  <a:srgbClr val="33CC33"/>
                </a:solidFill>
                <a:ea typeface="ＭＳ Ｐゴシック" pitchFamily="34" charset="-128"/>
              </a:rPr>
              <a:t>   </a:t>
            </a:r>
            <a:r>
              <a:rPr lang="fr-FR" altLang="fr-FR" sz="3200" b="1" dirty="0">
                <a:solidFill>
                  <a:srgbClr val="C00000"/>
                </a:solidFill>
                <a:ea typeface="ＭＳ Ｐゴシック" pitchFamily="34" charset="-128"/>
              </a:rPr>
              <a:t>1</a:t>
            </a:r>
            <a:r>
              <a:rPr lang="fr-FR" altLang="fr-FR" sz="3200" b="1" dirty="0" smtClean="0">
                <a:solidFill>
                  <a:srgbClr val="C00000"/>
                </a:solidFill>
                <a:ea typeface="ＭＳ Ｐゴシック" pitchFamily="34" charset="-128"/>
              </a:rPr>
              <a:t>/44</a:t>
            </a:r>
            <a:r>
              <a:rPr lang="fr-FR" altLang="fr-FR" sz="3200" dirty="0" smtClean="0">
                <a:ea typeface="ＭＳ Ｐゴシック" pitchFamily="34" charset="-128"/>
              </a:rPr>
              <a:t> </a:t>
            </a:r>
            <a:r>
              <a:rPr lang="fr-FR" altLang="fr-FR" sz="2200" dirty="0">
                <a:ea typeface="ＭＳ Ｐゴシック" pitchFamily="34" charset="-128"/>
              </a:rPr>
              <a:t>(malus -0,5</a:t>
            </a:r>
            <a:r>
              <a:rPr lang="fr-FR" altLang="fr-FR" sz="2200" dirty="0" smtClean="0">
                <a:ea typeface="ＭＳ Ｐゴシック" pitchFamily="34" charset="-128"/>
              </a:rPr>
              <a:t>) </a:t>
            </a:r>
            <a:r>
              <a:rPr lang="fr-FR" altLang="fr-FR" sz="2200" dirty="0" smtClean="0">
                <a:solidFill>
                  <a:schemeClr val="bg1">
                    <a:lumMod val="65000"/>
                  </a:schemeClr>
                </a:solidFill>
                <a:ea typeface="ＭＳ Ｐゴシック" pitchFamily="34" charset="-128"/>
              </a:rPr>
              <a:t>(10 caryotypes envoyés)</a:t>
            </a:r>
            <a:endParaRPr lang="fr-FR" altLang="fr-FR" sz="3200" dirty="0">
              <a:solidFill>
                <a:schemeClr val="bg1">
                  <a:lumMod val="65000"/>
                </a:schemeClr>
              </a:solidFill>
              <a:ea typeface="ＭＳ Ｐゴシック" pitchFamily="34" charset="-128"/>
            </a:endParaRPr>
          </a:p>
          <a:p>
            <a:pPr marL="179388" lvl="1" indent="0" eaLnBrk="1" hangingPunct="1">
              <a:spcBef>
                <a:spcPct val="0"/>
              </a:spcBef>
              <a:buNone/>
              <a:defRPr/>
            </a:pPr>
            <a:r>
              <a:rPr lang="fr-FR" altLang="fr-FR" dirty="0">
                <a:ea typeface="ＭＳ Ｐゴシック" pitchFamily="34" charset="-128"/>
              </a:rPr>
              <a:t>nb de caryotypes envoyés </a:t>
            </a:r>
            <a:r>
              <a:rPr lang="fr-FR" altLang="fr-FR" dirty="0">
                <a:ea typeface="ＭＳ Ｐゴシック" pitchFamily="34" charset="-128"/>
                <a:cs typeface="Arial" charset="0"/>
              </a:rPr>
              <a:t>≠</a:t>
            </a:r>
            <a:r>
              <a:rPr lang="fr-FR" altLang="fr-FR" dirty="0">
                <a:ea typeface="ＭＳ Ｐゴシック" pitchFamily="34" charset="-128"/>
              </a:rPr>
              <a:t> 3 </a:t>
            </a:r>
            <a:endParaRPr lang="fr-FR" altLang="fr-FR" sz="2200" dirty="0">
              <a:solidFill>
                <a:srgbClr val="33CC33"/>
              </a:solidFill>
              <a:ea typeface="ＭＳ Ｐゴシック" pitchFamily="34" charset="-128"/>
            </a:endParaRPr>
          </a:p>
          <a:p>
            <a:pPr marL="522288" lvl="1" indent="-342900" eaLnBrk="1" hangingPunct="1">
              <a:spcBef>
                <a:spcPct val="0"/>
              </a:spcBef>
              <a:buFont typeface="Arial" panose="020B0604020202020204" pitchFamily="34" charset="0"/>
              <a:buChar char="-"/>
              <a:defRPr/>
            </a:pPr>
            <a:r>
              <a:rPr lang="fr-FR" altLang="fr-FR" sz="2000" dirty="0">
                <a:ea typeface="ＭＳ Ｐゴシック" pitchFamily="34" charset="-128"/>
              </a:rPr>
              <a:t>Si&gt;3, seuls 3 premiers regardés </a:t>
            </a:r>
            <a:r>
              <a:rPr lang="fr-FR" altLang="fr-FR" sz="1800" dirty="0">
                <a:ea typeface="ＭＳ Ｐゴシック" pitchFamily="34" charset="-128"/>
              </a:rPr>
              <a:t>(risque de non respect des consignes) </a:t>
            </a:r>
          </a:p>
          <a:p>
            <a:pPr marL="522288" lvl="1" indent="-342900" eaLnBrk="1" hangingPunct="1">
              <a:spcBef>
                <a:spcPct val="0"/>
              </a:spcBef>
              <a:buFont typeface="Arial" panose="020B0604020202020204" pitchFamily="34" charset="0"/>
              <a:buChar char="-"/>
              <a:defRPr/>
            </a:pPr>
            <a:r>
              <a:rPr lang="fr-FR" altLang="fr-FR" sz="2000" dirty="0" smtClean="0">
                <a:ea typeface="ＭＳ Ｐゴシック" pitchFamily="34" charset="-128"/>
              </a:rPr>
              <a:t>Si nombre de caryotypes envoyés </a:t>
            </a:r>
            <a:r>
              <a:rPr lang="fr-FR" altLang="fr-FR" sz="2000" dirty="0" smtClean="0">
                <a:ea typeface="ＭＳ Ｐゴシック" pitchFamily="34" charset="-128"/>
                <a:cs typeface="Arial" charset="0"/>
              </a:rPr>
              <a:t>≠ 3 mais en cohérence avec la formule chromosomique, tous les caryotypes sont regardés et pas de malus</a:t>
            </a:r>
            <a:endParaRPr lang="fr-FR" altLang="fr-FR" sz="2000" dirty="0">
              <a:ea typeface="ＭＳ Ｐゴシック" pitchFamily="34" charset="-128"/>
            </a:endParaRPr>
          </a:p>
          <a:p>
            <a:pPr marL="179388" lvl="1" indent="0" eaLnBrk="1" hangingPunct="1">
              <a:spcBef>
                <a:spcPct val="0"/>
              </a:spcBef>
              <a:buNone/>
              <a:defRPr/>
            </a:pPr>
            <a:endParaRPr lang="fr-FR" altLang="fr-FR" sz="2400" dirty="0">
              <a:ea typeface="ＭＳ Ｐゴシック" pitchFamily="34" charset="-128"/>
            </a:endParaRPr>
          </a:p>
          <a:p>
            <a:pPr marL="179388" lvl="1" indent="0" eaLnBrk="1" hangingPunct="1">
              <a:buNone/>
              <a:defRPr/>
            </a:pPr>
            <a:r>
              <a:rPr lang="fr-FR" altLang="fr-FR" sz="3200" dirty="0">
                <a:solidFill>
                  <a:schemeClr val="accent2"/>
                </a:solidFill>
                <a:ea typeface="ＭＳ Ｐゴシック" pitchFamily="34" charset="-128"/>
              </a:rPr>
              <a:t>Classements justes</a:t>
            </a:r>
            <a:r>
              <a:rPr lang="fr-FR" altLang="fr-FR" sz="3200" dirty="0">
                <a:ea typeface="ＭＳ Ｐゴシック" pitchFamily="34" charset="-128"/>
              </a:rPr>
              <a:t> </a:t>
            </a:r>
            <a:r>
              <a:rPr lang="fr-FR" altLang="fr-FR" sz="2400" dirty="0">
                <a:ea typeface="ＭＳ Ｐゴシック" pitchFamily="34" charset="-128"/>
              </a:rPr>
              <a:t>(1 point / </a:t>
            </a:r>
            <a:r>
              <a:rPr lang="fr-FR" altLang="fr-FR" sz="2400" dirty="0" err="1">
                <a:ea typeface="ＭＳ Ｐゴシック" pitchFamily="34" charset="-128"/>
              </a:rPr>
              <a:t>caryo</a:t>
            </a:r>
            <a:r>
              <a:rPr lang="fr-FR" altLang="fr-FR" sz="2400" dirty="0">
                <a:ea typeface="ＭＳ Ｐゴシック" pitchFamily="34" charset="-128"/>
              </a:rPr>
              <a:t>) </a:t>
            </a:r>
            <a:r>
              <a:rPr lang="fr-FR" altLang="fr-FR" b="1" dirty="0" smtClean="0">
                <a:solidFill>
                  <a:srgbClr val="C00000"/>
                </a:solidFill>
                <a:ea typeface="ＭＳ Ｐゴシック" pitchFamily="34" charset="-128"/>
              </a:rPr>
              <a:t>40/44</a:t>
            </a:r>
            <a:endParaRPr lang="fr-FR" altLang="fr-FR" b="1" dirty="0">
              <a:solidFill>
                <a:srgbClr val="C00000"/>
              </a:solidFill>
              <a:ea typeface="ＭＳ Ｐゴシック" pitchFamily="34" charset="-128"/>
            </a:endParaRPr>
          </a:p>
          <a:p>
            <a:pPr marL="522288" lvl="1" indent="-342900" eaLnBrk="1" hangingPunct="1">
              <a:buFont typeface="Arial" panose="020B0604020202020204" pitchFamily="34" charset="0"/>
              <a:buChar char="-"/>
              <a:defRPr/>
            </a:pPr>
            <a:r>
              <a:rPr lang="fr-FR" altLang="fr-FR" sz="2000" dirty="0" smtClean="0">
                <a:sym typeface="Wingdings" pitchFamily="2" charset="2"/>
              </a:rPr>
              <a:t>un </a:t>
            </a:r>
            <a:r>
              <a:rPr lang="fr-FR" altLang="fr-FR" sz="2000" dirty="0">
                <a:sym typeface="Wingdings" pitchFamily="2" charset="2"/>
              </a:rPr>
              <a:t>16 classé à l’envers pour faire une inversion, pénalisé sur 1 </a:t>
            </a:r>
            <a:r>
              <a:rPr lang="fr-FR" altLang="fr-FR" sz="2000" dirty="0" smtClean="0">
                <a:sym typeface="Wingdings" pitchFamily="2" charset="2"/>
              </a:rPr>
              <a:t>seul </a:t>
            </a:r>
            <a:r>
              <a:rPr lang="fr-FR" altLang="fr-FR" sz="2000" dirty="0">
                <a:sym typeface="Wingdings" pitchFamily="2" charset="2"/>
              </a:rPr>
              <a:t>des 2 caryotypes </a:t>
            </a:r>
            <a:r>
              <a:rPr lang="fr-FR" altLang="fr-FR" sz="2000" dirty="0" smtClean="0">
                <a:sym typeface="Wingdings" pitchFamily="2" charset="2"/>
              </a:rPr>
              <a:t>anormaux </a:t>
            </a:r>
            <a:r>
              <a:rPr lang="fr-FR" altLang="fr-FR" sz="2000" dirty="0" smtClean="0">
                <a:solidFill>
                  <a:schemeClr val="accent6">
                    <a:lumMod val="40000"/>
                    <a:lumOff val="60000"/>
                  </a:schemeClr>
                </a:solidFill>
                <a:sym typeface="Wingdings" pitchFamily="2" charset="2"/>
              </a:rPr>
              <a:t>(</a:t>
            </a:r>
            <a:r>
              <a:rPr lang="fr-FR" altLang="fr-FR" sz="2000" dirty="0" smtClean="0">
                <a:solidFill>
                  <a:schemeClr val="accent6">
                    <a:lumMod val="40000"/>
                    <a:lumOff val="60000"/>
                  </a:schemeClr>
                </a:solidFill>
                <a:ea typeface="ＭＳ Ｐゴシック" pitchFamily="34" charset="-128"/>
              </a:rPr>
              <a:t>1/44)</a:t>
            </a:r>
          </a:p>
          <a:p>
            <a:pPr marL="522288" lvl="1" indent="-342900" eaLnBrk="1" hangingPunct="1">
              <a:buFont typeface="Arial" panose="020B0604020202020204" pitchFamily="34" charset="0"/>
              <a:buChar char="-"/>
              <a:defRPr/>
            </a:pPr>
            <a:r>
              <a:rPr lang="fr-FR" altLang="fr-FR" sz="2000" dirty="0">
                <a:ea typeface="ＭＳ Ｐゴシック" pitchFamily="34" charset="-128"/>
              </a:rPr>
              <a:t>I</a:t>
            </a:r>
            <a:r>
              <a:rPr lang="fr-FR" altLang="fr-FR" sz="2000" dirty="0" smtClean="0">
                <a:ea typeface="ＭＳ Ｐゴシック" pitchFamily="34" charset="-128"/>
              </a:rPr>
              <a:t>nversion 21 et 22</a:t>
            </a:r>
          </a:p>
          <a:p>
            <a:pPr marL="522288" lvl="1" indent="-342900" eaLnBrk="1" hangingPunct="1">
              <a:buFont typeface="Arial" panose="020B0604020202020204" pitchFamily="34" charset="0"/>
              <a:buChar char="-"/>
              <a:defRPr/>
            </a:pPr>
            <a:r>
              <a:rPr lang="fr-FR" altLang="fr-FR" sz="2000" dirty="0" smtClean="0">
                <a:ea typeface="ＭＳ Ｐゴシック" pitchFamily="34" charset="-128"/>
              </a:rPr>
              <a:t>Un 22 manquant</a:t>
            </a:r>
          </a:p>
          <a:p>
            <a:pPr marL="522288" lvl="1" indent="-342900" eaLnBrk="1" hangingPunct="1">
              <a:buFont typeface="Arial" panose="020B0604020202020204" pitchFamily="34" charset="0"/>
              <a:buChar char="-"/>
              <a:defRPr/>
            </a:pPr>
            <a:r>
              <a:rPr lang="fr-FR" altLang="fr-FR" sz="2000" dirty="0" smtClean="0">
                <a:ea typeface="ＭＳ Ｐゴシック" pitchFamily="34" charset="-128"/>
              </a:rPr>
              <a:t>Un 1 à l’envers</a:t>
            </a:r>
            <a:endParaRPr lang="fr-FR" altLang="fr-FR" sz="2000" dirty="0">
              <a:ea typeface="ＭＳ Ｐゴシック" pitchFamily="34" charset="-128"/>
            </a:endParaRPr>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26</a:t>
            </a:fld>
            <a:endParaRPr lang="fr-FR" altLang="fr-FR"/>
          </a:p>
        </p:txBody>
      </p:sp>
    </p:spTree>
    <p:extLst>
      <p:ext uri="{BB962C8B-B14F-4D97-AF65-F5344CB8AC3E}">
        <p14:creationId xmlns:p14="http://schemas.microsoft.com/office/powerpoint/2010/main" val="341283385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609600" y="-53287"/>
            <a:ext cx="10972800" cy="1143000"/>
          </a:xfrm>
        </p:spPr>
        <p:txBody>
          <a:bodyPr/>
          <a:lstStyle/>
          <a:p>
            <a:r>
              <a:rPr lang="fr-FR" altLang="fr-FR" dirty="0" smtClean="0">
                <a:solidFill>
                  <a:schemeClr val="accent2"/>
                </a:solidFill>
                <a:ea typeface="ＭＳ Ｐゴシック" pitchFamily="34" charset="-128"/>
              </a:rPr>
              <a:t>Notes (/20)</a:t>
            </a:r>
            <a:endParaRPr lang="fr-FR" dirty="0"/>
          </a:p>
        </p:txBody>
      </p:sp>
      <p:sp>
        <p:nvSpPr>
          <p:cNvPr id="6" name="Espace réservé du contenu 5"/>
          <p:cNvSpPr>
            <a:spLocks noGrp="1"/>
          </p:cNvSpPr>
          <p:nvPr>
            <p:ph idx="1"/>
          </p:nvPr>
        </p:nvSpPr>
        <p:spPr>
          <a:xfrm>
            <a:off x="3352800" y="1082748"/>
            <a:ext cx="5486400" cy="1828799"/>
          </a:xfrm>
        </p:spPr>
        <p:txBody>
          <a:bodyPr/>
          <a:lstStyle/>
          <a:p>
            <a:pPr eaLnBrk="1" hangingPunct="1">
              <a:lnSpc>
                <a:spcPct val="90000"/>
              </a:lnSpc>
              <a:buClr>
                <a:srgbClr val="FF0000"/>
              </a:buClr>
              <a:buFont typeface="Wingdings" pitchFamily="2" charset="2"/>
              <a:buChar char="ü"/>
              <a:tabLst>
                <a:tab pos="4667250" algn="r"/>
              </a:tabLst>
            </a:pPr>
            <a:r>
              <a:rPr lang="fr-FR" altLang="fr-FR" sz="2400" dirty="0">
                <a:ea typeface="ＭＳ Ｐゴシック" pitchFamily="34" charset="-128"/>
              </a:rPr>
              <a:t>Moyenne globale </a:t>
            </a:r>
            <a:r>
              <a:rPr lang="fr-FR" altLang="fr-FR" sz="2400" dirty="0" smtClean="0">
                <a:ea typeface="ＭＳ Ｐゴシック" pitchFamily="34" charset="-128"/>
              </a:rPr>
              <a:t>: </a:t>
            </a:r>
            <a:r>
              <a:rPr lang="fr-FR" altLang="fr-FR" sz="2400" b="1" dirty="0">
                <a:ea typeface="ＭＳ Ｐゴシック" pitchFamily="34" charset="-128"/>
              </a:rPr>
              <a:t>	</a:t>
            </a:r>
            <a:r>
              <a:rPr lang="fr-FR" altLang="fr-FR" sz="2400" b="1" dirty="0" smtClean="0">
                <a:solidFill>
                  <a:srgbClr val="FF0000"/>
                </a:solidFill>
                <a:ea typeface="ＭＳ Ｐゴシック" pitchFamily="34" charset="-128"/>
              </a:rPr>
              <a:t>18,04   </a:t>
            </a:r>
            <a:r>
              <a:rPr lang="fr-FR" altLang="fr-FR" sz="2400" b="1" dirty="0" smtClean="0">
                <a:ea typeface="ＭＳ Ｐゴシック" pitchFamily="34" charset="-128"/>
              </a:rPr>
              <a:t>        </a:t>
            </a:r>
          </a:p>
          <a:p>
            <a:pPr marL="0" indent="0" eaLnBrk="1" hangingPunct="1">
              <a:lnSpc>
                <a:spcPct val="90000"/>
              </a:lnSpc>
              <a:buClr>
                <a:srgbClr val="FF0000"/>
              </a:buClr>
              <a:buNone/>
              <a:tabLst>
                <a:tab pos="4667250" algn="r"/>
              </a:tabLst>
            </a:pPr>
            <a:r>
              <a:rPr lang="fr-FR" altLang="fr-FR" sz="1600" dirty="0">
                <a:ea typeface="ＭＳ Ｐゴシック" pitchFamily="34" charset="-128"/>
              </a:rPr>
              <a:t>	</a:t>
            </a:r>
            <a:r>
              <a:rPr lang="fr-FR" altLang="fr-FR" sz="1600" dirty="0" smtClean="0">
                <a:ea typeface="ＭＳ Ｐゴシック" pitchFamily="34" charset="-128"/>
              </a:rPr>
              <a:t>Groupe </a:t>
            </a:r>
            <a:r>
              <a:rPr lang="fr-FR" altLang="fr-FR" sz="1600" dirty="0">
                <a:ea typeface="ＭＳ Ｐゴシック" pitchFamily="34" charset="-128"/>
              </a:rPr>
              <a:t>1 :   </a:t>
            </a:r>
            <a:r>
              <a:rPr lang="fr-FR" altLang="fr-FR" sz="1600" b="1" dirty="0" smtClean="0">
                <a:ea typeface="ＭＳ Ｐゴシック" pitchFamily="34" charset="-128"/>
              </a:rPr>
              <a:t> 18,25</a:t>
            </a:r>
            <a:r>
              <a:rPr lang="fr-FR" altLang="fr-FR" sz="1600" dirty="0" smtClean="0">
                <a:ea typeface="ＭＳ Ｐゴシック" pitchFamily="34" charset="-128"/>
              </a:rPr>
              <a:t>        </a:t>
            </a:r>
            <a:r>
              <a:rPr lang="fr-FR" altLang="fr-FR" sz="1600" dirty="0">
                <a:ea typeface="ＭＳ Ｐゴシック" pitchFamily="34" charset="-128"/>
              </a:rPr>
              <a:t>Groupe 2 :  </a:t>
            </a:r>
            <a:r>
              <a:rPr lang="fr-FR" altLang="fr-FR" sz="1600" b="1" dirty="0" smtClean="0">
                <a:ea typeface="ＭＳ Ｐゴシック" pitchFamily="34" charset="-128"/>
              </a:rPr>
              <a:t> 17,85</a:t>
            </a:r>
            <a:endParaRPr lang="fr-FR" altLang="fr-FR" sz="2000" b="1" dirty="0">
              <a:solidFill>
                <a:srgbClr val="C00000"/>
              </a:solidFill>
              <a:ea typeface="ＭＳ Ｐゴシック" pitchFamily="34" charset="-128"/>
            </a:endParaRPr>
          </a:p>
          <a:p>
            <a:pPr eaLnBrk="1" hangingPunct="1">
              <a:lnSpc>
                <a:spcPct val="90000"/>
              </a:lnSpc>
              <a:spcBef>
                <a:spcPct val="0"/>
              </a:spcBef>
              <a:buClr>
                <a:srgbClr val="FF0000"/>
              </a:buClr>
              <a:buFont typeface="Wingdings" pitchFamily="2" charset="2"/>
              <a:buChar char="ü"/>
              <a:tabLst>
                <a:tab pos="4667250" algn="r"/>
              </a:tabLst>
            </a:pPr>
            <a:r>
              <a:rPr lang="fr-FR" altLang="fr-FR" sz="2400" dirty="0">
                <a:ea typeface="ＭＳ Ｐゴシック" pitchFamily="34" charset="-128"/>
              </a:rPr>
              <a:t>Médiane </a:t>
            </a:r>
            <a:r>
              <a:rPr lang="fr-FR" altLang="fr-FR" sz="2400" dirty="0" smtClean="0">
                <a:ea typeface="ＭＳ Ｐゴシック" pitchFamily="34" charset="-128"/>
              </a:rPr>
              <a:t>:	</a:t>
            </a:r>
            <a:r>
              <a:rPr lang="fr-FR" altLang="fr-FR" sz="2400" b="1" dirty="0" smtClean="0">
                <a:solidFill>
                  <a:srgbClr val="FF0000"/>
                </a:solidFill>
                <a:ea typeface="ＭＳ Ｐゴシック" pitchFamily="34" charset="-128"/>
              </a:rPr>
              <a:t>19,00</a:t>
            </a:r>
            <a:r>
              <a:rPr lang="fr-FR" altLang="fr-FR" sz="2400" b="1" dirty="0" smtClean="0">
                <a:ea typeface="ＭＳ Ｐゴシック" pitchFamily="34" charset="-128"/>
              </a:rPr>
              <a:t> </a:t>
            </a:r>
            <a:endParaRPr lang="fr-FR" altLang="fr-FR" sz="2400" b="1" dirty="0">
              <a:ea typeface="ＭＳ Ｐゴシック" pitchFamily="34" charset="-128"/>
            </a:endParaRPr>
          </a:p>
          <a:p>
            <a:pPr eaLnBrk="1" hangingPunct="1">
              <a:lnSpc>
                <a:spcPct val="90000"/>
              </a:lnSpc>
              <a:spcBef>
                <a:spcPct val="0"/>
              </a:spcBef>
              <a:buClr>
                <a:srgbClr val="FF0000"/>
              </a:buClr>
              <a:buFont typeface="Wingdings" pitchFamily="2" charset="2"/>
              <a:buChar char="ü"/>
              <a:tabLst>
                <a:tab pos="4667250" algn="r"/>
              </a:tabLst>
            </a:pPr>
            <a:r>
              <a:rPr lang="fr-FR" altLang="fr-FR" sz="2400" dirty="0">
                <a:ea typeface="ＭＳ Ｐゴシック" pitchFamily="34" charset="-128"/>
              </a:rPr>
              <a:t>Min </a:t>
            </a:r>
            <a:r>
              <a:rPr lang="fr-FR" altLang="fr-FR" sz="2400" dirty="0" smtClean="0">
                <a:ea typeface="ＭＳ Ｐゴシック" pitchFamily="34" charset="-128"/>
              </a:rPr>
              <a:t>:	</a:t>
            </a:r>
            <a:r>
              <a:rPr lang="fr-FR" altLang="fr-FR" sz="2400" b="1" dirty="0" smtClean="0">
                <a:ea typeface="ＭＳ Ｐゴシック" pitchFamily="34" charset="-128"/>
              </a:rPr>
              <a:t>11,75</a:t>
            </a:r>
            <a:endParaRPr lang="fr-FR" altLang="fr-FR" sz="2400" dirty="0">
              <a:solidFill>
                <a:srgbClr val="FF0000"/>
              </a:solidFill>
              <a:ea typeface="ＭＳ Ｐゴシック" pitchFamily="34" charset="-128"/>
            </a:endParaRPr>
          </a:p>
          <a:p>
            <a:pPr eaLnBrk="1" hangingPunct="1">
              <a:lnSpc>
                <a:spcPct val="90000"/>
              </a:lnSpc>
              <a:spcBef>
                <a:spcPct val="0"/>
              </a:spcBef>
              <a:buClr>
                <a:srgbClr val="FF0000"/>
              </a:buClr>
              <a:buFont typeface="Wingdings" pitchFamily="2" charset="2"/>
              <a:buChar char="ü"/>
              <a:tabLst>
                <a:tab pos="4667250" algn="r"/>
              </a:tabLst>
            </a:pPr>
            <a:r>
              <a:rPr lang="fr-FR" altLang="fr-FR" sz="2400" dirty="0" smtClean="0">
                <a:ea typeface="ＭＳ Ｐゴシック" pitchFamily="34" charset="-128"/>
              </a:rPr>
              <a:t>Max :	</a:t>
            </a:r>
            <a:r>
              <a:rPr lang="fr-FR" altLang="fr-FR" sz="2400" b="1" dirty="0" smtClean="0">
                <a:ea typeface="ＭＳ Ｐゴシック" pitchFamily="34" charset="-128"/>
              </a:rPr>
              <a:t>20</a:t>
            </a:r>
            <a:endParaRPr lang="fr-FR" altLang="fr-FR" sz="2400" dirty="0">
              <a:solidFill>
                <a:srgbClr val="FF0000"/>
              </a:solidFill>
              <a:ea typeface="ＭＳ Ｐゴシック" pitchFamily="34" charset="-128"/>
            </a:endParaRPr>
          </a:p>
          <a:p>
            <a:pPr marL="0" indent="0">
              <a:buNone/>
            </a:pPr>
            <a:endParaRPr lang="fr-FR" sz="2400" dirty="0"/>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051" t="24829" r="25098" b="14487"/>
          <a:stretch/>
        </p:blipFill>
        <p:spPr bwMode="auto">
          <a:xfrm>
            <a:off x="2551204" y="2952669"/>
            <a:ext cx="7089591" cy="39053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hthoek 1"/>
          <p:cNvSpPr/>
          <p:nvPr/>
        </p:nvSpPr>
        <p:spPr>
          <a:xfrm>
            <a:off x="4511824" y="2852936"/>
            <a:ext cx="432048" cy="28803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3" name="Tijdelijke aanduiding voor dianummer 2"/>
          <p:cNvSpPr>
            <a:spLocks noGrp="1"/>
          </p:cNvSpPr>
          <p:nvPr>
            <p:ph type="sldNum" sz="quarter" idx="12"/>
          </p:nvPr>
        </p:nvSpPr>
        <p:spPr/>
        <p:txBody>
          <a:bodyPr/>
          <a:lstStyle/>
          <a:p>
            <a:pPr>
              <a:defRPr/>
            </a:pPr>
            <a:fld id="{5FD9F14F-ACAF-4C72-9EB8-C14B7E3502D4}" type="slidenum">
              <a:rPr lang="fr-FR" altLang="fr-FR" smtClean="0"/>
              <a:pPr>
                <a:defRPr/>
              </a:pPr>
              <a:t>27</a:t>
            </a:fld>
            <a:endParaRPr lang="fr-FR" altLang="fr-FR"/>
          </a:p>
        </p:txBody>
      </p:sp>
    </p:spTree>
    <p:extLst>
      <p:ext uri="{BB962C8B-B14F-4D97-AF65-F5344CB8AC3E}">
        <p14:creationId xmlns:p14="http://schemas.microsoft.com/office/powerpoint/2010/main" val="308056867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solidFill>
                  <a:srgbClr val="333399"/>
                </a:solidFill>
                <a:latin typeface="Arial" pitchFamily="18"/>
                <a:ea typeface="ＭＳ Ｐゴシック" pitchFamily="1"/>
              </a:rPr>
              <a:t>Synthèse Globale  </a:t>
            </a:r>
            <a:r>
              <a:rPr lang="fr-FR" dirty="0">
                <a:solidFill>
                  <a:srgbClr val="33CC33"/>
                </a:solidFill>
                <a:latin typeface="Arial" pitchFamily="18"/>
                <a:ea typeface="ＭＳ Ｐゴシック" pitchFamily="1"/>
              </a:rPr>
              <a:t> </a:t>
            </a:r>
            <a:endParaRPr lang="fr-FR" dirty="0"/>
          </a:p>
        </p:txBody>
      </p:sp>
      <p:sp>
        <p:nvSpPr>
          <p:cNvPr id="3" name="Espace réservé du contenu 2"/>
          <p:cNvSpPr>
            <a:spLocks noGrp="1"/>
          </p:cNvSpPr>
          <p:nvPr>
            <p:ph idx="1"/>
          </p:nvPr>
        </p:nvSpPr>
        <p:spPr/>
        <p:txBody>
          <a:bodyPr/>
          <a:lstStyle/>
          <a:p>
            <a:pPr marL="179280" indent="0">
              <a:buNone/>
            </a:pPr>
            <a:r>
              <a:rPr lang="fr-FR" sz="2800" dirty="0">
                <a:solidFill>
                  <a:srgbClr val="333399"/>
                </a:solidFill>
                <a:latin typeface="Arial" pitchFamily="18"/>
                <a:ea typeface="ＭＳ Ｐゴシック" pitchFamily="1"/>
              </a:rPr>
              <a:t>Appréciation :</a:t>
            </a:r>
            <a:r>
              <a:rPr lang="fr-FR" sz="2800" dirty="0">
                <a:latin typeface="Arial" pitchFamily="18"/>
                <a:ea typeface="ＭＳ Ｐゴシック" pitchFamily="1"/>
              </a:rPr>
              <a:t> intervalle des notes variable selon le cas (décidé par les experts) </a:t>
            </a:r>
            <a:r>
              <a:rPr lang="fr-FR" sz="2800" dirty="0" smtClean="0">
                <a:latin typeface="Arial" pitchFamily="18"/>
                <a:ea typeface="ＭＳ Ｐゴシック" pitchFamily="1"/>
              </a:rPr>
              <a:t>:</a:t>
            </a:r>
          </a:p>
          <a:p>
            <a:pPr marL="179280" indent="0">
              <a:buNone/>
            </a:pPr>
            <a:endParaRPr lang="fr-FR" sz="2800" dirty="0" smtClean="0">
              <a:latin typeface="Arial" pitchFamily="18"/>
              <a:ea typeface="ＭＳ Ｐゴシック" pitchFamily="1"/>
            </a:endParaRPr>
          </a:p>
          <a:p>
            <a:pPr marL="179280" indent="0">
              <a:spcBef>
                <a:spcPts val="0"/>
              </a:spcBef>
              <a:buNone/>
            </a:pPr>
            <a:r>
              <a:rPr lang="fr-FR" sz="2800" dirty="0">
                <a:solidFill>
                  <a:srgbClr val="C00000"/>
                </a:solidFill>
                <a:latin typeface="Arial" pitchFamily="18"/>
                <a:ea typeface="ＭＳ Ｐゴシック" pitchFamily="1"/>
              </a:rPr>
              <a:t>T</a:t>
            </a:r>
            <a:r>
              <a:rPr lang="fr-FR" dirty="0" smtClean="0">
                <a:solidFill>
                  <a:srgbClr val="C00000"/>
                </a:solidFill>
                <a:latin typeface="Arial" pitchFamily="18"/>
                <a:ea typeface="ＭＳ Ｐゴシック" pitchFamily="1"/>
              </a:rPr>
              <a:t>rès </a:t>
            </a:r>
            <a:r>
              <a:rPr lang="fr-FR" dirty="0">
                <a:solidFill>
                  <a:srgbClr val="C00000"/>
                </a:solidFill>
                <a:latin typeface="Arial" pitchFamily="18"/>
                <a:ea typeface="ＭＳ Ｐゴシック" pitchFamily="1"/>
              </a:rPr>
              <a:t>bon </a:t>
            </a:r>
            <a:r>
              <a:rPr lang="fr-FR" dirty="0" smtClean="0">
                <a:solidFill>
                  <a:srgbClr val="C00000"/>
                </a:solidFill>
                <a:latin typeface="Arial" pitchFamily="18"/>
                <a:ea typeface="ＭＳ Ｐゴシック" pitchFamily="1"/>
              </a:rPr>
              <a:t>		</a:t>
            </a:r>
            <a:r>
              <a:rPr lang="fr-FR" dirty="0" smtClean="0">
                <a:latin typeface="Arial" pitchFamily="34"/>
                <a:cs typeface="Arial" pitchFamily="34"/>
              </a:rPr>
              <a:t>≥1</a:t>
            </a:r>
            <a:r>
              <a:rPr lang="fr-FR" dirty="0" smtClean="0">
                <a:latin typeface="Arial" pitchFamily="18"/>
                <a:ea typeface="ＭＳ Ｐゴシック" pitchFamily="1"/>
              </a:rPr>
              <a:t>9-20 </a:t>
            </a:r>
            <a:r>
              <a:rPr lang="fr-FR" dirty="0">
                <a:solidFill>
                  <a:srgbClr val="C00000"/>
                </a:solidFill>
                <a:latin typeface="Arial" pitchFamily="18"/>
                <a:ea typeface="ＭＳ Ｐゴシック" pitchFamily="1"/>
              </a:rPr>
              <a:t>(</a:t>
            </a:r>
            <a:r>
              <a:rPr lang="fr-FR" dirty="0" smtClean="0">
                <a:solidFill>
                  <a:srgbClr val="C00000"/>
                </a:solidFill>
                <a:latin typeface="Arial" pitchFamily="18"/>
                <a:ea typeface="ＭＳ Ｐゴシック" pitchFamily="1"/>
              </a:rPr>
              <a:t>27)       </a:t>
            </a:r>
          </a:p>
          <a:p>
            <a:pPr marL="179280" indent="0">
              <a:spcBef>
                <a:spcPts val="0"/>
              </a:spcBef>
              <a:buNone/>
            </a:pPr>
            <a:r>
              <a:rPr lang="fr-FR" dirty="0" smtClean="0">
                <a:solidFill>
                  <a:srgbClr val="C00000"/>
                </a:solidFill>
                <a:latin typeface="Arial" pitchFamily="18"/>
                <a:ea typeface="ＭＳ Ｐゴシック" pitchFamily="1"/>
              </a:rPr>
              <a:t>Bon 			</a:t>
            </a:r>
            <a:r>
              <a:rPr lang="fr-FR" dirty="0" smtClean="0">
                <a:latin typeface="Arial" pitchFamily="18"/>
                <a:ea typeface="ＭＳ Ｐゴシック" pitchFamily="1"/>
              </a:rPr>
              <a:t>16,75</a:t>
            </a:r>
            <a:r>
              <a:rPr lang="fr-FR" dirty="0">
                <a:latin typeface="Arial" pitchFamily="34"/>
                <a:cs typeface="Arial" pitchFamily="34"/>
              </a:rPr>
              <a:t> &gt;</a:t>
            </a:r>
            <a:r>
              <a:rPr lang="fr-FR" dirty="0" smtClean="0">
                <a:latin typeface="Arial" pitchFamily="34"/>
                <a:cs typeface="Arial" pitchFamily="34"/>
              </a:rPr>
              <a:t> n &lt;19</a:t>
            </a:r>
            <a:r>
              <a:rPr lang="fr-FR" dirty="0" smtClean="0">
                <a:latin typeface="Arial" pitchFamily="18"/>
                <a:ea typeface="ＭＳ Ｐゴシック" pitchFamily="1"/>
              </a:rPr>
              <a:t> </a:t>
            </a:r>
            <a:r>
              <a:rPr lang="fr-FR" dirty="0">
                <a:solidFill>
                  <a:srgbClr val="C00000"/>
                </a:solidFill>
                <a:latin typeface="Arial" pitchFamily="18"/>
                <a:ea typeface="ＭＳ Ｐゴシック" pitchFamily="1"/>
              </a:rPr>
              <a:t>(</a:t>
            </a:r>
            <a:r>
              <a:rPr lang="fr-FR" dirty="0" smtClean="0">
                <a:solidFill>
                  <a:srgbClr val="C00000"/>
                </a:solidFill>
                <a:latin typeface="Arial" pitchFamily="18"/>
                <a:ea typeface="ＭＳ Ｐゴシック" pitchFamily="1"/>
              </a:rPr>
              <a:t>1)  </a:t>
            </a:r>
            <a:endParaRPr lang="fr-FR" dirty="0">
              <a:solidFill>
                <a:srgbClr val="C00000"/>
              </a:solidFill>
              <a:latin typeface="Arial" pitchFamily="18"/>
              <a:ea typeface="ＭＳ Ｐゴシック" pitchFamily="1"/>
            </a:endParaRPr>
          </a:p>
          <a:p>
            <a:pPr marL="179280" indent="0">
              <a:spcBef>
                <a:spcPts val="0"/>
              </a:spcBef>
              <a:buNone/>
            </a:pPr>
            <a:r>
              <a:rPr lang="fr-FR" dirty="0" smtClean="0">
                <a:solidFill>
                  <a:srgbClr val="C00000"/>
                </a:solidFill>
                <a:latin typeface="Arial" pitchFamily="18"/>
                <a:ea typeface="ＭＳ Ｐゴシック" pitchFamily="1"/>
              </a:rPr>
              <a:t>Moyen			</a:t>
            </a:r>
            <a:r>
              <a:rPr lang="fr-FR" dirty="0" smtClean="0">
                <a:latin typeface="Arial" pitchFamily="18"/>
                <a:ea typeface="ＭＳ Ｐゴシック" pitchFamily="1"/>
              </a:rPr>
              <a:t>14,25</a:t>
            </a:r>
            <a:r>
              <a:rPr lang="fr-FR" dirty="0" smtClean="0">
                <a:latin typeface="Arial" pitchFamily="34"/>
                <a:cs typeface="Arial" pitchFamily="34"/>
              </a:rPr>
              <a:t> </a:t>
            </a:r>
            <a:r>
              <a:rPr lang="fr-FR" dirty="0">
                <a:latin typeface="Arial" pitchFamily="34"/>
                <a:cs typeface="Arial" pitchFamily="34"/>
              </a:rPr>
              <a:t>≤</a:t>
            </a:r>
            <a:r>
              <a:rPr lang="fr-FR" dirty="0" smtClean="0">
                <a:latin typeface="Arial" pitchFamily="34"/>
                <a:cs typeface="Arial" pitchFamily="34"/>
              </a:rPr>
              <a:t> </a:t>
            </a:r>
            <a:r>
              <a:rPr lang="fr-FR" dirty="0">
                <a:latin typeface="Arial" pitchFamily="34"/>
                <a:cs typeface="Arial" pitchFamily="34"/>
              </a:rPr>
              <a:t>n </a:t>
            </a:r>
            <a:r>
              <a:rPr lang="fr-FR" dirty="0" smtClean="0">
                <a:latin typeface="Arial" pitchFamily="34"/>
                <a:cs typeface="Arial" pitchFamily="34"/>
              </a:rPr>
              <a:t>≤16,75</a:t>
            </a:r>
            <a:r>
              <a:rPr lang="fr-FR" dirty="0" smtClean="0">
                <a:solidFill>
                  <a:srgbClr val="C00000"/>
                </a:solidFill>
                <a:latin typeface="Arial" pitchFamily="18"/>
                <a:ea typeface="ＭＳ Ｐゴシック" pitchFamily="1"/>
              </a:rPr>
              <a:t> (15) </a:t>
            </a:r>
          </a:p>
          <a:p>
            <a:pPr marL="179280" indent="0">
              <a:spcBef>
                <a:spcPts val="0"/>
              </a:spcBef>
              <a:buNone/>
            </a:pPr>
            <a:r>
              <a:rPr lang="fr-FR" dirty="0" smtClean="0">
                <a:solidFill>
                  <a:srgbClr val="C00000"/>
                </a:solidFill>
                <a:latin typeface="Arial" pitchFamily="18"/>
                <a:ea typeface="ＭＳ Ｐゴシック" pitchFamily="1"/>
              </a:rPr>
              <a:t>Insuffisant 		</a:t>
            </a:r>
            <a:r>
              <a:rPr lang="fr-FR" dirty="0" smtClean="0">
                <a:latin typeface="Arial" pitchFamily="18"/>
                <a:ea typeface="ＭＳ Ｐゴシック" pitchFamily="1"/>
              </a:rPr>
              <a:t>10</a:t>
            </a:r>
            <a:r>
              <a:rPr lang="fr-FR" dirty="0">
                <a:latin typeface="Arial" pitchFamily="34"/>
                <a:cs typeface="Arial" pitchFamily="34"/>
              </a:rPr>
              <a:t>≤ </a:t>
            </a:r>
            <a:r>
              <a:rPr lang="fr-FR" dirty="0">
                <a:latin typeface="Arial" pitchFamily="18"/>
                <a:cs typeface="Arial" pitchFamily="34"/>
              </a:rPr>
              <a:t>n </a:t>
            </a:r>
            <a:r>
              <a:rPr lang="fr-FR" dirty="0">
                <a:latin typeface="Arial" pitchFamily="34"/>
                <a:cs typeface="Arial" pitchFamily="34"/>
              </a:rPr>
              <a:t>&lt;</a:t>
            </a:r>
            <a:r>
              <a:rPr lang="fr-FR" dirty="0" smtClean="0">
                <a:latin typeface="Arial" pitchFamily="34"/>
                <a:cs typeface="Arial" pitchFamily="34"/>
              </a:rPr>
              <a:t>14,25</a:t>
            </a:r>
            <a:r>
              <a:rPr lang="fr-FR" dirty="0" smtClean="0">
                <a:solidFill>
                  <a:srgbClr val="C00000"/>
                </a:solidFill>
                <a:latin typeface="Arial" pitchFamily="18"/>
                <a:ea typeface="ＭＳ Ｐゴシック" pitchFamily="1"/>
              </a:rPr>
              <a:t>(1</a:t>
            </a:r>
            <a:r>
              <a:rPr lang="fr-FR" dirty="0">
                <a:solidFill>
                  <a:srgbClr val="C00000"/>
                </a:solidFill>
                <a:latin typeface="Arial" pitchFamily="18"/>
                <a:ea typeface="ＭＳ Ｐゴシック" pitchFamily="1"/>
              </a:rPr>
              <a:t>)           </a:t>
            </a:r>
            <a:endParaRPr lang="fr-FR" dirty="0" smtClean="0">
              <a:solidFill>
                <a:srgbClr val="C00000"/>
              </a:solidFill>
              <a:latin typeface="Arial" pitchFamily="18"/>
              <a:ea typeface="ＭＳ Ｐゴシック" pitchFamily="1"/>
            </a:endParaRPr>
          </a:p>
          <a:p>
            <a:pPr marL="179280" indent="0">
              <a:spcBef>
                <a:spcPts val="0"/>
              </a:spcBef>
              <a:buNone/>
            </a:pPr>
            <a:r>
              <a:rPr lang="fr-FR" dirty="0" smtClean="0">
                <a:solidFill>
                  <a:srgbClr val="C00000"/>
                </a:solidFill>
                <a:latin typeface="Arial" pitchFamily="18"/>
                <a:ea typeface="ＭＳ Ｐゴシック" pitchFamily="1"/>
              </a:rPr>
              <a:t>Très </a:t>
            </a:r>
            <a:r>
              <a:rPr lang="fr-FR" dirty="0">
                <a:solidFill>
                  <a:srgbClr val="C00000"/>
                </a:solidFill>
                <a:latin typeface="Arial" pitchFamily="18"/>
                <a:ea typeface="ＭＳ Ｐゴシック" pitchFamily="1"/>
              </a:rPr>
              <a:t>insuffisant </a:t>
            </a:r>
            <a:r>
              <a:rPr lang="fr-FR" dirty="0" smtClean="0">
                <a:solidFill>
                  <a:srgbClr val="C00000"/>
                </a:solidFill>
                <a:latin typeface="Arial" pitchFamily="18"/>
                <a:ea typeface="ＭＳ Ｐゴシック" pitchFamily="1"/>
              </a:rPr>
              <a:t>	</a:t>
            </a:r>
            <a:r>
              <a:rPr lang="fr-FR" dirty="0" smtClean="0">
                <a:latin typeface="Arial" pitchFamily="18"/>
                <a:ea typeface="ＭＳ Ｐゴシック" pitchFamily="1"/>
              </a:rPr>
              <a:t>&lt;</a:t>
            </a:r>
            <a:r>
              <a:rPr lang="fr-FR" dirty="0">
                <a:latin typeface="Arial" pitchFamily="18"/>
                <a:ea typeface="ＭＳ Ｐゴシック" pitchFamily="1"/>
              </a:rPr>
              <a:t>10 </a:t>
            </a:r>
            <a:r>
              <a:rPr lang="fr-FR" dirty="0">
                <a:solidFill>
                  <a:srgbClr val="C00000"/>
                </a:solidFill>
                <a:latin typeface="Arial" pitchFamily="18"/>
                <a:ea typeface="ＭＳ Ｐゴシック" pitchFamily="1"/>
              </a:rPr>
              <a:t>(0)</a:t>
            </a:r>
            <a:r>
              <a:rPr lang="fr-FR" dirty="0">
                <a:solidFill>
                  <a:srgbClr val="333399"/>
                </a:solidFill>
                <a:latin typeface="Arial" pitchFamily="18"/>
                <a:ea typeface="ＭＳ Ｐゴシック" pitchFamily="1"/>
              </a:rPr>
              <a:t>	</a:t>
            </a:r>
          </a:p>
          <a:p>
            <a:pPr marL="0" indent="0">
              <a:buNone/>
            </a:pPr>
            <a:endParaRPr lang="fr-FR" dirty="0"/>
          </a:p>
        </p:txBody>
      </p:sp>
      <p:graphicFrame>
        <p:nvGraphicFramePr>
          <p:cNvPr id="4" name="Grafiek 3"/>
          <p:cNvGraphicFramePr>
            <a:graphicFrameLocks/>
          </p:cNvGraphicFramePr>
          <p:nvPr>
            <p:extLst>
              <p:ext uri="{D42A27DB-BD31-4B8C-83A1-F6EECF244321}">
                <p14:modId xmlns:p14="http://schemas.microsoft.com/office/powerpoint/2010/main" val="1301203794"/>
              </p:ext>
            </p:extLst>
          </p:nvPr>
        </p:nvGraphicFramePr>
        <p:xfrm>
          <a:off x="7896200" y="2780928"/>
          <a:ext cx="4572000"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5" name="Tijdelijke aanduiding voor dianummer 4"/>
          <p:cNvSpPr>
            <a:spLocks noGrp="1"/>
          </p:cNvSpPr>
          <p:nvPr>
            <p:ph type="sldNum" sz="quarter" idx="12"/>
          </p:nvPr>
        </p:nvSpPr>
        <p:spPr/>
        <p:txBody>
          <a:bodyPr/>
          <a:lstStyle/>
          <a:p>
            <a:pPr>
              <a:defRPr/>
            </a:pPr>
            <a:fld id="{5FD9F14F-ACAF-4C72-9EB8-C14B7E3502D4}" type="slidenum">
              <a:rPr lang="fr-FR" altLang="fr-FR" smtClean="0"/>
              <a:pPr>
                <a:defRPr/>
              </a:pPr>
              <a:t>28</a:t>
            </a:fld>
            <a:endParaRPr lang="fr-FR" altLang="fr-FR"/>
          </a:p>
        </p:txBody>
      </p:sp>
    </p:spTree>
    <p:extLst>
      <p:ext uri="{BB962C8B-B14F-4D97-AF65-F5344CB8AC3E}">
        <p14:creationId xmlns:p14="http://schemas.microsoft.com/office/powerpoint/2010/main" val="170686856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09600" y="0"/>
            <a:ext cx="10972800" cy="1143000"/>
          </a:xfrm>
        </p:spPr>
        <p:txBody>
          <a:bodyPr/>
          <a:lstStyle/>
          <a:p>
            <a:r>
              <a:rPr lang="fr-FR" sz="4000" b="1" dirty="0">
                <a:solidFill>
                  <a:srgbClr val="003399"/>
                </a:solidFill>
                <a:latin typeface="Arial" panose="020B0604020202020204" pitchFamily="34" charset="0"/>
              </a:rPr>
              <a:t>Justification</a:t>
            </a:r>
            <a:r>
              <a:rPr lang="fr-FR" sz="4000" b="1" dirty="0">
                <a:solidFill>
                  <a:schemeClr val="accent6"/>
                </a:solidFill>
                <a:latin typeface="Arial" panose="020B0604020202020204" pitchFamily="34" charset="0"/>
              </a:rPr>
              <a:t> de l’interprétation des </a:t>
            </a:r>
            <a:r>
              <a:rPr lang="fr-FR" sz="4000" b="1" dirty="0" smtClean="0">
                <a:solidFill>
                  <a:schemeClr val="accent6"/>
                </a:solidFill>
                <a:latin typeface="Arial" panose="020B0604020202020204" pitchFamily="34" charset="0"/>
              </a:rPr>
              <a:t>notes</a:t>
            </a:r>
            <a:endParaRPr lang="fr-FR" sz="4000" dirty="0">
              <a:solidFill>
                <a:srgbClr val="33CC33"/>
              </a:solidFill>
            </a:endParaRPr>
          </a:p>
        </p:txBody>
      </p:sp>
      <p:sp>
        <p:nvSpPr>
          <p:cNvPr id="3" name="Espace réservé du contenu 2"/>
          <p:cNvSpPr>
            <a:spLocks noGrp="1"/>
          </p:cNvSpPr>
          <p:nvPr>
            <p:ph idx="1"/>
          </p:nvPr>
        </p:nvSpPr>
        <p:spPr>
          <a:xfrm>
            <a:off x="609600" y="1484784"/>
            <a:ext cx="10972800" cy="4680520"/>
          </a:xfrm>
        </p:spPr>
        <p:txBody>
          <a:bodyPr/>
          <a:lstStyle/>
          <a:p>
            <a:pPr marL="0" indent="0">
              <a:buNone/>
            </a:pPr>
            <a:r>
              <a:rPr lang="fr-FR" altLang="fr-FR" sz="2400" dirty="0">
                <a:solidFill>
                  <a:srgbClr val="0070C0"/>
                </a:solidFill>
              </a:rPr>
              <a:t>Très bon </a:t>
            </a:r>
            <a:r>
              <a:rPr lang="fr-FR" altLang="fr-FR" sz="2400" dirty="0" smtClean="0">
                <a:solidFill>
                  <a:srgbClr val="0070C0"/>
                </a:solidFill>
              </a:rPr>
              <a:t>dossiers </a:t>
            </a:r>
            <a:r>
              <a:rPr lang="fr-FR" altLang="fr-FR" sz="2400" dirty="0">
                <a:solidFill>
                  <a:srgbClr val="0070C0"/>
                </a:solidFill>
              </a:rPr>
              <a:t>: </a:t>
            </a:r>
            <a:r>
              <a:rPr lang="fr-FR" sz="2400" dirty="0" smtClean="0">
                <a:solidFill>
                  <a:srgbClr val="0070C0"/>
                </a:solidFill>
                <a:latin typeface="Arial" pitchFamily="34"/>
                <a:cs typeface="Arial" pitchFamily="34"/>
              </a:rPr>
              <a:t>≥</a:t>
            </a:r>
            <a:r>
              <a:rPr lang="fr-FR" sz="2400" dirty="0" smtClean="0">
                <a:solidFill>
                  <a:srgbClr val="0070C0"/>
                </a:solidFill>
                <a:latin typeface="Arial" pitchFamily="18"/>
                <a:ea typeface="ＭＳ Ｐゴシック" pitchFamily="1"/>
              </a:rPr>
              <a:t>19-20 </a:t>
            </a:r>
            <a:r>
              <a:rPr lang="fr-FR" sz="2400" dirty="0" smtClean="0">
                <a:latin typeface="Arial" pitchFamily="18"/>
                <a:ea typeface="ＭＳ Ｐゴシック" pitchFamily="1"/>
              </a:rPr>
              <a:t>(27 dossiers)</a:t>
            </a:r>
          </a:p>
          <a:p>
            <a:pPr marL="0" indent="0">
              <a:buNone/>
            </a:pPr>
            <a:r>
              <a:rPr lang="fr-FR" sz="2000" dirty="0">
                <a:latin typeface="Arial" pitchFamily="18"/>
                <a:ea typeface="ＭＳ Ｐゴシック" pitchFamily="1"/>
              </a:rPr>
              <a:t>	</a:t>
            </a:r>
            <a:r>
              <a:rPr lang="fr-FR" sz="2000" dirty="0" smtClean="0">
                <a:latin typeface="Arial" pitchFamily="18"/>
                <a:ea typeface="ＭＳ Ｐゴシック" pitchFamily="1"/>
                <a:sym typeface="Wingdings" panose="05000000000000000000" pitchFamily="2" charset="2"/>
              </a:rPr>
              <a:t>critères : insertion d’un chromosome 16 en FISH</a:t>
            </a:r>
          </a:p>
          <a:p>
            <a:pPr marL="0" indent="0">
              <a:buNone/>
            </a:pPr>
            <a:endParaRPr lang="fr-FR" sz="2400" dirty="0">
              <a:latin typeface="Arial" pitchFamily="18"/>
              <a:ea typeface="ＭＳ Ｐゴシック" pitchFamily="1"/>
              <a:sym typeface="Wingdings" panose="05000000000000000000" pitchFamily="2" charset="2"/>
            </a:endParaRPr>
          </a:p>
          <a:p>
            <a:pPr marL="0" indent="0">
              <a:buNone/>
            </a:pPr>
            <a:r>
              <a:rPr lang="fr-FR" sz="2400" dirty="0" smtClean="0">
                <a:solidFill>
                  <a:srgbClr val="FF6600"/>
                </a:solidFill>
                <a:latin typeface="Arial" pitchFamily="18"/>
                <a:ea typeface="ＭＳ Ｐゴシック" pitchFamily="1"/>
                <a:sym typeface="Wingdings" panose="05000000000000000000" pitchFamily="2" charset="2"/>
              </a:rPr>
              <a:t>Bon dossier: </a:t>
            </a:r>
            <a:r>
              <a:rPr lang="fr-FR" sz="2400" dirty="0" smtClean="0">
                <a:latin typeface="Arial" pitchFamily="18"/>
                <a:ea typeface="ＭＳ Ｐゴシック" pitchFamily="1"/>
                <a:sym typeface="Wingdings" panose="05000000000000000000" pitchFamily="2" charset="2"/>
              </a:rPr>
              <a:t>1 dossier à 18</a:t>
            </a:r>
          </a:p>
          <a:p>
            <a:pPr marL="0" indent="0">
              <a:buNone/>
            </a:pPr>
            <a:r>
              <a:rPr lang="fr-FR" sz="2000" dirty="0">
                <a:latin typeface="Arial" pitchFamily="18"/>
                <a:ea typeface="ＭＳ Ｐゴシック" pitchFamily="1"/>
                <a:sym typeface="Wingdings" panose="05000000000000000000" pitchFamily="2" charset="2"/>
              </a:rPr>
              <a:t>	</a:t>
            </a:r>
            <a:r>
              <a:rPr lang="fr-FR" sz="2000" dirty="0" err="1" smtClean="0">
                <a:latin typeface="Arial" pitchFamily="18"/>
                <a:ea typeface="ＭＳ Ｐゴシック" pitchFamily="1"/>
                <a:sym typeface="Wingdings" panose="05000000000000000000" pitchFamily="2" charset="2"/>
              </a:rPr>
              <a:t>ins</a:t>
            </a:r>
            <a:r>
              <a:rPr lang="fr-FR" sz="2000" dirty="0" smtClean="0">
                <a:latin typeface="Arial" pitchFamily="18"/>
                <a:ea typeface="ＭＳ Ｐゴシック" pitchFamily="1"/>
                <a:sym typeface="Wingdings" panose="05000000000000000000" pitchFamily="2" charset="2"/>
              </a:rPr>
              <a:t>(16) mais justification de la FISH incohérente</a:t>
            </a:r>
          </a:p>
          <a:p>
            <a:pPr marL="0" indent="0">
              <a:buNone/>
            </a:pPr>
            <a:endParaRPr lang="fr-FR" altLang="fr-FR" sz="2400" dirty="0"/>
          </a:p>
          <a:p>
            <a:pPr marL="0" indent="0">
              <a:buNone/>
            </a:pPr>
            <a:r>
              <a:rPr lang="fr-FR" sz="2400" dirty="0" smtClean="0">
                <a:solidFill>
                  <a:schemeClr val="bg1">
                    <a:lumMod val="50000"/>
                  </a:schemeClr>
                </a:solidFill>
                <a:latin typeface="Arial" panose="020B0604020202020204" pitchFamily="34" charset="0"/>
              </a:rPr>
              <a:t>Dossiers moyens: </a:t>
            </a:r>
            <a:r>
              <a:rPr lang="fr-FR" sz="2400" dirty="0" smtClean="0">
                <a:solidFill>
                  <a:schemeClr val="bg1">
                    <a:lumMod val="50000"/>
                  </a:schemeClr>
                </a:solidFill>
                <a:latin typeface="Arial" pitchFamily="18"/>
                <a:ea typeface="ＭＳ Ｐゴシック" pitchFamily="1"/>
              </a:rPr>
              <a:t>14,25</a:t>
            </a:r>
            <a:r>
              <a:rPr lang="fr-FR" sz="2400" dirty="0" smtClean="0">
                <a:solidFill>
                  <a:schemeClr val="bg1">
                    <a:lumMod val="50000"/>
                  </a:schemeClr>
                </a:solidFill>
                <a:latin typeface="Arial" pitchFamily="34"/>
                <a:cs typeface="Arial" pitchFamily="34"/>
              </a:rPr>
              <a:t> </a:t>
            </a:r>
            <a:r>
              <a:rPr lang="fr-FR" sz="2400" dirty="0">
                <a:solidFill>
                  <a:schemeClr val="bg1">
                    <a:lumMod val="50000"/>
                  </a:schemeClr>
                </a:solidFill>
                <a:latin typeface="Arial" pitchFamily="34"/>
                <a:cs typeface="Arial" pitchFamily="34"/>
              </a:rPr>
              <a:t>≤ n ≤16,75</a:t>
            </a:r>
            <a:r>
              <a:rPr lang="fr-FR" sz="2400" dirty="0">
                <a:solidFill>
                  <a:schemeClr val="bg1">
                    <a:lumMod val="50000"/>
                  </a:schemeClr>
                </a:solidFill>
                <a:latin typeface="Arial" pitchFamily="18"/>
                <a:ea typeface="ＭＳ Ｐゴシック" pitchFamily="1"/>
              </a:rPr>
              <a:t> </a:t>
            </a:r>
            <a:r>
              <a:rPr lang="fr-FR" sz="2400" dirty="0" smtClean="0">
                <a:latin typeface="Arial" pitchFamily="18"/>
                <a:ea typeface="ＭＳ Ｐゴシック" pitchFamily="1"/>
              </a:rPr>
              <a:t>(15 dossiers)</a:t>
            </a:r>
            <a:endParaRPr lang="fr-FR" sz="2400" dirty="0" smtClean="0">
              <a:latin typeface="Arial" panose="020B0604020202020204" pitchFamily="34" charset="0"/>
            </a:endParaRPr>
          </a:p>
          <a:p>
            <a:pPr marL="0" indent="0">
              <a:buNone/>
            </a:pPr>
            <a:r>
              <a:rPr lang="fr-FR" sz="2000" dirty="0" smtClean="0">
                <a:latin typeface="Arial" pitchFamily="18"/>
                <a:ea typeface="ＭＳ Ｐゴシック" pitchFamily="1"/>
                <a:sym typeface="Wingdings" panose="05000000000000000000" pitchFamily="2" charset="2"/>
              </a:rPr>
              <a:t>	critères : </a:t>
            </a:r>
            <a:r>
              <a:rPr lang="fr-FR" sz="2000" dirty="0" err="1" smtClean="0">
                <a:latin typeface="Arial" pitchFamily="18"/>
                <a:ea typeface="ＭＳ Ｐゴシック" pitchFamily="1"/>
                <a:sym typeface="Wingdings" panose="05000000000000000000" pitchFamily="2" charset="2"/>
              </a:rPr>
              <a:t>inv</a:t>
            </a:r>
            <a:r>
              <a:rPr lang="fr-FR" sz="2000" dirty="0" smtClean="0">
                <a:latin typeface="Arial" pitchFamily="18"/>
                <a:ea typeface="ＭＳ Ｐゴシック" pitchFamily="1"/>
                <a:sym typeface="Wingdings" panose="05000000000000000000" pitchFamily="2" charset="2"/>
              </a:rPr>
              <a:t>(16) ou der(16) en FISH métaphasique voire dès le caryotype</a:t>
            </a:r>
            <a:endParaRPr lang="fr-FR" sz="2000" dirty="0">
              <a:latin typeface="Arial" pitchFamily="18"/>
              <a:ea typeface="ＭＳ Ｐゴシック" pitchFamily="1"/>
              <a:sym typeface="Wingdings" panose="05000000000000000000" pitchFamily="2" charset="2"/>
            </a:endParaRPr>
          </a:p>
          <a:p>
            <a:pPr marL="0" indent="0">
              <a:buNone/>
            </a:pPr>
            <a:endParaRPr lang="fr-FR" sz="2400" dirty="0">
              <a:latin typeface="Arial" panose="020B0604020202020204" pitchFamily="34" charset="0"/>
            </a:endParaRPr>
          </a:p>
          <a:p>
            <a:pPr marL="0" indent="0">
              <a:buNone/>
            </a:pPr>
            <a:r>
              <a:rPr lang="fr-FR" altLang="fr-FR" sz="2400" dirty="0">
                <a:solidFill>
                  <a:srgbClr val="FFC000"/>
                </a:solidFill>
              </a:rPr>
              <a:t>D</a:t>
            </a:r>
            <a:r>
              <a:rPr lang="fr-FR" altLang="fr-FR" sz="2400" dirty="0" smtClean="0">
                <a:solidFill>
                  <a:srgbClr val="FFC000"/>
                </a:solidFill>
              </a:rPr>
              <a:t>ossier </a:t>
            </a:r>
            <a:r>
              <a:rPr lang="fr-FR" altLang="fr-FR" sz="2400" dirty="0">
                <a:solidFill>
                  <a:srgbClr val="FFC000"/>
                </a:solidFill>
              </a:rPr>
              <a:t>jugé </a:t>
            </a:r>
            <a:r>
              <a:rPr lang="fr-FR" altLang="fr-FR" sz="2400" dirty="0" smtClean="0">
                <a:solidFill>
                  <a:srgbClr val="FFC000"/>
                </a:solidFill>
              </a:rPr>
              <a:t>insuffisant:</a:t>
            </a:r>
            <a:r>
              <a:rPr lang="fr-FR" altLang="fr-FR" sz="2400" dirty="0" smtClean="0"/>
              <a:t> 1 dossier à 11,75</a:t>
            </a:r>
          </a:p>
          <a:p>
            <a:pPr marL="0" indent="0">
              <a:buNone/>
            </a:pPr>
            <a:r>
              <a:rPr lang="fr-FR" altLang="fr-FR" sz="2000" dirty="0"/>
              <a:t>	</a:t>
            </a:r>
            <a:r>
              <a:rPr lang="fr-FR" altLang="fr-FR" sz="2000" dirty="0" err="1" smtClean="0"/>
              <a:t>inv</a:t>
            </a:r>
            <a:r>
              <a:rPr lang="fr-FR" altLang="fr-FR" sz="2000" dirty="0" smtClean="0"/>
              <a:t>(16) et non-respect des consignes de l’EEQ dans le rapport</a:t>
            </a:r>
            <a:endParaRPr lang="fr-FR" altLang="fr-FR" sz="2000" dirty="0"/>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29</a:t>
            </a:fld>
            <a:endParaRPr lang="fr-FR" altLang="fr-FR"/>
          </a:p>
        </p:txBody>
      </p:sp>
    </p:spTree>
    <p:extLst>
      <p:ext uri="{BB962C8B-B14F-4D97-AF65-F5344CB8AC3E}">
        <p14:creationId xmlns:p14="http://schemas.microsoft.com/office/powerpoint/2010/main" val="34960837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hoek 3"/>
          <p:cNvSpPr/>
          <p:nvPr/>
        </p:nvSpPr>
        <p:spPr>
          <a:xfrm>
            <a:off x="479376" y="5013176"/>
            <a:ext cx="11103024" cy="1008112"/>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nl-BE"/>
          </a:p>
        </p:txBody>
      </p:sp>
      <p:sp>
        <p:nvSpPr>
          <p:cNvPr id="2" name="Titre 1"/>
          <p:cNvSpPr>
            <a:spLocks noGrp="1"/>
          </p:cNvSpPr>
          <p:nvPr>
            <p:ph type="title"/>
          </p:nvPr>
        </p:nvSpPr>
        <p:spPr/>
        <p:txBody>
          <a:bodyPr/>
          <a:lstStyle/>
          <a:p>
            <a:r>
              <a:rPr lang="fr-FR" altLang="fr-FR" sz="4000" b="1" dirty="0">
                <a:solidFill>
                  <a:srgbClr val="003399"/>
                </a:solidFill>
              </a:rPr>
              <a:t>Rappel : Critères de mauvaise </a:t>
            </a:r>
            <a:r>
              <a:rPr lang="fr-FR" altLang="fr-FR" sz="4000" b="1" dirty="0" smtClean="0">
                <a:solidFill>
                  <a:srgbClr val="003399"/>
                </a:solidFill>
              </a:rPr>
              <a:t>performance</a:t>
            </a:r>
            <a:endParaRPr lang="fr-FR" sz="4000" dirty="0"/>
          </a:p>
        </p:txBody>
      </p:sp>
      <p:sp>
        <p:nvSpPr>
          <p:cNvPr id="3" name="Espace réservé du contenu 2"/>
          <p:cNvSpPr>
            <a:spLocks noGrp="1"/>
          </p:cNvSpPr>
          <p:nvPr>
            <p:ph idx="1"/>
          </p:nvPr>
        </p:nvSpPr>
        <p:spPr/>
        <p:txBody>
          <a:bodyPr/>
          <a:lstStyle/>
          <a:p>
            <a:pPr marL="0" indent="0">
              <a:buNone/>
              <a:defRPr/>
            </a:pPr>
            <a:r>
              <a:rPr lang="fr-FR" sz="2400" dirty="0">
                <a:latin typeface="Arial" panose="020B0604020202020204" pitchFamily="34" charset="0"/>
              </a:rPr>
              <a:t>Alertes de </a:t>
            </a:r>
            <a:r>
              <a:rPr lang="fr-FR" sz="2400" dirty="0" smtClean="0">
                <a:latin typeface="Arial" panose="020B0604020202020204" pitchFamily="34" charset="0"/>
              </a:rPr>
              <a:t>performance :</a:t>
            </a:r>
            <a:endParaRPr lang="fr-FR" sz="2400" dirty="0">
              <a:latin typeface="Arial" panose="020B0604020202020204" pitchFamily="34" charset="0"/>
            </a:endParaRPr>
          </a:p>
          <a:p>
            <a:pPr marL="457200" indent="-457200">
              <a:buFontTx/>
              <a:buChar char="-"/>
              <a:defRPr/>
            </a:pPr>
            <a:r>
              <a:rPr lang="fr-FR" sz="2400" dirty="0">
                <a:latin typeface="Arial" panose="020B0604020202020204" pitchFamily="34" charset="0"/>
              </a:rPr>
              <a:t>inscription mais non soumission</a:t>
            </a:r>
          </a:p>
          <a:p>
            <a:pPr marL="457200" indent="-457200">
              <a:buFontTx/>
              <a:buChar char="-"/>
              <a:defRPr/>
            </a:pPr>
            <a:r>
              <a:rPr lang="fr-FR" sz="2400" dirty="0">
                <a:latin typeface="Arial" panose="020B0604020202020204" pitchFamily="34" charset="0"/>
              </a:rPr>
              <a:t>ou dossier noté très insuffisant (critères déterminés pour chaque EEQ)</a:t>
            </a:r>
          </a:p>
          <a:p>
            <a:pPr>
              <a:defRPr/>
            </a:pPr>
            <a:endParaRPr lang="fr-FR" sz="2400" dirty="0">
              <a:latin typeface="Arial" panose="020B0604020202020204" pitchFamily="34" charset="0"/>
            </a:endParaRPr>
          </a:p>
          <a:p>
            <a:pPr>
              <a:defRPr/>
            </a:pPr>
            <a:endParaRPr lang="fr-FR" sz="2400" dirty="0">
              <a:latin typeface="Arial" panose="020B0604020202020204" pitchFamily="34" charset="0"/>
            </a:endParaRPr>
          </a:p>
          <a:p>
            <a:pPr marL="0" indent="0">
              <a:buNone/>
              <a:defRPr/>
            </a:pPr>
            <a:r>
              <a:rPr lang="fr-FR" sz="2400" dirty="0">
                <a:latin typeface="Arial" panose="020B0604020202020204" pitchFamily="34" charset="0"/>
              </a:rPr>
              <a:t>Mauvaise performance </a:t>
            </a:r>
            <a:r>
              <a:rPr lang="fr-FR" sz="2400" dirty="0" smtClean="0">
                <a:latin typeface="Arial" panose="020B0604020202020204" pitchFamily="34" charset="0"/>
              </a:rPr>
              <a:t>:</a:t>
            </a:r>
          </a:p>
          <a:p>
            <a:pPr marL="0" indent="0">
              <a:buNone/>
              <a:defRPr/>
            </a:pPr>
            <a:r>
              <a:rPr lang="fr-FR" sz="2400" dirty="0" smtClean="0">
                <a:latin typeface="Arial" panose="020B0604020202020204" pitchFamily="34" charset="0"/>
              </a:rPr>
              <a:t>= </a:t>
            </a:r>
            <a:r>
              <a:rPr lang="fr-FR" sz="2400" dirty="0">
                <a:latin typeface="Arial" panose="020B0604020202020204" pitchFamily="34" charset="0"/>
              </a:rPr>
              <a:t>2 alertes sur 3 années consécutives </a:t>
            </a:r>
            <a:r>
              <a:rPr lang="fr-FR" sz="2400" dirty="0" smtClean="0">
                <a:latin typeface="Arial" panose="020B0604020202020204" pitchFamily="34" charset="0"/>
                <a:sym typeface="Symbol" panose="05050102010706020507" pitchFamily="18" charset="2"/>
              </a:rPr>
              <a:t></a:t>
            </a:r>
            <a:r>
              <a:rPr lang="fr-FR" sz="2400" dirty="0" smtClean="0">
                <a:latin typeface="Arial" panose="020B0604020202020204" pitchFamily="34" charset="0"/>
              </a:rPr>
              <a:t> </a:t>
            </a:r>
            <a:r>
              <a:rPr lang="fr-FR" sz="2400" dirty="0">
                <a:latin typeface="Arial" panose="020B0604020202020204" pitchFamily="34" charset="0"/>
              </a:rPr>
              <a:t>mail du </a:t>
            </a:r>
            <a:r>
              <a:rPr lang="fr-FR" sz="2400" dirty="0" smtClean="0">
                <a:latin typeface="Arial" panose="020B0604020202020204" pitchFamily="34" charset="0"/>
              </a:rPr>
              <a:t>COPIL</a:t>
            </a:r>
          </a:p>
          <a:p>
            <a:pPr marL="0" indent="0">
              <a:buNone/>
              <a:defRPr/>
            </a:pPr>
            <a:endParaRPr lang="fr-FR" sz="2400" dirty="0">
              <a:latin typeface="Arial" panose="020B0604020202020204" pitchFamily="34" charset="0"/>
            </a:endParaRPr>
          </a:p>
          <a:p>
            <a:pPr marL="806450" indent="-806450">
              <a:buNone/>
              <a:defRPr/>
            </a:pPr>
            <a:r>
              <a:rPr lang="fr-FR" sz="2400" dirty="0" smtClean="0">
                <a:solidFill>
                  <a:schemeClr val="accent6">
                    <a:lumMod val="60000"/>
                    <a:lumOff val="40000"/>
                  </a:schemeClr>
                </a:solidFill>
                <a:latin typeface="Arial" panose="020B0604020202020204" pitchFamily="34" charset="0"/>
              </a:rPr>
              <a:t>N.B.:	Chaque laboratoire est sensé faire l’analyse de son résultat et juger s’il est en conformité avec la norme ISO 15189.</a:t>
            </a:r>
            <a:endParaRPr lang="fr-FR" sz="2400" dirty="0">
              <a:solidFill>
                <a:schemeClr val="accent6">
                  <a:lumMod val="60000"/>
                  <a:lumOff val="40000"/>
                </a:schemeClr>
              </a:solidFill>
              <a:latin typeface="Arial" panose="020B0604020202020204" pitchFamily="34" charset="0"/>
            </a:endParaRPr>
          </a:p>
        </p:txBody>
      </p:sp>
      <p:sp>
        <p:nvSpPr>
          <p:cNvPr id="5" name="Tijdelijke aanduiding voor dianummer 4"/>
          <p:cNvSpPr>
            <a:spLocks noGrp="1"/>
          </p:cNvSpPr>
          <p:nvPr>
            <p:ph type="sldNum" sz="quarter" idx="12"/>
          </p:nvPr>
        </p:nvSpPr>
        <p:spPr/>
        <p:txBody>
          <a:bodyPr/>
          <a:lstStyle/>
          <a:p>
            <a:pPr>
              <a:defRPr/>
            </a:pPr>
            <a:fld id="{5FD9F14F-ACAF-4C72-9EB8-C14B7E3502D4}" type="slidenum">
              <a:rPr lang="fr-FR" altLang="fr-FR" smtClean="0"/>
              <a:pPr>
                <a:defRPr/>
              </a:pPr>
              <a:t>30</a:t>
            </a:fld>
            <a:endParaRPr lang="fr-FR" altLang="fr-FR"/>
          </a:p>
        </p:txBody>
      </p:sp>
    </p:spTree>
    <p:extLst>
      <p:ext uri="{BB962C8B-B14F-4D97-AF65-F5344CB8AC3E}">
        <p14:creationId xmlns:p14="http://schemas.microsoft.com/office/powerpoint/2010/main" val="180240080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solidFill>
                  <a:srgbClr val="003399"/>
                </a:solidFill>
              </a:rPr>
              <a:t>Intérêt du </a:t>
            </a:r>
            <a:r>
              <a:rPr lang="fr-FR" dirty="0" smtClean="0">
                <a:solidFill>
                  <a:srgbClr val="003399"/>
                </a:solidFill>
              </a:rPr>
              <a:t>cas</a:t>
            </a:r>
            <a:endParaRPr lang="fr-FR" dirty="0">
              <a:solidFill>
                <a:srgbClr val="33CC33"/>
              </a:solidFill>
            </a:endParaRPr>
          </a:p>
        </p:txBody>
      </p:sp>
      <p:sp>
        <p:nvSpPr>
          <p:cNvPr id="3" name="Espace réservé du contenu 2"/>
          <p:cNvSpPr>
            <a:spLocks noGrp="1"/>
          </p:cNvSpPr>
          <p:nvPr>
            <p:ph idx="1"/>
          </p:nvPr>
        </p:nvSpPr>
        <p:spPr>
          <a:xfrm>
            <a:off x="609600" y="1556792"/>
            <a:ext cx="10972800" cy="4925143"/>
          </a:xfrm>
        </p:spPr>
        <p:txBody>
          <a:bodyPr/>
          <a:lstStyle/>
          <a:p>
            <a:pPr marL="447675" indent="-447675">
              <a:buFont typeface="Wingdings" panose="05000000000000000000" pitchFamily="2" charset="2"/>
              <a:buChar char="ü"/>
            </a:pPr>
            <a:r>
              <a:rPr lang="fr-FR" sz="2800" dirty="0" smtClean="0"/>
              <a:t>Importance de se référer aux données cytologiques</a:t>
            </a:r>
          </a:p>
          <a:p>
            <a:pPr marL="804863" lvl="1" indent="-357188">
              <a:buFont typeface="Wingdings" panose="05000000000000000000" pitchFamily="2" charset="2"/>
              <a:buChar char="à"/>
            </a:pPr>
            <a:r>
              <a:rPr lang="fr-FR" sz="2400" dirty="0" smtClean="0"/>
              <a:t>FISH indispensable en cas de discordance (cf. recommandations du GFCH): anomalie cryptique</a:t>
            </a:r>
          </a:p>
          <a:p>
            <a:pPr marL="804863" lvl="1" indent="-357188">
              <a:buFont typeface="Wingdings" panose="05000000000000000000" pitchFamily="2" charset="2"/>
              <a:buChar char="à"/>
            </a:pPr>
            <a:endParaRPr lang="fr-FR" sz="2400" dirty="0"/>
          </a:p>
          <a:p>
            <a:pPr marL="447675" indent="-447675">
              <a:buFont typeface="Wingdings" panose="05000000000000000000" pitchFamily="2" charset="2"/>
              <a:buChar char="ü"/>
            </a:pPr>
            <a:r>
              <a:rPr lang="fr-FR" sz="2800" dirty="0" smtClean="0">
                <a:sym typeface="Wingdings" pitchFamily="2" charset="2"/>
              </a:rPr>
              <a:t>ISCN: </a:t>
            </a:r>
          </a:p>
          <a:p>
            <a:pPr marL="847725" lvl="1" indent="-447675">
              <a:buFont typeface="Wingdings" panose="05000000000000000000" pitchFamily="2" charset="2"/>
              <a:buChar char="ü"/>
            </a:pPr>
            <a:r>
              <a:rPr lang="fr-FR" sz="2400" dirty="0" smtClean="0">
                <a:sym typeface="Wingdings" pitchFamily="2" charset="2"/>
              </a:rPr>
              <a:t>Sens </a:t>
            </a:r>
            <a:r>
              <a:rPr lang="fr-FR" sz="2400" dirty="0">
                <a:sym typeface="Wingdings" pitchFamily="2" charset="2"/>
              </a:rPr>
              <a:t>d’écriture </a:t>
            </a:r>
            <a:r>
              <a:rPr lang="fr-FR" sz="2400" dirty="0" smtClean="0">
                <a:sym typeface="Wingdings" pitchFamily="2" charset="2"/>
              </a:rPr>
              <a:t>de la FISH </a:t>
            </a:r>
            <a:r>
              <a:rPr lang="fr-FR" sz="2400" dirty="0" err="1" smtClean="0">
                <a:sym typeface="Wingdings" pitchFamily="2" charset="2"/>
              </a:rPr>
              <a:t>interphasique</a:t>
            </a:r>
            <a:r>
              <a:rPr lang="fr-FR" sz="2400" dirty="0" smtClean="0">
                <a:sym typeface="Wingdings" pitchFamily="2" charset="2"/>
              </a:rPr>
              <a:t> (</a:t>
            </a:r>
            <a:r>
              <a:rPr lang="fr-FR" sz="2400" dirty="0" err="1" smtClean="0">
                <a:sym typeface="Wingdings" pitchFamily="2" charset="2"/>
              </a:rPr>
              <a:t>pterqter</a:t>
            </a:r>
            <a:r>
              <a:rPr lang="fr-FR" sz="2400" dirty="0" smtClean="0">
                <a:sym typeface="Wingdings" pitchFamily="2" charset="2"/>
              </a:rPr>
              <a:t>)</a:t>
            </a:r>
          </a:p>
          <a:p>
            <a:pPr marL="847725" lvl="1" indent="-447675">
              <a:buFont typeface="Wingdings" panose="05000000000000000000" pitchFamily="2" charset="2"/>
              <a:buChar char="ü"/>
            </a:pPr>
            <a:r>
              <a:rPr lang="fr-FR" sz="2400" dirty="0" smtClean="0">
                <a:sym typeface="Wingdings" pitchFamily="2" charset="2"/>
              </a:rPr>
              <a:t>Ecriture de la FISH </a:t>
            </a:r>
            <a:r>
              <a:rPr lang="fr-FR" sz="2400" dirty="0" err="1" smtClean="0">
                <a:sym typeface="Wingdings" pitchFamily="2" charset="2"/>
              </a:rPr>
              <a:t>interphasique</a:t>
            </a:r>
            <a:r>
              <a:rPr lang="fr-FR" sz="2400" dirty="0" smtClean="0">
                <a:sym typeface="Wingdings" pitchFamily="2" charset="2"/>
              </a:rPr>
              <a:t> quand anomalie déséquilibrée avec une sonde de séparation</a:t>
            </a:r>
          </a:p>
          <a:p>
            <a:pPr marL="847725" lvl="1" indent="-447675">
              <a:buFont typeface="Wingdings" panose="05000000000000000000" pitchFamily="2" charset="2"/>
              <a:buChar char="ü"/>
            </a:pPr>
            <a:endParaRPr lang="fr-FR" sz="2400" dirty="0" smtClean="0">
              <a:sym typeface="Wingdings" pitchFamily="2" charset="2"/>
            </a:endParaRPr>
          </a:p>
          <a:p>
            <a:pPr marL="447675" indent="-447675">
              <a:buFont typeface="Wingdings" panose="05000000000000000000" pitchFamily="2" charset="2"/>
              <a:buChar char="ü"/>
            </a:pPr>
            <a:r>
              <a:rPr lang="fr-FR" sz="2800" dirty="0" smtClean="0">
                <a:sym typeface="Wingdings" pitchFamily="2" charset="2"/>
              </a:rPr>
              <a:t>Valeur pronostique doit être précisée avec références biblio si non consensuelle </a:t>
            </a:r>
            <a:endParaRPr lang="fr-FR" sz="2800" dirty="0">
              <a:sym typeface="Wingdings" pitchFamily="2" charset="2"/>
            </a:endParaRPr>
          </a:p>
          <a:p>
            <a:pPr>
              <a:buFont typeface="Wingdings" panose="05000000000000000000" pitchFamily="2" charset="2"/>
              <a:buChar char="ü"/>
            </a:pPr>
            <a:endParaRPr lang="fr-FR" sz="2800" dirty="0"/>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31</a:t>
            </a:fld>
            <a:endParaRPr lang="fr-FR" altLang="fr-FR"/>
          </a:p>
        </p:txBody>
      </p:sp>
    </p:spTree>
    <p:extLst>
      <p:ext uri="{BB962C8B-B14F-4D97-AF65-F5344CB8AC3E}">
        <p14:creationId xmlns:p14="http://schemas.microsoft.com/office/powerpoint/2010/main" val="23043678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ltLang="fr-FR" dirty="0">
                <a:solidFill>
                  <a:srgbClr val="003399"/>
                </a:solidFill>
                <a:ea typeface="ＭＳ Ｐゴシック" pitchFamily="34" charset="-128"/>
              </a:rPr>
              <a:t>Droits de </a:t>
            </a:r>
            <a:r>
              <a:rPr lang="fr-FR" altLang="fr-FR" dirty="0" smtClean="0">
                <a:solidFill>
                  <a:srgbClr val="003399"/>
                </a:solidFill>
                <a:ea typeface="ＭＳ Ｐゴシック" pitchFamily="34" charset="-128"/>
              </a:rPr>
              <a:t>réponse</a:t>
            </a:r>
            <a:endParaRPr lang="fr-FR" dirty="0"/>
          </a:p>
        </p:txBody>
      </p:sp>
      <p:sp>
        <p:nvSpPr>
          <p:cNvPr id="5" name="Rechthoek 4"/>
          <p:cNvSpPr/>
          <p:nvPr/>
        </p:nvSpPr>
        <p:spPr>
          <a:xfrm>
            <a:off x="767408" y="2305616"/>
            <a:ext cx="10814992" cy="1261884"/>
          </a:xfrm>
          <a:prstGeom prst="rect">
            <a:avLst/>
          </a:prstGeom>
        </p:spPr>
        <p:txBody>
          <a:bodyPr wrap="square">
            <a:spAutoFit/>
          </a:bodyPr>
          <a:lstStyle/>
          <a:p>
            <a:r>
              <a:rPr lang="fr-FR" dirty="0"/>
              <a:t>4 droits de réponse ont été examinés </a:t>
            </a:r>
            <a:r>
              <a:rPr lang="fr-FR" dirty="0" smtClean="0"/>
              <a:t>:</a:t>
            </a:r>
          </a:p>
          <a:p>
            <a:endParaRPr lang="fr-FR" dirty="0"/>
          </a:p>
          <a:p>
            <a:r>
              <a:rPr lang="fr-FR" sz="2000" dirty="0"/>
              <a:t>1/4 a abouti à une révision de la note (+0,5 point restitué au niveau de “formule bien écrite”)</a:t>
            </a:r>
          </a:p>
        </p:txBody>
      </p:sp>
      <p:sp>
        <p:nvSpPr>
          <p:cNvPr id="3" name="Tijdelijke aanduiding voor dianummer 2"/>
          <p:cNvSpPr>
            <a:spLocks noGrp="1"/>
          </p:cNvSpPr>
          <p:nvPr>
            <p:ph type="sldNum" sz="quarter" idx="12"/>
          </p:nvPr>
        </p:nvSpPr>
        <p:spPr/>
        <p:txBody>
          <a:bodyPr/>
          <a:lstStyle/>
          <a:p>
            <a:pPr>
              <a:defRPr/>
            </a:pPr>
            <a:fld id="{5FD9F14F-ACAF-4C72-9EB8-C14B7E3502D4}" type="slidenum">
              <a:rPr lang="fr-FR" altLang="fr-FR" smtClean="0"/>
              <a:pPr>
                <a:defRPr/>
              </a:pPr>
              <a:t>32</a:t>
            </a:fld>
            <a:endParaRPr lang="fr-FR" altLang="fr-FR"/>
          </a:p>
        </p:txBody>
      </p:sp>
    </p:spTree>
    <p:extLst>
      <p:ext uri="{BB962C8B-B14F-4D97-AF65-F5344CB8AC3E}">
        <p14:creationId xmlns:p14="http://schemas.microsoft.com/office/powerpoint/2010/main" val="234646995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hoek 5"/>
          <p:cNvSpPr/>
          <p:nvPr/>
        </p:nvSpPr>
        <p:spPr>
          <a:xfrm>
            <a:off x="263352" y="5076945"/>
            <a:ext cx="11449272" cy="1128208"/>
          </a:xfrm>
          <a:prstGeom prst="rect">
            <a:avLst/>
          </a:prstGeom>
          <a:solidFill>
            <a:schemeClr val="bg2">
              <a:lumMod val="20000"/>
              <a:lumOff val="80000"/>
            </a:schemeClr>
          </a:solidFill>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nl-BE"/>
          </a:p>
        </p:txBody>
      </p:sp>
      <p:sp>
        <p:nvSpPr>
          <p:cNvPr id="2" name="Titre 1"/>
          <p:cNvSpPr>
            <a:spLocks noGrp="1"/>
          </p:cNvSpPr>
          <p:nvPr>
            <p:ph type="title"/>
          </p:nvPr>
        </p:nvSpPr>
        <p:spPr/>
        <p:txBody>
          <a:bodyPr/>
          <a:lstStyle/>
          <a:p>
            <a:r>
              <a:rPr lang="fr-FR" altLang="fr-FR" b="1" dirty="0">
                <a:solidFill>
                  <a:srgbClr val="003399"/>
                </a:solidFill>
                <a:ea typeface="ＭＳ Ｐゴシック" pitchFamily="34" charset="-128"/>
              </a:rPr>
              <a:t>BILAN   </a:t>
            </a:r>
            <a:r>
              <a:rPr lang="fr-FR" altLang="fr-FR" b="1" dirty="0" smtClean="0">
                <a:solidFill>
                  <a:srgbClr val="003399"/>
                </a:solidFill>
                <a:ea typeface="ＭＳ Ｐゴシック" pitchFamily="34" charset="-128"/>
              </a:rPr>
              <a:t>2020 </a:t>
            </a:r>
            <a:endParaRPr lang="fr-FR" dirty="0"/>
          </a:p>
        </p:txBody>
      </p:sp>
      <p:sp>
        <p:nvSpPr>
          <p:cNvPr id="3" name="Espace réservé du contenu 2"/>
          <p:cNvSpPr>
            <a:spLocks noGrp="1"/>
          </p:cNvSpPr>
          <p:nvPr>
            <p:ph idx="1"/>
          </p:nvPr>
        </p:nvSpPr>
        <p:spPr>
          <a:xfrm>
            <a:off x="617610" y="1390074"/>
            <a:ext cx="10969487" cy="4525963"/>
          </a:xfrm>
        </p:spPr>
        <p:txBody>
          <a:bodyPr/>
          <a:lstStyle/>
          <a:p>
            <a:pPr>
              <a:lnSpc>
                <a:spcPct val="80000"/>
              </a:lnSpc>
              <a:buFontTx/>
              <a:buNone/>
            </a:pPr>
            <a:r>
              <a:rPr lang="fr-FR" sz="2000" b="1" dirty="0" smtClean="0">
                <a:solidFill>
                  <a:srgbClr val="C00000"/>
                </a:solidFill>
                <a:latin typeface="Arial" panose="020B0604020202020204" pitchFamily="34" charset="0"/>
              </a:rPr>
              <a:t>0 </a:t>
            </a:r>
            <a:r>
              <a:rPr lang="fr-FR" sz="2000" b="1" dirty="0">
                <a:solidFill>
                  <a:srgbClr val="C00000"/>
                </a:solidFill>
                <a:latin typeface="Arial" panose="020B0604020202020204" pitchFamily="34" charset="0"/>
              </a:rPr>
              <a:t>alerte de performance par rapport aux notes (anomalie critique non identifiée).</a:t>
            </a:r>
          </a:p>
          <a:p>
            <a:pPr>
              <a:lnSpc>
                <a:spcPct val="80000"/>
              </a:lnSpc>
              <a:buFontTx/>
              <a:buChar char="-"/>
            </a:pPr>
            <a:endParaRPr lang="fr-FR" altLang="fr-FR" sz="2000" dirty="0">
              <a:ea typeface="ＭＳ Ｐゴシック" pitchFamily="34" charset="-128"/>
            </a:endParaRPr>
          </a:p>
          <a:p>
            <a:pPr marL="0" indent="0">
              <a:lnSpc>
                <a:spcPct val="80000"/>
              </a:lnSpc>
              <a:buNone/>
            </a:pPr>
            <a:r>
              <a:rPr lang="fr-FR" altLang="fr-FR" sz="2000" dirty="0" smtClean="0">
                <a:ea typeface="ＭＳ Ｐゴシック" pitchFamily="34" charset="-128"/>
              </a:rPr>
              <a:t>2020 Bons </a:t>
            </a:r>
            <a:r>
              <a:rPr lang="fr-FR" altLang="fr-FR" sz="2000" dirty="0">
                <a:ea typeface="ＭＳ Ｐゴシック" pitchFamily="34" charset="-128"/>
              </a:rPr>
              <a:t>résultats dans l’ensemble :</a:t>
            </a:r>
          </a:p>
          <a:p>
            <a:pPr marL="0" indent="0">
              <a:lnSpc>
                <a:spcPct val="80000"/>
              </a:lnSpc>
              <a:buNone/>
            </a:pPr>
            <a:r>
              <a:rPr lang="fr-FR" altLang="fr-FR" sz="2000" dirty="0">
                <a:ea typeface="ＭＳ Ｐゴシック" pitchFamily="34" charset="-128"/>
              </a:rPr>
              <a:t>	- </a:t>
            </a:r>
            <a:r>
              <a:rPr lang="fr-FR" altLang="fr-FR" sz="2000" dirty="0" smtClean="0">
                <a:ea typeface="ＭＳ Ｐゴシック" pitchFamily="34" charset="-128"/>
              </a:rPr>
              <a:t>28 </a:t>
            </a:r>
            <a:r>
              <a:rPr lang="fr-FR" altLang="fr-FR" sz="2000" dirty="0">
                <a:ea typeface="ＭＳ Ｐゴシック" pitchFamily="34" charset="-128"/>
              </a:rPr>
              <a:t>bons et très bons dossiers (soit </a:t>
            </a:r>
            <a:r>
              <a:rPr lang="fr-FR" altLang="fr-FR" sz="2000" dirty="0" smtClean="0">
                <a:ea typeface="ＭＳ Ｐゴシック" pitchFamily="34" charset="-128"/>
              </a:rPr>
              <a:t>63% des</a:t>
            </a:r>
            <a:r>
              <a:rPr lang="fr-FR" altLang="fr-FR" sz="2000" dirty="0">
                <a:ea typeface="ＭＳ Ｐゴシック" pitchFamily="34" charset="-128"/>
              </a:rPr>
              <a:t> </a:t>
            </a:r>
            <a:r>
              <a:rPr lang="fr-FR" altLang="fr-FR" sz="2000" dirty="0" smtClean="0">
                <a:ea typeface="ＭＳ Ｐゴシック" pitchFamily="34" charset="-128"/>
              </a:rPr>
              <a:t>participants</a:t>
            </a:r>
            <a:r>
              <a:rPr lang="fr-FR" altLang="fr-FR" sz="2000" dirty="0">
                <a:ea typeface="ＭＳ Ｐゴシック" pitchFamily="34" charset="-128"/>
              </a:rPr>
              <a:t>)</a:t>
            </a:r>
          </a:p>
          <a:p>
            <a:pPr marL="0" indent="0">
              <a:lnSpc>
                <a:spcPct val="80000"/>
              </a:lnSpc>
              <a:buNone/>
            </a:pPr>
            <a:r>
              <a:rPr lang="fr-FR" altLang="fr-FR" sz="2000" dirty="0">
                <a:ea typeface="ＭＳ Ｐゴシック" pitchFamily="34" charset="-128"/>
              </a:rPr>
              <a:t>	- </a:t>
            </a:r>
            <a:r>
              <a:rPr lang="fr-FR" altLang="fr-FR" sz="2000" dirty="0" smtClean="0">
                <a:ea typeface="ＭＳ Ｐゴシック" pitchFamily="34" charset="-128"/>
              </a:rPr>
              <a:t>15 </a:t>
            </a:r>
            <a:r>
              <a:rPr lang="fr-FR" altLang="fr-FR" sz="2000" dirty="0">
                <a:ea typeface="ＭＳ Ｐゴシック" pitchFamily="34" charset="-128"/>
              </a:rPr>
              <a:t>dossiers jugés moyens </a:t>
            </a:r>
            <a:r>
              <a:rPr lang="fr-FR" altLang="fr-FR" sz="2000" dirty="0" smtClean="0">
                <a:ea typeface="ＭＳ Ｐゴシック" pitchFamily="34" charset="-128"/>
              </a:rPr>
              <a:t>(34%)</a:t>
            </a:r>
          </a:p>
          <a:p>
            <a:pPr marL="0" indent="0">
              <a:lnSpc>
                <a:spcPct val="80000"/>
              </a:lnSpc>
              <a:buNone/>
            </a:pPr>
            <a:r>
              <a:rPr lang="fr-FR" altLang="fr-FR" sz="2000" dirty="0">
                <a:ea typeface="ＭＳ Ｐゴシック" pitchFamily="34" charset="-128"/>
              </a:rPr>
              <a:t>	</a:t>
            </a:r>
            <a:r>
              <a:rPr lang="fr-FR" altLang="fr-FR" sz="2000" dirty="0" smtClean="0">
                <a:ea typeface="ＭＳ Ｐゴシック" pitchFamily="34" charset="-128"/>
              </a:rPr>
              <a:t>- 1 dossier jugé insuffisant</a:t>
            </a:r>
          </a:p>
          <a:p>
            <a:pPr marL="0" indent="0">
              <a:lnSpc>
                <a:spcPct val="80000"/>
              </a:lnSpc>
              <a:buNone/>
            </a:pPr>
            <a:endParaRPr lang="fr-FR" altLang="fr-FR" sz="2000" dirty="0">
              <a:ea typeface="ＭＳ Ｐゴシック" pitchFamily="34" charset="-128"/>
            </a:endParaRPr>
          </a:p>
          <a:p>
            <a:pPr marL="0" indent="0">
              <a:lnSpc>
                <a:spcPct val="80000"/>
              </a:lnSpc>
              <a:buNone/>
            </a:pPr>
            <a:r>
              <a:rPr lang="fr-FR" altLang="fr-FR" sz="2000" dirty="0" smtClean="0">
                <a:ea typeface="ＭＳ Ｐゴシック" pitchFamily="34" charset="-128"/>
              </a:rPr>
              <a:t>Proposition de renommer les dossiers « moyens » en « corrects » à partir de l’EEQ 2021.</a:t>
            </a:r>
            <a:endParaRPr lang="fr-FR" altLang="fr-FR" sz="2000" dirty="0">
              <a:ea typeface="ＭＳ Ｐゴシック" pitchFamily="34" charset="-128"/>
            </a:endParaRPr>
          </a:p>
          <a:p>
            <a:pPr>
              <a:lnSpc>
                <a:spcPct val="80000"/>
              </a:lnSpc>
              <a:buNone/>
            </a:pPr>
            <a:endParaRPr lang="fr-FR" altLang="fr-FR" sz="2000" dirty="0">
              <a:ea typeface="ＭＳ Ｐゴシック" pitchFamily="34" charset="-128"/>
            </a:endParaRPr>
          </a:p>
          <a:p>
            <a:pPr marL="0" indent="0">
              <a:lnSpc>
                <a:spcPct val="80000"/>
              </a:lnSpc>
              <a:buNone/>
            </a:pPr>
            <a:r>
              <a:rPr lang="fr-FR" altLang="fr-FR" sz="2000" b="1" dirty="0" smtClean="0">
                <a:ea typeface="ＭＳ Ｐゴシック" pitchFamily="34" charset="-128"/>
                <a:sym typeface="Wingdings" pitchFamily="2" charset="2"/>
              </a:rPr>
              <a:t>Grille </a:t>
            </a:r>
            <a:r>
              <a:rPr lang="fr-FR" altLang="fr-FR" sz="2000" b="1" dirty="0">
                <a:ea typeface="ＭＳ Ｐゴシック" pitchFamily="34" charset="-128"/>
                <a:sym typeface="Wingdings" pitchFamily="2" charset="2"/>
              </a:rPr>
              <a:t>de correction bien </a:t>
            </a:r>
            <a:r>
              <a:rPr lang="fr-FR" altLang="fr-FR" sz="2000" b="1" dirty="0" smtClean="0">
                <a:ea typeface="ＭＳ Ｐゴシック" pitchFamily="34" charset="-128"/>
                <a:sym typeface="Wingdings" pitchFamily="2" charset="2"/>
              </a:rPr>
              <a:t>préparée</a:t>
            </a:r>
          </a:p>
          <a:p>
            <a:pPr marL="0" indent="0">
              <a:lnSpc>
                <a:spcPct val="80000"/>
              </a:lnSpc>
              <a:buNone/>
            </a:pPr>
            <a:endParaRPr lang="fr-FR" altLang="fr-FR" sz="2000" b="1" dirty="0" smtClean="0">
              <a:ea typeface="ＭＳ Ｐゴシック" pitchFamily="34" charset="-128"/>
              <a:sym typeface="Wingdings" pitchFamily="2" charset="2"/>
            </a:endParaRPr>
          </a:p>
          <a:p>
            <a:pPr marL="0" indent="0">
              <a:lnSpc>
                <a:spcPct val="80000"/>
              </a:lnSpc>
              <a:buNone/>
            </a:pPr>
            <a:endParaRPr lang="fr-FR" altLang="fr-FR" sz="2000" b="1" dirty="0" smtClean="0">
              <a:ea typeface="ＭＳ Ｐゴシック" pitchFamily="34" charset="-128"/>
              <a:sym typeface="Wingdings" pitchFamily="2" charset="2"/>
            </a:endParaRPr>
          </a:p>
          <a:p>
            <a:pPr marL="0" indent="0">
              <a:lnSpc>
                <a:spcPct val="80000"/>
              </a:lnSpc>
              <a:buNone/>
            </a:pPr>
            <a:endParaRPr lang="fr-FR" altLang="fr-FR" sz="2000" b="1" dirty="0">
              <a:ea typeface="ＭＳ Ｐゴシック" pitchFamily="34" charset="-128"/>
              <a:sym typeface="Wingdings" pitchFamily="2" charset="2"/>
            </a:endParaRPr>
          </a:p>
          <a:p>
            <a:pPr marL="1077913" indent="0">
              <a:lnSpc>
                <a:spcPct val="80000"/>
              </a:lnSpc>
              <a:buNone/>
            </a:pPr>
            <a:r>
              <a:rPr lang="fr-FR" altLang="fr-FR" sz="2000" u="sng" dirty="0" smtClean="0">
                <a:latin typeface="Calibri" panose="020F0502020204030204" pitchFamily="34" charset="0"/>
                <a:ea typeface="ＭＳ Ｐゴシック" pitchFamily="34" charset="-128"/>
                <a:cs typeface="Calibri" panose="020F0502020204030204" pitchFamily="34" charset="0"/>
                <a:sym typeface="Wingdings" pitchFamily="2" charset="2"/>
              </a:rPr>
              <a:t>Suggestion</a:t>
            </a:r>
            <a:r>
              <a:rPr lang="fr-FR" altLang="fr-FR" sz="2000" dirty="0" smtClean="0">
                <a:latin typeface="Calibri" panose="020F0502020204030204" pitchFamily="34" charset="0"/>
                <a:ea typeface="ＭＳ Ｐゴシック" pitchFamily="34" charset="-128"/>
                <a:cs typeface="Calibri" panose="020F0502020204030204" pitchFamily="34" charset="0"/>
                <a:sym typeface="Wingdings" pitchFamily="2" charset="2"/>
              </a:rPr>
              <a:t> : point nomenclature avec 2 ou 3 cas envoyés en sondage avant la réunion </a:t>
            </a:r>
            <a:r>
              <a:rPr lang="fr-FR" altLang="fr-FR" sz="2000" dirty="0">
                <a:latin typeface="Calibri" panose="020F0502020204030204" pitchFamily="34" charset="0"/>
                <a:ea typeface="ＭＳ Ｐゴシック" pitchFamily="34" charset="-128"/>
                <a:cs typeface="Calibri" panose="020F0502020204030204" pitchFamily="34" charset="0"/>
                <a:sym typeface="Wingdings" pitchFamily="2" charset="2"/>
              </a:rPr>
              <a:t>GFCH ? (cf. diversité des formules reçues</a:t>
            </a:r>
            <a:r>
              <a:rPr lang="fr-FR" altLang="fr-FR" sz="2000" dirty="0" smtClean="0">
                <a:latin typeface="Calibri" panose="020F0502020204030204" pitchFamily="34" charset="0"/>
                <a:ea typeface="ＭＳ Ｐゴシック" pitchFamily="34" charset="-128"/>
                <a:cs typeface="Calibri" panose="020F0502020204030204" pitchFamily="34" charset="0"/>
                <a:sym typeface="Wingdings" pitchFamily="2" charset="2"/>
              </a:rPr>
              <a:t>)</a:t>
            </a:r>
            <a:endParaRPr lang="fr-FR" altLang="fr-FR" sz="2000" dirty="0">
              <a:latin typeface="Calibri" panose="020F0502020204030204" pitchFamily="34" charset="0"/>
              <a:ea typeface="ＭＳ Ｐゴシック" pitchFamily="34" charset="-128"/>
              <a:cs typeface="Calibri" panose="020F0502020204030204" pitchFamily="34" charset="0"/>
              <a:sym typeface="Wingdings" pitchFamily="2" charset="2"/>
            </a:endParaRPr>
          </a:p>
          <a:p>
            <a:pPr marL="0" indent="0">
              <a:lnSpc>
                <a:spcPct val="80000"/>
              </a:lnSpc>
              <a:buNone/>
            </a:pPr>
            <a:r>
              <a:rPr lang="fr-FR" altLang="fr-FR" sz="2000" b="1" dirty="0" smtClean="0">
                <a:ea typeface="ＭＳ Ｐゴシック" pitchFamily="34" charset="-128"/>
                <a:sym typeface="Wingdings" pitchFamily="2" charset="2"/>
              </a:rPr>
              <a:t> </a:t>
            </a:r>
            <a:endParaRPr lang="fr-FR" altLang="fr-FR" sz="2000" b="1" dirty="0">
              <a:ea typeface="ＭＳ Ｐゴシック" pitchFamily="34" charset="-128"/>
              <a:sym typeface="Wingdings" pitchFamily="2" charset="2"/>
            </a:endParaRPr>
          </a:p>
          <a:p>
            <a:pPr marL="0" indent="0">
              <a:lnSpc>
                <a:spcPct val="80000"/>
              </a:lnSpc>
              <a:buNone/>
            </a:pPr>
            <a:endParaRPr lang="fr-FR" altLang="fr-FR" sz="2000" b="1" dirty="0">
              <a:ea typeface="ＭＳ Ｐゴシック" pitchFamily="34" charset="-128"/>
            </a:endParaRPr>
          </a:p>
        </p:txBody>
      </p:sp>
      <p:pic>
        <p:nvPicPr>
          <p:cNvPr id="5" name="Afbeelding 4" descr="Light Bulb Idea Enlightenment · Free vector graphic on Pixabay"/>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32197">
            <a:off x="226885" y="4891557"/>
            <a:ext cx="1340759" cy="1498985"/>
          </a:xfrm>
          <a:prstGeom prst="rect">
            <a:avLst/>
          </a:prstGeom>
        </p:spPr>
      </p:pic>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33</a:t>
            </a:fld>
            <a:endParaRPr lang="fr-FR" altLang="fr-FR"/>
          </a:p>
        </p:txBody>
      </p:sp>
    </p:spTree>
    <p:extLst>
      <p:ext uri="{BB962C8B-B14F-4D97-AF65-F5344CB8AC3E}">
        <p14:creationId xmlns:p14="http://schemas.microsoft.com/office/powerpoint/2010/main" val="18649089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solidFill>
                  <a:srgbClr val="003399"/>
                </a:solidFill>
              </a:rPr>
              <a:t>Rappels de consignes (1)</a:t>
            </a:r>
            <a:endParaRPr lang="fr-FR" dirty="0"/>
          </a:p>
        </p:txBody>
      </p:sp>
      <p:sp>
        <p:nvSpPr>
          <p:cNvPr id="3" name="Espace réservé du contenu 2"/>
          <p:cNvSpPr>
            <a:spLocks noGrp="1"/>
          </p:cNvSpPr>
          <p:nvPr>
            <p:ph idx="1"/>
          </p:nvPr>
        </p:nvSpPr>
        <p:spPr/>
        <p:txBody>
          <a:bodyPr/>
          <a:lstStyle/>
          <a:p>
            <a:pPr marL="0" indent="0">
              <a:lnSpc>
                <a:spcPct val="80000"/>
              </a:lnSpc>
              <a:buNone/>
            </a:pPr>
            <a:r>
              <a:rPr lang="fr-FR" altLang="fr-FR" sz="2400" b="1" dirty="0">
                <a:solidFill>
                  <a:srgbClr val="C00000"/>
                </a:solidFill>
                <a:ea typeface="ＭＳ Ｐゴシック" pitchFamily="34" charset="-128"/>
              </a:rPr>
              <a:t>EEQ </a:t>
            </a:r>
            <a:r>
              <a:rPr lang="fr-FR" altLang="fr-FR" sz="2400" b="1" dirty="0" err="1">
                <a:solidFill>
                  <a:srgbClr val="C00000"/>
                </a:solidFill>
                <a:ea typeface="ＭＳ Ｐゴシック" pitchFamily="34" charset="-128"/>
              </a:rPr>
              <a:t>Onco-Hématologie</a:t>
            </a:r>
            <a:r>
              <a:rPr lang="fr-FR" altLang="fr-FR" sz="2400" b="1" dirty="0">
                <a:solidFill>
                  <a:srgbClr val="C00000"/>
                </a:solidFill>
                <a:ea typeface="ＭＳ Ｐゴシック" pitchFamily="34" charset="-128"/>
              </a:rPr>
              <a:t> = Caryotype  +  </a:t>
            </a:r>
            <a:r>
              <a:rPr lang="fr-FR" altLang="fr-FR" sz="2400" b="1" dirty="0" smtClean="0">
                <a:solidFill>
                  <a:srgbClr val="C00000"/>
                </a:solidFill>
                <a:ea typeface="ＭＳ Ｐゴシック" pitchFamily="34" charset="-128"/>
              </a:rPr>
              <a:t>FISH</a:t>
            </a:r>
          </a:p>
          <a:p>
            <a:pPr marL="0" indent="0">
              <a:lnSpc>
                <a:spcPct val="80000"/>
              </a:lnSpc>
              <a:buNone/>
            </a:pPr>
            <a:endParaRPr lang="fr-FR" altLang="fr-FR" sz="2400" b="1" dirty="0">
              <a:solidFill>
                <a:srgbClr val="C00000"/>
              </a:solidFill>
              <a:ea typeface="ＭＳ Ｐゴシック" pitchFamily="34" charset="-128"/>
            </a:endParaRPr>
          </a:p>
          <a:p>
            <a:pPr marL="0" indent="0">
              <a:lnSpc>
                <a:spcPct val="80000"/>
              </a:lnSpc>
              <a:buNone/>
            </a:pPr>
            <a:r>
              <a:rPr lang="fr-FR" altLang="fr-FR" sz="2400" b="1" dirty="0">
                <a:ea typeface="ＭＳ Ｐゴシック" pitchFamily="34" charset="-128"/>
                <a:sym typeface="Wingdings" pitchFamily="2" charset="2"/>
              </a:rPr>
              <a:t> </a:t>
            </a:r>
            <a:r>
              <a:rPr lang="fr-FR" altLang="fr-FR" sz="2400" b="1" dirty="0" err="1">
                <a:ea typeface="ＭＳ Ｐゴシック" pitchFamily="34" charset="-128"/>
                <a:sym typeface="Wingdings" pitchFamily="2" charset="2"/>
              </a:rPr>
              <a:t>iI</a:t>
            </a:r>
            <a:r>
              <a:rPr lang="fr-FR" altLang="fr-FR" sz="2400" b="1" dirty="0">
                <a:ea typeface="ＭＳ Ｐゴシック" pitchFamily="34" charset="-128"/>
                <a:sym typeface="Wingdings" pitchFamily="2" charset="2"/>
              </a:rPr>
              <a:t> doit y avoir une sonde ou des sondes avec des images à analyser</a:t>
            </a:r>
            <a:endParaRPr lang="fr-FR" altLang="fr-FR" sz="2400" b="1" dirty="0">
              <a:ea typeface="ＭＳ Ｐゴシック" pitchFamily="34" charset="-128"/>
            </a:endParaRPr>
          </a:p>
          <a:p>
            <a:pPr>
              <a:lnSpc>
                <a:spcPct val="80000"/>
              </a:lnSpc>
              <a:buFontTx/>
              <a:buChar char="-"/>
            </a:pPr>
            <a:endParaRPr lang="fr-FR" altLang="fr-FR" sz="2400" dirty="0">
              <a:ea typeface="ＭＳ Ｐゴシック" pitchFamily="34" charset="-128"/>
            </a:endParaRPr>
          </a:p>
          <a:p>
            <a:pPr>
              <a:lnSpc>
                <a:spcPct val="80000"/>
              </a:lnSpc>
              <a:buFont typeface="Wingdings" panose="05000000000000000000" pitchFamily="2" charset="2"/>
              <a:buChar char="ü"/>
            </a:pPr>
            <a:r>
              <a:rPr lang="fr-FR" altLang="fr-FR" sz="2400" dirty="0">
                <a:ea typeface="ＭＳ Ｐゴシック" pitchFamily="34" charset="-128"/>
              </a:rPr>
              <a:t>Répondre sur les 10 </a:t>
            </a:r>
            <a:r>
              <a:rPr lang="fr-FR" altLang="fr-FR" sz="2400" dirty="0" smtClean="0">
                <a:ea typeface="ＭＳ Ｐゴシック" pitchFamily="34" charset="-128"/>
              </a:rPr>
              <a:t>mitoses, </a:t>
            </a:r>
            <a:r>
              <a:rPr lang="fr-FR" altLang="fr-FR" sz="2400" dirty="0">
                <a:ea typeface="ＭＳ Ｐゴシック" pitchFamily="34" charset="-128"/>
              </a:rPr>
              <a:t>qu’elles soient classées ou </a:t>
            </a:r>
            <a:r>
              <a:rPr lang="fr-FR" altLang="fr-FR" sz="2400" dirty="0" smtClean="0">
                <a:ea typeface="ＭＳ Ｐゴシック" pitchFamily="34" charset="-128"/>
              </a:rPr>
              <a:t>analysées</a:t>
            </a:r>
            <a:endParaRPr lang="fr-FR" altLang="fr-FR" sz="2400" dirty="0">
              <a:ea typeface="ＭＳ Ｐゴシック" pitchFamily="34" charset="-128"/>
            </a:endParaRPr>
          </a:p>
          <a:p>
            <a:pPr>
              <a:lnSpc>
                <a:spcPct val="80000"/>
              </a:lnSpc>
              <a:buFont typeface="Wingdings" panose="05000000000000000000" pitchFamily="2" charset="2"/>
              <a:buChar char="ü"/>
            </a:pPr>
            <a:endParaRPr lang="fr-FR" altLang="fr-FR" sz="2400" dirty="0">
              <a:ea typeface="ＭＳ Ｐゴシック" pitchFamily="34" charset="-128"/>
            </a:endParaRPr>
          </a:p>
          <a:p>
            <a:pPr>
              <a:lnSpc>
                <a:spcPct val="80000"/>
              </a:lnSpc>
              <a:buFont typeface="Wingdings" panose="05000000000000000000" pitchFamily="2" charset="2"/>
              <a:buChar char="ü"/>
            </a:pPr>
            <a:r>
              <a:rPr lang="fr-FR" altLang="fr-FR" sz="2400" dirty="0" smtClean="0">
                <a:ea typeface="ＭＳ Ｐゴシック" pitchFamily="34" charset="-128"/>
              </a:rPr>
              <a:t>Possibilité de sélectionner </a:t>
            </a:r>
            <a:r>
              <a:rPr lang="fr-FR" altLang="fr-FR" sz="2400" dirty="0">
                <a:ea typeface="ＭＳ Ｐゴシック" pitchFamily="34" charset="-128"/>
              </a:rPr>
              <a:t>plusieurs sondes FISH (</a:t>
            </a:r>
            <a:r>
              <a:rPr lang="fr-FR" altLang="fr-FR" sz="2400" dirty="0" smtClean="0">
                <a:ea typeface="ＭＳ Ｐゴシック" pitchFamily="34" charset="-128"/>
              </a:rPr>
              <a:t>cf. </a:t>
            </a:r>
            <a:r>
              <a:rPr lang="fr-FR" altLang="fr-FR" sz="2400" dirty="0">
                <a:ea typeface="ＭＳ Ｐゴシック" pitchFamily="34" charset="-128"/>
              </a:rPr>
              <a:t>mode d’emploi)</a:t>
            </a:r>
          </a:p>
          <a:p>
            <a:pPr>
              <a:lnSpc>
                <a:spcPct val="80000"/>
              </a:lnSpc>
              <a:buFont typeface="Wingdings" panose="05000000000000000000" pitchFamily="2" charset="2"/>
              <a:buChar char="ü"/>
            </a:pPr>
            <a:endParaRPr lang="fr-FR" altLang="fr-FR" sz="2400" dirty="0">
              <a:ea typeface="ＭＳ Ｐゴシック" pitchFamily="34" charset="-128"/>
            </a:endParaRPr>
          </a:p>
          <a:p>
            <a:pPr>
              <a:lnSpc>
                <a:spcPct val="80000"/>
              </a:lnSpc>
              <a:buFont typeface="Wingdings" panose="05000000000000000000" pitchFamily="2" charset="2"/>
              <a:buChar char="ü"/>
            </a:pPr>
            <a:r>
              <a:rPr lang="fr-FR" altLang="fr-FR" sz="2400" dirty="0">
                <a:ea typeface="ＭＳ Ｐゴシック" pitchFamily="34" charset="-128"/>
              </a:rPr>
              <a:t>Après le choix par OUI ou par NON de la réalisation de la FISH, ne justifier que votre choix par un ou plusieurs </a:t>
            </a:r>
            <a:r>
              <a:rPr lang="fr-FR" altLang="fr-FR" sz="2400" dirty="0" smtClean="0">
                <a:ea typeface="ＭＳ Ｐゴシック" pitchFamily="34" charset="-128"/>
              </a:rPr>
              <a:t>items</a:t>
            </a:r>
            <a:endParaRPr lang="fr-FR" altLang="fr-FR" sz="2400" dirty="0">
              <a:ea typeface="ＭＳ Ｐゴシック" pitchFamily="34" charset="-128"/>
            </a:endParaRPr>
          </a:p>
          <a:p>
            <a:pPr>
              <a:lnSpc>
                <a:spcPct val="80000"/>
              </a:lnSpc>
              <a:buFont typeface="Wingdings" panose="05000000000000000000" pitchFamily="2" charset="2"/>
              <a:buChar char="ü"/>
            </a:pPr>
            <a:endParaRPr lang="fr-FR" altLang="fr-FR" sz="2400" dirty="0">
              <a:ea typeface="ＭＳ Ｐゴシック" pitchFamily="34" charset="-128"/>
            </a:endParaRPr>
          </a:p>
          <a:p>
            <a:pPr>
              <a:lnSpc>
                <a:spcPct val="80000"/>
              </a:lnSpc>
              <a:buFont typeface="Wingdings" panose="05000000000000000000" pitchFamily="2" charset="2"/>
              <a:buChar char="ü"/>
            </a:pPr>
            <a:r>
              <a:rPr lang="fr-FR" altLang="fr-FR" sz="2400" dirty="0">
                <a:ea typeface="ＭＳ Ｐゴシック" pitchFamily="34" charset="-128"/>
              </a:rPr>
              <a:t>Répondre sur toutes les images FISH (mitoses et noyaux)</a:t>
            </a:r>
          </a:p>
          <a:p>
            <a:pPr marL="0" indent="0">
              <a:buNone/>
            </a:pPr>
            <a:endParaRPr lang="fr-FR" sz="2400" dirty="0"/>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34</a:t>
            </a:fld>
            <a:endParaRPr lang="fr-FR" altLang="fr-FR"/>
          </a:p>
        </p:txBody>
      </p:sp>
    </p:spTree>
    <p:extLst>
      <p:ext uri="{BB962C8B-B14F-4D97-AF65-F5344CB8AC3E}">
        <p14:creationId xmlns:p14="http://schemas.microsoft.com/office/powerpoint/2010/main" val="384424784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solidFill>
                  <a:srgbClr val="003399"/>
                </a:solidFill>
              </a:rPr>
              <a:t>Rappels de consignes (2)</a:t>
            </a:r>
            <a:endParaRPr lang="fr-FR" dirty="0"/>
          </a:p>
        </p:txBody>
      </p:sp>
      <p:sp>
        <p:nvSpPr>
          <p:cNvPr id="3" name="Espace réservé du contenu 2"/>
          <p:cNvSpPr>
            <a:spLocks noGrp="1"/>
          </p:cNvSpPr>
          <p:nvPr>
            <p:ph idx="1"/>
          </p:nvPr>
        </p:nvSpPr>
        <p:spPr/>
        <p:txBody>
          <a:bodyPr/>
          <a:lstStyle/>
          <a:p>
            <a:pPr marL="0" indent="0">
              <a:buNone/>
            </a:pPr>
            <a:r>
              <a:rPr lang="fr-FR" sz="2800" dirty="0" smtClean="0"/>
              <a:t>Consignes </a:t>
            </a:r>
            <a:r>
              <a:rPr lang="fr-FR" sz="2800" dirty="0"/>
              <a:t>du nombre de caryotypes à envoyer pour l’EEQ : </a:t>
            </a:r>
            <a:endParaRPr lang="fr-FR" sz="2800" dirty="0" smtClean="0"/>
          </a:p>
          <a:p>
            <a:pPr marL="0" indent="0">
              <a:buNone/>
            </a:pPr>
            <a:r>
              <a:rPr lang="fr-FR" sz="2800" dirty="0"/>
              <a:t>	</a:t>
            </a:r>
            <a:r>
              <a:rPr lang="fr-FR" sz="2800" dirty="0" smtClean="0">
                <a:sym typeface="Wingdings" pitchFamily="2" charset="2"/>
              </a:rPr>
              <a:t> </a:t>
            </a:r>
            <a:r>
              <a:rPr lang="fr-FR" sz="2800" dirty="0" smtClean="0"/>
              <a:t>2 </a:t>
            </a:r>
            <a:r>
              <a:rPr lang="fr-FR" sz="2800" dirty="0"/>
              <a:t>par clone pathologique </a:t>
            </a:r>
            <a:endParaRPr lang="fr-FR" sz="2800" dirty="0" smtClean="0"/>
          </a:p>
          <a:p>
            <a:pPr marL="0" indent="0">
              <a:buNone/>
            </a:pPr>
            <a:r>
              <a:rPr lang="fr-FR" sz="2800" dirty="0" smtClean="0"/>
              <a:t>	</a:t>
            </a:r>
            <a:r>
              <a:rPr lang="fr-FR" sz="2800" dirty="0" smtClean="0">
                <a:sym typeface="Wingdings" pitchFamily="2" charset="2"/>
              </a:rPr>
              <a:t> </a:t>
            </a:r>
            <a:r>
              <a:rPr lang="fr-FR" sz="2800" dirty="0" smtClean="0"/>
              <a:t>1 normal s’il y en a</a:t>
            </a:r>
          </a:p>
          <a:p>
            <a:pPr marL="0" indent="0">
              <a:buNone/>
            </a:pPr>
            <a:endParaRPr lang="fr-FR" sz="2800" dirty="0"/>
          </a:p>
          <a:p>
            <a:pPr marL="457200" lvl="1" indent="0">
              <a:buNone/>
              <a:tabLst>
                <a:tab pos="1073150" algn="l"/>
              </a:tabLst>
            </a:pPr>
            <a:r>
              <a:rPr lang="fr-FR" sz="2400" dirty="0"/>
              <a:t>Ex </a:t>
            </a:r>
            <a:r>
              <a:rPr lang="fr-FR" sz="2400" dirty="0" smtClean="0"/>
              <a:t>:	45,XY</a:t>
            </a:r>
            <a:r>
              <a:rPr lang="fr-FR" sz="2400" dirty="0"/>
              <a:t>,-7[3]/46,XY[17</a:t>
            </a:r>
            <a:r>
              <a:rPr lang="fr-FR" sz="2400" dirty="0" smtClean="0"/>
              <a:t>]</a:t>
            </a:r>
          </a:p>
          <a:p>
            <a:pPr marL="1073150" lvl="1" indent="0">
              <a:buNone/>
            </a:pPr>
            <a:r>
              <a:rPr lang="fr-FR" sz="2400" dirty="0" smtClean="0"/>
              <a:t>= </a:t>
            </a:r>
            <a:r>
              <a:rPr lang="fr-FR" sz="2400" dirty="0"/>
              <a:t>2 caryotypes -7 + 1 caryotype sans anomalie à envoyer </a:t>
            </a:r>
            <a:endParaRPr lang="fr-FR" sz="2400" dirty="0" smtClean="0"/>
          </a:p>
          <a:p>
            <a:pPr marL="457200" lvl="1" indent="0">
              <a:buNone/>
            </a:pPr>
            <a:endParaRPr lang="fr-FR" sz="2400" dirty="0" smtClean="0"/>
          </a:p>
          <a:p>
            <a:pPr marL="57150" indent="0">
              <a:buNone/>
            </a:pPr>
            <a:r>
              <a:rPr lang="fr-FR" sz="2800" dirty="0" smtClean="0"/>
              <a:t>Possibilité d’envoyer des caryotypes en bandes R et/ou G</a:t>
            </a:r>
            <a:r>
              <a:rPr lang="fr-FR" dirty="0" smtClean="0"/>
              <a:t> </a:t>
            </a:r>
            <a:endParaRPr lang="fr-FR" dirty="0"/>
          </a:p>
          <a:p>
            <a:pPr marL="0" indent="0">
              <a:buNone/>
            </a:pPr>
            <a:endParaRPr lang="fr-FR" dirty="0"/>
          </a:p>
        </p:txBody>
      </p:sp>
      <p:sp>
        <p:nvSpPr>
          <p:cNvPr id="4" name="Tijdelijke aanduiding voor dianummer 3"/>
          <p:cNvSpPr>
            <a:spLocks noGrp="1"/>
          </p:cNvSpPr>
          <p:nvPr>
            <p:ph type="sldNum" sz="quarter" idx="12"/>
          </p:nvPr>
        </p:nvSpPr>
        <p:spPr/>
        <p:txBody>
          <a:bodyPr/>
          <a:lstStyle/>
          <a:p>
            <a:pPr>
              <a:defRPr/>
            </a:pPr>
            <a:fld id="{5FD9F14F-ACAF-4C72-9EB8-C14B7E3502D4}" type="slidenum">
              <a:rPr lang="fr-FR" altLang="fr-FR" smtClean="0"/>
              <a:pPr>
                <a:defRPr/>
              </a:pPr>
              <a:t>35</a:t>
            </a:fld>
            <a:endParaRPr lang="fr-FR" altLang="fr-FR"/>
          </a:p>
        </p:txBody>
      </p:sp>
    </p:spTree>
    <p:extLst>
      <p:ext uri="{BB962C8B-B14F-4D97-AF65-F5344CB8AC3E}">
        <p14:creationId xmlns:p14="http://schemas.microsoft.com/office/powerpoint/2010/main" val="164938400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a:xfrm>
            <a:off x="609600" y="274638"/>
            <a:ext cx="10972800" cy="1143000"/>
          </a:xfrm>
          <a:prstGeom prst="rect">
            <a:avLst/>
          </a:prstGeom>
        </p:spPr>
        <p:txBody>
          <a:bodyPr/>
          <a:lstStyle>
            <a:lvl1pPr algn="ctr" rtl="0" eaLnBrk="0" fontAlgn="base" hangingPunct="0">
              <a:spcBef>
                <a:spcPct val="0"/>
              </a:spcBef>
              <a:spcAft>
                <a:spcPct val="0"/>
              </a:spcAft>
              <a:defRPr sz="4400">
                <a:solidFill>
                  <a:schemeClr val="tx2"/>
                </a:solidFill>
                <a:latin typeface="+mj-lt"/>
                <a:ea typeface="ＭＳ Ｐゴシック" charset="0"/>
                <a:cs typeface="ＭＳ Ｐゴシック" charset="0"/>
              </a:defRPr>
            </a:lvl1pPr>
            <a:lvl2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ＭＳ Ｐゴシック"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fr-FR" altLang="fr-FR" kern="0" dirty="0" smtClean="0">
                <a:solidFill>
                  <a:srgbClr val="003399"/>
                </a:solidFill>
                <a:ea typeface="ＭＳ Ｐゴシック" pitchFamily="34" charset="-128"/>
              </a:rPr>
              <a:t>Experts pour l’EEQ annuel</a:t>
            </a:r>
            <a:endParaRPr lang="fr-FR" kern="0" dirty="0"/>
          </a:p>
        </p:txBody>
      </p:sp>
      <p:sp>
        <p:nvSpPr>
          <p:cNvPr id="4" name="Rechthoek 3"/>
          <p:cNvSpPr/>
          <p:nvPr/>
        </p:nvSpPr>
        <p:spPr>
          <a:xfrm>
            <a:off x="2693622" y="2276872"/>
            <a:ext cx="6804756" cy="3108543"/>
          </a:xfrm>
          <a:prstGeom prst="rect">
            <a:avLst/>
          </a:prstGeom>
        </p:spPr>
        <p:txBody>
          <a:bodyPr wrap="square">
            <a:spAutoFit/>
          </a:bodyPr>
          <a:lstStyle/>
          <a:p>
            <a:pPr marL="1077913" indent="-1077913" eaLnBrk="1" hangingPunct="1"/>
            <a:r>
              <a:rPr lang="da-DK" altLang="fr-FR" sz="2000" kern="0" dirty="0" smtClean="0">
                <a:solidFill>
                  <a:schemeClr val="bg1">
                    <a:lumMod val="75000"/>
                  </a:schemeClr>
                </a:solidFill>
              </a:rPr>
              <a:t>2020 : 	Isabelle Tigaud + Matthieu Decamp</a:t>
            </a:r>
          </a:p>
          <a:p>
            <a:pPr marL="1077913" indent="-1077913" eaLnBrk="1" hangingPunct="1"/>
            <a:r>
              <a:rPr lang="da-DK" altLang="fr-FR" sz="2000" kern="0" dirty="0">
                <a:solidFill>
                  <a:schemeClr val="bg1">
                    <a:lumMod val="75000"/>
                  </a:schemeClr>
                </a:solidFill>
              </a:rPr>
              <a:t>	</a:t>
            </a:r>
            <a:r>
              <a:rPr lang="da-DK" altLang="fr-FR" sz="2000" kern="0" dirty="0" smtClean="0">
                <a:solidFill>
                  <a:schemeClr val="bg1">
                    <a:lumMod val="75000"/>
                  </a:schemeClr>
                </a:solidFill>
              </a:rPr>
              <a:t>+ </a:t>
            </a:r>
            <a:r>
              <a:rPr lang="da-DK" altLang="fr-FR" sz="2000" kern="0" dirty="0">
                <a:solidFill>
                  <a:schemeClr val="bg1">
                    <a:lumMod val="75000"/>
                  </a:schemeClr>
                </a:solidFill>
              </a:rPr>
              <a:t>Geneviève Ameye - Sophie Cotteret</a:t>
            </a:r>
            <a:endParaRPr lang="da-DK" altLang="fr-FR" sz="2000" kern="0" dirty="0" smtClean="0">
              <a:solidFill>
                <a:schemeClr val="bg1">
                  <a:lumMod val="75000"/>
                </a:schemeClr>
              </a:solidFill>
            </a:endParaRPr>
          </a:p>
          <a:p>
            <a:pPr marL="1077913" indent="-1077913" eaLnBrk="1" hangingPunct="1"/>
            <a:endParaRPr lang="da-DK" altLang="fr-FR" kern="0" dirty="0" smtClean="0"/>
          </a:p>
          <a:p>
            <a:pPr marL="1077913" indent="-1077913" eaLnBrk="1" hangingPunct="1"/>
            <a:endParaRPr lang="da-DK" altLang="fr-FR" kern="0" dirty="0"/>
          </a:p>
          <a:p>
            <a:pPr marL="1077913" indent="-1077913" eaLnBrk="1" hangingPunct="1"/>
            <a:r>
              <a:rPr lang="da-DK" altLang="fr-FR" sz="2000" kern="0" dirty="0" smtClean="0"/>
              <a:t>2021 :	Geneviève Ameye - Sophie Cotteret</a:t>
            </a:r>
          </a:p>
          <a:p>
            <a:pPr marL="1077913" indent="-1077913" eaLnBrk="1" hangingPunct="1"/>
            <a:r>
              <a:rPr lang="da-DK" altLang="fr-FR" sz="2000" kern="0" dirty="0"/>
              <a:t>	</a:t>
            </a:r>
            <a:r>
              <a:rPr lang="da-DK" altLang="fr-FR" sz="2000" kern="0" dirty="0" smtClean="0"/>
              <a:t>+ Nathalie Douet-Guilbert - Steven Richebourg</a:t>
            </a:r>
          </a:p>
          <a:p>
            <a:pPr marL="1077913" indent="-1077913" eaLnBrk="1" hangingPunct="1"/>
            <a:endParaRPr lang="da-DK" altLang="fr-FR" sz="2000" kern="0" dirty="0"/>
          </a:p>
          <a:p>
            <a:pPr marL="1077913" indent="-1077913" eaLnBrk="1" hangingPunct="1"/>
            <a:r>
              <a:rPr lang="da-DK" altLang="fr-FR" sz="2000" kern="0" dirty="0" smtClean="0"/>
              <a:t>2022 :	</a:t>
            </a:r>
            <a:r>
              <a:rPr lang="da-DK" altLang="fr-FR" sz="2000" kern="0" dirty="0"/>
              <a:t> Nathalie Douet-Guilbert - Steven </a:t>
            </a:r>
            <a:r>
              <a:rPr lang="da-DK" altLang="fr-FR" sz="2000" kern="0" dirty="0" smtClean="0"/>
              <a:t>Richebourg</a:t>
            </a:r>
          </a:p>
          <a:p>
            <a:pPr marL="1077913" indent="-1077913" eaLnBrk="1" hangingPunct="1"/>
            <a:r>
              <a:rPr lang="da-DK" altLang="fr-FR" sz="2000" kern="0" dirty="0"/>
              <a:t>	</a:t>
            </a:r>
            <a:r>
              <a:rPr lang="da-DK" altLang="fr-FR" sz="2000" kern="0" dirty="0" smtClean="0"/>
              <a:t>+ ?</a:t>
            </a:r>
            <a:endParaRPr lang="da-DK" altLang="fr-FR" sz="2000" kern="0" dirty="0"/>
          </a:p>
        </p:txBody>
      </p:sp>
      <p:sp>
        <p:nvSpPr>
          <p:cNvPr id="6" name="Tekstvak 5"/>
          <p:cNvSpPr txBox="1"/>
          <p:nvPr/>
        </p:nvSpPr>
        <p:spPr>
          <a:xfrm rot="20973784">
            <a:off x="7921285" y="1868719"/>
            <a:ext cx="2696572" cy="523220"/>
          </a:xfrm>
          <a:prstGeom prst="rect">
            <a:avLst/>
          </a:prstGeom>
          <a:solidFill>
            <a:schemeClr val="bg2">
              <a:lumMod val="20000"/>
              <a:lumOff val="80000"/>
            </a:schemeClr>
          </a:solidFill>
          <a:ln>
            <a:noFill/>
          </a:ln>
        </p:spPr>
        <p:style>
          <a:lnRef idx="2">
            <a:schemeClr val="accent1"/>
          </a:lnRef>
          <a:fillRef idx="1">
            <a:schemeClr val="lt1"/>
          </a:fillRef>
          <a:effectRef idx="0">
            <a:schemeClr val="accent1"/>
          </a:effectRef>
          <a:fontRef idx="minor">
            <a:schemeClr val="dk1"/>
          </a:fontRef>
        </p:style>
        <p:txBody>
          <a:bodyPr wrap="none" rtlCol="0">
            <a:spAutoFit/>
          </a:bodyPr>
          <a:lstStyle/>
          <a:p>
            <a:r>
              <a:rPr lang="nl-BE" dirty="0" smtClean="0">
                <a:solidFill>
                  <a:schemeClr val="accent1">
                    <a:lumMod val="75000"/>
                  </a:schemeClr>
                </a:solidFill>
                <a:sym typeface="Symbol" panose="05050102010706020507" pitchFamily="18" charset="2"/>
              </a:rPr>
              <a:t> </a:t>
            </a:r>
            <a:r>
              <a:rPr lang="nl-BE" dirty="0" smtClean="0">
                <a:solidFill>
                  <a:schemeClr val="accent1">
                    <a:lumMod val="75000"/>
                  </a:schemeClr>
                </a:solidFill>
              </a:rPr>
              <a:t>Merci à </a:t>
            </a:r>
            <a:r>
              <a:rPr lang="nl-BE" dirty="0" err="1" smtClean="0">
                <a:solidFill>
                  <a:schemeClr val="accent1">
                    <a:lumMod val="75000"/>
                  </a:schemeClr>
                </a:solidFill>
              </a:rPr>
              <a:t>eux</a:t>
            </a:r>
            <a:r>
              <a:rPr lang="nl-BE" dirty="0" smtClean="0">
                <a:solidFill>
                  <a:schemeClr val="accent1">
                    <a:lumMod val="75000"/>
                  </a:schemeClr>
                </a:solidFill>
              </a:rPr>
              <a:t> !</a:t>
            </a:r>
            <a:endParaRPr lang="nl-BE" dirty="0">
              <a:solidFill>
                <a:schemeClr val="accent1">
                  <a:lumMod val="75000"/>
                </a:schemeClr>
              </a:solidFill>
            </a:endParaRPr>
          </a:p>
        </p:txBody>
      </p:sp>
      <p:sp>
        <p:nvSpPr>
          <p:cNvPr id="2" name="Tijdelijke aanduiding voor dianummer 1"/>
          <p:cNvSpPr>
            <a:spLocks noGrp="1"/>
          </p:cNvSpPr>
          <p:nvPr>
            <p:ph type="sldNum" sz="quarter" idx="12"/>
          </p:nvPr>
        </p:nvSpPr>
        <p:spPr/>
        <p:txBody>
          <a:bodyPr/>
          <a:lstStyle/>
          <a:p>
            <a:pPr>
              <a:defRPr/>
            </a:pPr>
            <a:fld id="{D9D837D8-E3A0-43F9-93BD-54E0984BE960}" type="slidenum">
              <a:rPr lang="fr-FR" altLang="fr-FR" smtClean="0"/>
              <a:pPr>
                <a:defRPr/>
              </a:pPr>
              <a:t>36</a:t>
            </a:fld>
            <a:endParaRPr lang="fr-FR" altLang="fr-FR"/>
          </a:p>
        </p:txBody>
      </p:sp>
    </p:spTree>
    <p:extLst>
      <p:ext uri="{BB962C8B-B14F-4D97-AF65-F5344CB8AC3E}">
        <p14:creationId xmlns:p14="http://schemas.microsoft.com/office/powerpoint/2010/main" val="1965319264"/>
      </p:ext>
    </p:extLst>
  </p:cSld>
  <p:clrMapOvr>
    <a:masterClrMapping/>
  </p:clrMapOvr>
</p:sld>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14353</TotalTime>
  <Words>1037</Words>
  <Application>Microsoft Office PowerPoint</Application>
  <PresentationFormat>Personnalisé</PresentationFormat>
  <Paragraphs>396</Paragraphs>
  <Slides>36</Slides>
  <Notes>4</Notes>
  <HiddenSlides>0</HiddenSlides>
  <MMClips>0</MMClips>
  <ScaleCrop>false</ScaleCrop>
  <HeadingPairs>
    <vt:vector size="4" baseType="variant">
      <vt:variant>
        <vt:lpstr>Thème</vt:lpstr>
      </vt:variant>
      <vt:variant>
        <vt:i4>1</vt:i4>
      </vt:variant>
      <vt:variant>
        <vt:lpstr>Titres des diapositives</vt:lpstr>
      </vt:variant>
      <vt:variant>
        <vt:i4>36</vt:i4>
      </vt:variant>
    </vt:vector>
  </HeadingPairs>
  <TitlesOfParts>
    <vt:vector size="37" baseType="lpstr">
      <vt:lpstr>Modèle par défaut</vt:lpstr>
      <vt:lpstr>EEQ Hématologie 2020</vt:lpstr>
      <vt:lpstr>Cas clinique</vt:lpstr>
      <vt:lpstr>Présentation PowerPoint</vt:lpstr>
      <vt:lpstr>Présentation PowerPoint</vt:lpstr>
      <vt:lpstr>Présentation PowerPoint</vt:lpstr>
      <vt:lpstr>Grille de notation</vt:lpstr>
      <vt:lpstr>Questionnaire :  Informations générales (non notées)</vt:lpstr>
      <vt:lpstr>Partie FISH (2 points)</vt:lpstr>
      <vt:lpstr>FISH  </vt:lpstr>
      <vt:lpstr>FISH  </vt:lpstr>
      <vt:lpstr>Complément FISH sonde maison CBFB(rouge)/MYH11(vert): DC, DF</vt:lpstr>
      <vt:lpstr>Justification FISH cohérente (1point)</vt:lpstr>
      <vt:lpstr>Formule attendue</vt:lpstr>
      <vt:lpstr>Partie descriptive (6,25 points)</vt:lpstr>
      <vt:lpstr>Justesse (/3 points)</vt:lpstr>
      <vt:lpstr>Justesse (/3 points)</vt:lpstr>
      <vt:lpstr>Justesse (/3 points)</vt:lpstr>
      <vt:lpstr>Ecriture (/1point) Erreurs principales </vt:lpstr>
      <vt:lpstr>Partie analytique (5 points)</vt:lpstr>
      <vt:lpstr>Conclusion Partie descriptive selon les principes notation CQE (2,25 points)</vt:lpstr>
      <vt:lpstr>Partie interprétation (3,75 points)</vt:lpstr>
      <vt:lpstr>Présentation PowerPoint</vt:lpstr>
      <vt:lpstr>Grille pronostique (/0,75)</vt:lpstr>
      <vt:lpstr>Ex. Conclusion</vt:lpstr>
      <vt:lpstr>Classement de caryotypes (3 points)</vt:lpstr>
      <vt:lpstr>Classement de caryotypes (3 points)</vt:lpstr>
      <vt:lpstr>Notes (/20)</vt:lpstr>
      <vt:lpstr>Synthèse Globale   </vt:lpstr>
      <vt:lpstr>Justification de l’interprétation des notes</vt:lpstr>
      <vt:lpstr>Rappel : Critères de mauvaise performance</vt:lpstr>
      <vt:lpstr>Intérêt du cas</vt:lpstr>
      <vt:lpstr>Droits de réponse</vt:lpstr>
      <vt:lpstr>BILAN   2020 </vt:lpstr>
      <vt:lpstr>Rappels de consignes (1)</vt:lpstr>
      <vt:lpstr>Rappels de consignes (2)</vt:lpstr>
      <vt:lpstr>Présentation PowerPoint</vt:lpstr>
    </vt:vector>
  </TitlesOfParts>
  <Company>INSTITUT PAOLI CALMETTES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CQE Décembre 2010</dc:title>
  <dc:creator>mozziconacci</dc:creator>
  <cp:lastModifiedBy>Isabelle</cp:lastModifiedBy>
  <cp:revision>767</cp:revision>
  <cp:lastPrinted>2018-01-09T19:35:39Z</cp:lastPrinted>
  <dcterms:created xsi:type="dcterms:W3CDTF">2011-01-02T16:01:34Z</dcterms:created>
  <dcterms:modified xsi:type="dcterms:W3CDTF">2021-02-04T14:36:54Z</dcterms:modified>
</cp:coreProperties>
</file>