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2" r:id="rId4"/>
    <p:sldId id="261" r:id="rId5"/>
    <p:sldId id="263" r:id="rId6"/>
    <p:sldId id="258" r:id="rId7"/>
    <p:sldId id="262" r:id="rId8"/>
    <p:sldId id="260" r:id="rId9"/>
    <p:sldId id="271" r:id="rId1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926" autoAdjust="0"/>
    <p:restoredTop sz="94660"/>
  </p:normalViewPr>
  <p:slideViewPr>
    <p:cSldViewPr snapToGrid="0">
      <p:cViewPr varScale="1">
        <p:scale>
          <a:sx n="98" d="100"/>
          <a:sy n="98" d="100"/>
        </p:scale>
        <p:origin x="200" y="656"/>
      </p:cViewPr>
      <p:guideLst/>
    </p:cSldViewPr>
  </p:slideViewPr>
  <p:notesTextViewPr>
    <p:cViewPr>
      <p:scale>
        <a:sx n="3" d="2"/>
        <a:sy n="3" d="2"/>
      </p:scale>
      <p:origin x="0" y="0"/>
    </p:cViewPr>
  </p:notesTextViewPr>
  <p:sorterViewPr>
    <p:cViewPr>
      <p:scale>
        <a:sx n="110" d="100"/>
        <a:sy n="11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oleObject" Target="file:///J:\ACLF\COPIL\EEQ\Pr&#233;paration%20des%20EEQ\ACPA\EEQ%20ACPA%202024\EEQ_ACPA_2024_Prospectif_Sang_prospectif_constitutionnel.csv"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pivotSource>
    <c:name>[EEQ_ACPA_2024_Prospectif_Sang_prospectif_constitutionnel.xlsx]Feuil2!Tableau croisé dynamique4</c:name>
    <c:fmtId val="3"/>
  </c:pivotSource>
  <c:chart>
    <c:autoTitleDeleted val="1"/>
    <c:pivotFmts>
      <c:pivotFmt>
        <c:idx val="0"/>
        <c:spPr>
          <a:solidFill>
            <a:schemeClr val="accent1"/>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extLst>
            <c:ext xmlns:c15="http://schemas.microsoft.com/office/drawing/2012/chart" uri="{CE6537A1-D6FC-4f65-9D91-7224C49458BB}"/>
          </c:extLst>
        </c:dLbl>
      </c:pivotFmt>
      <c:pivotFmt>
        <c:idx val="1"/>
        <c:spPr>
          <a:solidFill>
            <a:schemeClr val="accent1"/>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extLst>
            <c:ext xmlns:c15="http://schemas.microsoft.com/office/drawing/2012/chart" uri="{CE6537A1-D6FC-4f65-9D91-7224C49458BB}"/>
          </c:extLst>
        </c:dLbl>
      </c:pivotFmt>
      <c:pivotFmt>
        <c:idx val="2"/>
        <c:spPr>
          <a:solidFill>
            <a:schemeClr val="accent1"/>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extLst>
            <c:ext xmlns:c15="http://schemas.microsoft.com/office/drawing/2012/chart" uri="{CE6537A1-D6FC-4f65-9D91-7224C49458BB}"/>
          </c:extLst>
        </c:dLbl>
      </c:pivotFmt>
    </c:pivotFmts>
    <c:plotArea>
      <c:layout/>
      <c:barChart>
        <c:barDir val="col"/>
        <c:grouping val="clustered"/>
        <c:varyColors val="0"/>
        <c:ser>
          <c:idx val="0"/>
          <c:order val="0"/>
          <c:tx>
            <c:strRef>
              <c:f>Feuil2!$B$1</c:f>
              <c:strCache>
                <c:ptCount val="1"/>
                <c:pt idx="0">
                  <c:v>Total</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Feuil2!$A$2:$A$8</c:f>
              <c:strCache>
                <c:ptCount val="6"/>
                <c:pt idx="0">
                  <c:v>16</c:v>
                </c:pt>
                <c:pt idx="1">
                  <c:v>18</c:v>
                </c:pt>
                <c:pt idx="2">
                  <c:v>18,5</c:v>
                </c:pt>
                <c:pt idx="3">
                  <c:v>19</c:v>
                </c:pt>
                <c:pt idx="4">
                  <c:v>19,5</c:v>
                </c:pt>
                <c:pt idx="5">
                  <c:v>20</c:v>
                </c:pt>
              </c:strCache>
            </c:strRef>
          </c:cat>
          <c:val>
            <c:numRef>
              <c:f>Feuil2!$B$2:$B$8</c:f>
              <c:numCache>
                <c:formatCode>General</c:formatCode>
                <c:ptCount val="6"/>
                <c:pt idx="0">
                  <c:v>2</c:v>
                </c:pt>
                <c:pt idx="1">
                  <c:v>4</c:v>
                </c:pt>
                <c:pt idx="2">
                  <c:v>4</c:v>
                </c:pt>
                <c:pt idx="3">
                  <c:v>13</c:v>
                </c:pt>
                <c:pt idx="4">
                  <c:v>1</c:v>
                </c:pt>
                <c:pt idx="5">
                  <c:v>12</c:v>
                </c:pt>
              </c:numCache>
            </c:numRef>
          </c:val>
          <c:extLst>
            <c:ext xmlns:c16="http://schemas.microsoft.com/office/drawing/2014/chart" uri="{C3380CC4-5D6E-409C-BE32-E72D297353CC}">
              <c16:uniqueId val="{00000000-F5FC-4800-9386-A0AC0E72FBF0}"/>
            </c:ext>
          </c:extLst>
        </c:ser>
        <c:dLbls>
          <c:showLegendKey val="0"/>
          <c:showVal val="0"/>
          <c:showCatName val="0"/>
          <c:showSerName val="0"/>
          <c:showPercent val="0"/>
          <c:showBubbleSize val="0"/>
        </c:dLbls>
        <c:gapWidth val="219"/>
        <c:overlap val="-27"/>
        <c:axId val="1762222367"/>
        <c:axId val="1762223615"/>
      </c:barChart>
      <c:catAx>
        <c:axId val="176222236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1762223615"/>
        <c:crosses val="autoZero"/>
        <c:auto val="1"/>
        <c:lblAlgn val="ctr"/>
        <c:lblOffset val="100"/>
        <c:noMultiLvlLbl val="0"/>
      </c:catAx>
      <c:valAx>
        <c:axId val="1762223615"/>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1762222367"/>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fr-FR"/>
    </a:p>
  </c:txPr>
  <c:externalData r:id="rId3">
    <c:autoUpdate val="0"/>
  </c:externalData>
  <c:extLst>
    <c:ext xmlns:c14="http://schemas.microsoft.com/office/drawing/2007/8/2/chart" uri="{781A3756-C4B2-4CAC-9D66-4F8BD8637D16}">
      <c14:pivotOptions>
        <c14:dropZoneFilter val="1"/>
        <c14:dropZoneCategories val="1"/>
        <c14:dropZoneData val="1"/>
        <c14:dropZonesVisible val="1"/>
      </c14:pivotOptions>
    </c:ext>
    <c:ext xmlns:c16="http://schemas.microsoft.com/office/drawing/2014/chart" uri="{E28EC0CA-F0BB-4C9C-879D-F8772B89E7AC}">
      <c16:pivotOptions16>
        <c16:showExpandCollapseFieldButtons val="1"/>
      </c16:pivotOptions16>
    </c:ext>
  </c:extLst>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Modifier le style des sous-titres du masque</a:t>
            </a:r>
          </a:p>
        </p:txBody>
      </p:sp>
      <p:sp>
        <p:nvSpPr>
          <p:cNvPr id="4" name="Espace réservé de la date 3"/>
          <p:cNvSpPr>
            <a:spLocks noGrp="1"/>
          </p:cNvSpPr>
          <p:nvPr>
            <p:ph type="dt" sz="half" idx="10"/>
          </p:nvPr>
        </p:nvSpPr>
        <p:spPr/>
        <p:txBody>
          <a:bodyPr/>
          <a:lstStyle/>
          <a:p>
            <a:fld id="{51CFD09E-6AC7-4A0D-92CB-4846272F24C0}" type="datetimeFigureOut">
              <a:rPr lang="fr-FR" smtClean="0"/>
              <a:t>08/07/2025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5201C14-C5C3-4AA2-B4DE-398986AF3C1F}" type="slidenum">
              <a:rPr lang="fr-FR" smtClean="0"/>
              <a:t>‹N°›</a:t>
            </a:fld>
            <a:endParaRPr lang="fr-FR"/>
          </a:p>
        </p:txBody>
      </p:sp>
    </p:spTree>
    <p:extLst>
      <p:ext uri="{BB962C8B-B14F-4D97-AF65-F5344CB8AC3E}">
        <p14:creationId xmlns:p14="http://schemas.microsoft.com/office/powerpoint/2010/main" val="1592440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51CFD09E-6AC7-4A0D-92CB-4846272F24C0}" type="datetimeFigureOut">
              <a:rPr lang="fr-FR" smtClean="0"/>
              <a:t>08/07/2025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5201C14-C5C3-4AA2-B4DE-398986AF3C1F}" type="slidenum">
              <a:rPr lang="fr-FR" smtClean="0"/>
              <a:t>‹N°›</a:t>
            </a:fld>
            <a:endParaRPr lang="fr-FR"/>
          </a:p>
        </p:txBody>
      </p:sp>
    </p:spTree>
    <p:extLst>
      <p:ext uri="{BB962C8B-B14F-4D97-AF65-F5344CB8AC3E}">
        <p14:creationId xmlns:p14="http://schemas.microsoft.com/office/powerpoint/2010/main" val="5837230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Espace réservé de la date 3"/>
          <p:cNvSpPr>
            <a:spLocks noGrp="1"/>
          </p:cNvSpPr>
          <p:nvPr>
            <p:ph type="dt" sz="half" idx="10"/>
          </p:nvPr>
        </p:nvSpPr>
        <p:spPr/>
        <p:txBody>
          <a:bodyPr/>
          <a:lstStyle/>
          <a:p>
            <a:fld id="{51CFD09E-6AC7-4A0D-92CB-4846272F24C0}" type="datetimeFigureOut">
              <a:rPr lang="fr-FR" smtClean="0"/>
              <a:t>08/07/2025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5201C14-C5C3-4AA2-B4DE-398986AF3C1F}" type="slidenum">
              <a:rPr lang="fr-FR" smtClean="0"/>
              <a:t>‹N°›</a:t>
            </a:fld>
            <a:endParaRPr lang="fr-FR"/>
          </a:p>
        </p:txBody>
      </p:sp>
    </p:spTree>
    <p:extLst>
      <p:ext uri="{BB962C8B-B14F-4D97-AF65-F5344CB8AC3E}">
        <p14:creationId xmlns:p14="http://schemas.microsoft.com/office/powerpoint/2010/main" val="23758362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sz="half" idx="1"/>
          </p:nvPr>
        </p:nvSpPr>
        <p:spPr>
          <a:xfrm>
            <a:off x="838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72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51CFD09E-6AC7-4A0D-92CB-4846272F24C0}" type="datetimeFigureOut">
              <a:rPr lang="fr-FR" smtClean="0"/>
              <a:t>08/07/2025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5201C14-C5C3-4AA2-B4DE-398986AF3C1F}" type="slidenum">
              <a:rPr lang="fr-FR" smtClean="0"/>
              <a:t>‹N°›</a:t>
            </a:fld>
            <a:endParaRPr lang="fr-FR"/>
          </a:p>
        </p:txBody>
      </p:sp>
    </p:spTree>
    <p:extLst>
      <p:ext uri="{BB962C8B-B14F-4D97-AF65-F5344CB8AC3E}">
        <p14:creationId xmlns:p14="http://schemas.microsoft.com/office/powerpoint/2010/main" val="1274651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51CFD09E-6AC7-4A0D-92CB-4846272F24C0}" type="datetimeFigureOut">
              <a:rPr lang="fr-FR" smtClean="0"/>
              <a:t>08/07/2025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15201C14-C5C3-4AA2-B4DE-398986AF3C1F}" type="slidenum">
              <a:rPr lang="fr-FR" smtClean="0"/>
              <a:t>‹N°›</a:t>
            </a:fld>
            <a:endParaRPr lang="fr-FR"/>
          </a:p>
        </p:txBody>
      </p:sp>
    </p:spTree>
    <p:extLst>
      <p:ext uri="{BB962C8B-B14F-4D97-AF65-F5344CB8AC3E}">
        <p14:creationId xmlns:p14="http://schemas.microsoft.com/office/powerpoint/2010/main" val="39315386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half" idx="10"/>
          </p:nvPr>
        </p:nvSpPr>
        <p:spPr/>
        <p:txBody>
          <a:bodyPr/>
          <a:lstStyle/>
          <a:p>
            <a:fld id="{51CFD09E-6AC7-4A0D-92CB-4846272F24C0}" type="datetimeFigureOut">
              <a:rPr lang="fr-FR" smtClean="0"/>
              <a:t>08/07/2025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15201C14-C5C3-4AA2-B4DE-398986AF3C1F}" type="slidenum">
              <a:rPr lang="fr-FR" smtClean="0"/>
              <a:t>‹N°›</a:t>
            </a:fld>
            <a:endParaRPr lang="fr-FR"/>
          </a:p>
        </p:txBody>
      </p:sp>
    </p:spTree>
    <p:extLst>
      <p:ext uri="{BB962C8B-B14F-4D97-AF65-F5344CB8AC3E}">
        <p14:creationId xmlns:p14="http://schemas.microsoft.com/office/powerpoint/2010/main" val="25379604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1CFD09E-6AC7-4A0D-92CB-4846272F24C0}" type="datetimeFigureOut">
              <a:rPr lang="fr-FR" smtClean="0"/>
              <a:t>08/07/2025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15201C14-C5C3-4AA2-B4DE-398986AF3C1F}" type="slidenum">
              <a:rPr lang="fr-FR" smtClean="0"/>
              <a:t>‹N°›</a:t>
            </a:fld>
            <a:endParaRPr lang="fr-FR"/>
          </a:p>
        </p:txBody>
      </p:sp>
    </p:spTree>
    <p:extLst>
      <p:ext uri="{BB962C8B-B14F-4D97-AF65-F5344CB8AC3E}">
        <p14:creationId xmlns:p14="http://schemas.microsoft.com/office/powerpoint/2010/main" val="1993569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p:cNvSpPr>
            <a:spLocks noGrp="1"/>
          </p:cNvSpPr>
          <p:nvPr>
            <p:ph type="dt" sz="half" idx="10"/>
          </p:nvPr>
        </p:nvSpPr>
        <p:spPr/>
        <p:txBody>
          <a:bodyPr/>
          <a:lstStyle/>
          <a:p>
            <a:fld id="{51CFD09E-6AC7-4A0D-92CB-4846272F24C0}" type="datetimeFigureOut">
              <a:rPr lang="fr-FR" smtClean="0"/>
              <a:t>08/07/2025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5201C14-C5C3-4AA2-B4DE-398986AF3C1F}" type="slidenum">
              <a:rPr lang="fr-FR" smtClean="0"/>
              <a:t>‹N°›</a:t>
            </a:fld>
            <a:endParaRPr lang="fr-FR"/>
          </a:p>
        </p:txBody>
      </p:sp>
    </p:spTree>
    <p:extLst>
      <p:ext uri="{BB962C8B-B14F-4D97-AF65-F5344CB8AC3E}">
        <p14:creationId xmlns:p14="http://schemas.microsoft.com/office/powerpoint/2010/main" val="22136396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p:cNvSpPr>
            <a:spLocks noGrp="1"/>
          </p:cNvSpPr>
          <p:nvPr>
            <p:ph type="dt" sz="half" idx="10"/>
          </p:nvPr>
        </p:nvSpPr>
        <p:spPr/>
        <p:txBody>
          <a:bodyPr/>
          <a:lstStyle/>
          <a:p>
            <a:fld id="{51CFD09E-6AC7-4A0D-92CB-4846272F24C0}" type="datetimeFigureOut">
              <a:rPr lang="fr-FR" smtClean="0"/>
              <a:t>08/07/2025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5201C14-C5C3-4AA2-B4DE-398986AF3C1F}" type="slidenum">
              <a:rPr lang="fr-FR" smtClean="0"/>
              <a:t>‹N°›</a:t>
            </a:fld>
            <a:endParaRPr lang="fr-FR"/>
          </a:p>
        </p:txBody>
      </p:sp>
    </p:spTree>
    <p:extLst>
      <p:ext uri="{BB962C8B-B14F-4D97-AF65-F5344CB8AC3E}">
        <p14:creationId xmlns:p14="http://schemas.microsoft.com/office/powerpoint/2010/main" val="15576571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texte vertical 2"/>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51CFD09E-6AC7-4A0D-92CB-4846272F24C0}" type="datetimeFigureOut">
              <a:rPr lang="fr-FR" smtClean="0"/>
              <a:t>08/07/2025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5201C14-C5C3-4AA2-B4DE-398986AF3C1F}" type="slidenum">
              <a:rPr lang="fr-FR" smtClean="0"/>
              <a:t>‹N°›</a:t>
            </a:fld>
            <a:endParaRPr lang="fr-FR"/>
          </a:p>
        </p:txBody>
      </p:sp>
    </p:spTree>
    <p:extLst>
      <p:ext uri="{BB962C8B-B14F-4D97-AF65-F5344CB8AC3E}">
        <p14:creationId xmlns:p14="http://schemas.microsoft.com/office/powerpoint/2010/main" val="3174199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51CFD09E-6AC7-4A0D-92CB-4846272F24C0}" type="datetimeFigureOut">
              <a:rPr lang="fr-FR" smtClean="0"/>
              <a:t>08/07/2025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5201C14-C5C3-4AA2-B4DE-398986AF3C1F}" type="slidenum">
              <a:rPr lang="fr-FR" smtClean="0"/>
              <a:t>‹N°›</a:t>
            </a:fld>
            <a:endParaRPr lang="fr-FR"/>
          </a:p>
        </p:txBody>
      </p:sp>
    </p:spTree>
    <p:extLst>
      <p:ext uri="{BB962C8B-B14F-4D97-AF65-F5344CB8AC3E}">
        <p14:creationId xmlns:p14="http://schemas.microsoft.com/office/powerpoint/2010/main" val="14402729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CFD09E-6AC7-4A0D-92CB-4846272F24C0}" type="datetimeFigureOut">
              <a:rPr lang="fr-FR" smtClean="0"/>
              <a:t>08/07/2025</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201C14-C5C3-4AA2-B4DE-398986AF3C1F}" type="slidenum">
              <a:rPr lang="fr-FR" smtClean="0"/>
              <a:t>‹N°›</a:t>
            </a:fld>
            <a:endParaRPr lang="fr-FR"/>
          </a:p>
        </p:txBody>
      </p:sp>
    </p:spTree>
    <p:extLst>
      <p:ext uri="{BB962C8B-B14F-4D97-AF65-F5344CB8AC3E}">
        <p14:creationId xmlns:p14="http://schemas.microsoft.com/office/powerpoint/2010/main" val="16961330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820" y="767906"/>
            <a:ext cx="10118360" cy="2340864"/>
          </a:xfrm>
          <a:prstGeom prst="roundRect">
            <a:avLst/>
          </a:prstGeom>
          <a:solidFill>
            <a:schemeClr val="accent1">
              <a:alpha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2" name="Titre 1"/>
          <p:cNvSpPr>
            <a:spLocks noGrp="1"/>
          </p:cNvSpPr>
          <p:nvPr>
            <p:ph type="ctrTitle"/>
          </p:nvPr>
        </p:nvSpPr>
        <p:spPr>
          <a:xfrm>
            <a:off x="1524000" y="-541337"/>
            <a:ext cx="9144000" cy="2387600"/>
          </a:xfrm>
        </p:spPr>
        <p:txBody>
          <a:bodyPr/>
          <a:lstStyle/>
          <a:p>
            <a:r>
              <a:rPr lang="fr-FR" dirty="0"/>
              <a:t>Synthèse des EEQ </a:t>
            </a:r>
            <a:r>
              <a:rPr lang="fr-FR"/>
              <a:t>ACPA 2024</a:t>
            </a:r>
            <a:endParaRPr lang="fr-FR" dirty="0"/>
          </a:p>
        </p:txBody>
      </p:sp>
      <p:sp>
        <p:nvSpPr>
          <p:cNvPr id="3" name="Sous-titre 2"/>
          <p:cNvSpPr>
            <a:spLocks noGrp="1"/>
          </p:cNvSpPr>
          <p:nvPr>
            <p:ph type="subTitle" idx="1"/>
          </p:nvPr>
        </p:nvSpPr>
        <p:spPr>
          <a:xfrm>
            <a:off x="1524000" y="1938338"/>
            <a:ext cx="9144000" cy="1655762"/>
          </a:xfrm>
        </p:spPr>
        <p:txBody>
          <a:bodyPr/>
          <a:lstStyle/>
          <a:p>
            <a:r>
              <a:rPr lang="fr-FR"/>
              <a:t>Pascal Chambon </a:t>
            </a:r>
            <a:endParaRPr lang="fr-FR" dirty="0"/>
          </a:p>
          <a:p>
            <a:r>
              <a:rPr lang="fr-FR" dirty="0"/>
              <a:t>Un grand merci aux experts et aux superviseurs !</a:t>
            </a:r>
          </a:p>
        </p:txBody>
      </p:sp>
      <p:sp>
        <p:nvSpPr>
          <p:cNvPr id="5" name="ZoneTexte 4"/>
          <p:cNvSpPr txBox="1"/>
          <p:nvPr/>
        </p:nvSpPr>
        <p:spPr>
          <a:xfrm>
            <a:off x="2689184" y="3215163"/>
            <a:ext cx="2279791" cy="3970318"/>
          </a:xfrm>
          <a:prstGeom prst="rect">
            <a:avLst/>
          </a:prstGeom>
          <a:noFill/>
        </p:spPr>
        <p:txBody>
          <a:bodyPr wrap="none" rtlCol="0">
            <a:spAutoFit/>
          </a:bodyPr>
          <a:lstStyle/>
          <a:p>
            <a:pPr algn="ctr"/>
            <a:r>
              <a:rPr lang="fr-FR" b="1" u="sng" dirty="0"/>
              <a:t>Experts</a:t>
            </a:r>
            <a:r>
              <a:rPr lang="fr-FR" b="1" dirty="0"/>
              <a:t> </a:t>
            </a:r>
          </a:p>
          <a:p>
            <a:pPr algn="ctr"/>
            <a:r>
              <a:rPr lang="fr-FR" b="1"/>
              <a:t>Aurélie </a:t>
            </a:r>
            <a:r>
              <a:rPr lang="fr-FR" b="1" dirty="0" err="1"/>
              <a:t>Coussement</a:t>
            </a:r>
            <a:endParaRPr lang="fr-FR" b="1" dirty="0"/>
          </a:p>
          <a:p>
            <a:pPr algn="ctr"/>
            <a:r>
              <a:rPr lang="fr-FR" b="1"/>
              <a:t>Morgane </a:t>
            </a:r>
            <a:r>
              <a:rPr lang="fr-FR" b="1" dirty="0" err="1"/>
              <a:t>Plutino</a:t>
            </a:r>
            <a:endParaRPr lang="fr-FR" b="1" dirty="0"/>
          </a:p>
          <a:p>
            <a:pPr algn="ctr"/>
            <a:r>
              <a:rPr lang="fr-FR" b="1"/>
              <a:t>Véronique Satre</a:t>
            </a:r>
          </a:p>
          <a:p>
            <a:pPr algn="ctr"/>
            <a:r>
              <a:rPr lang="fr-FR" b="1"/>
              <a:t>Chantal Missirian</a:t>
            </a:r>
          </a:p>
          <a:p>
            <a:pPr algn="ctr"/>
            <a:r>
              <a:rPr lang="fr-FR" b="1"/>
              <a:t>Lucie Tosca</a:t>
            </a:r>
          </a:p>
          <a:p>
            <a:pPr algn="ctr"/>
            <a:r>
              <a:rPr lang="fr-FR" b="1"/>
              <a:t>Céline Richard Pebrel</a:t>
            </a:r>
          </a:p>
          <a:p>
            <a:pPr algn="ctr"/>
            <a:r>
              <a:rPr lang="fr-FR" b="1"/>
              <a:t>Marlene Gallet</a:t>
            </a:r>
          </a:p>
          <a:p>
            <a:pPr algn="ctr"/>
            <a:r>
              <a:rPr lang="fr-FR" b="1"/>
              <a:t>Pascal Chambon</a:t>
            </a:r>
          </a:p>
          <a:p>
            <a:pPr algn="ctr"/>
            <a:r>
              <a:rPr lang="fr-FR" b="1">
                <a:solidFill>
                  <a:schemeClr val="accent1">
                    <a:lumMod val="75000"/>
                  </a:schemeClr>
                </a:solidFill>
              </a:rPr>
              <a:t>Valentine Marquet</a:t>
            </a:r>
          </a:p>
          <a:p>
            <a:pPr algn="ctr"/>
            <a:r>
              <a:rPr lang="fr-FR" b="1">
                <a:solidFill>
                  <a:schemeClr val="accent1">
                    <a:lumMod val="75000"/>
                  </a:schemeClr>
                </a:solidFill>
              </a:rPr>
              <a:t>Valérie Kouby</a:t>
            </a:r>
          </a:p>
          <a:p>
            <a:pPr algn="ctr"/>
            <a:r>
              <a:rPr lang="fr-FR" b="1">
                <a:solidFill>
                  <a:schemeClr val="accent1">
                    <a:lumMod val="75000"/>
                  </a:schemeClr>
                </a:solidFill>
              </a:rPr>
              <a:t>Anne Suchet Dechaud</a:t>
            </a:r>
          </a:p>
          <a:p>
            <a:pPr algn="ctr"/>
            <a:r>
              <a:rPr lang="fr-FR" b="1">
                <a:solidFill>
                  <a:schemeClr val="accent1">
                    <a:lumMod val="75000"/>
                  </a:schemeClr>
                </a:solidFill>
              </a:rPr>
              <a:t>Caroline Schenk</a:t>
            </a:r>
          </a:p>
          <a:p>
            <a:pPr algn="ctr"/>
            <a:endParaRPr lang="fr-FR" b="1" dirty="0"/>
          </a:p>
        </p:txBody>
      </p:sp>
      <p:sp>
        <p:nvSpPr>
          <p:cNvPr id="7" name="ZoneTexte 6"/>
          <p:cNvSpPr txBox="1"/>
          <p:nvPr/>
        </p:nvSpPr>
        <p:spPr>
          <a:xfrm>
            <a:off x="6526586" y="3215163"/>
            <a:ext cx="2125838" cy="1754326"/>
          </a:xfrm>
          <a:prstGeom prst="rect">
            <a:avLst/>
          </a:prstGeom>
          <a:noFill/>
        </p:spPr>
        <p:txBody>
          <a:bodyPr wrap="none" rtlCol="0">
            <a:spAutoFit/>
          </a:bodyPr>
          <a:lstStyle/>
          <a:p>
            <a:pPr algn="ctr"/>
            <a:r>
              <a:rPr lang="fr-FR" b="1" u="sng" dirty="0"/>
              <a:t>Superviseurs</a:t>
            </a:r>
            <a:r>
              <a:rPr lang="fr-FR" b="1" dirty="0"/>
              <a:t> </a:t>
            </a:r>
          </a:p>
          <a:p>
            <a:pPr algn="ctr"/>
            <a:r>
              <a:rPr lang="fr-FR" b="1" dirty="0"/>
              <a:t>Jean Michel Dupont</a:t>
            </a:r>
          </a:p>
          <a:p>
            <a:pPr algn="ctr"/>
            <a:r>
              <a:rPr lang="fr-FR" b="1" dirty="0"/>
              <a:t>Martine Doco </a:t>
            </a:r>
            <a:r>
              <a:rPr lang="fr-FR" b="1" dirty="0" err="1"/>
              <a:t>Fenzy</a:t>
            </a:r>
            <a:endParaRPr lang="fr-FR" b="1" dirty="0"/>
          </a:p>
          <a:p>
            <a:pPr algn="ctr"/>
            <a:r>
              <a:rPr lang="fr-FR" b="1"/>
              <a:t>Erika Launay</a:t>
            </a:r>
          </a:p>
          <a:p>
            <a:pPr algn="ctr"/>
            <a:r>
              <a:rPr lang="fr-FR" b="1"/>
              <a:t>Guillaume Jedraszak</a:t>
            </a:r>
            <a:endParaRPr lang="fr-FR" b="1" dirty="0"/>
          </a:p>
          <a:p>
            <a:pPr algn="ctr"/>
            <a:endParaRPr lang="fr-FR" b="1" dirty="0"/>
          </a:p>
        </p:txBody>
      </p:sp>
      <p:sp>
        <p:nvSpPr>
          <p:cNvPr id="6" name="ZoneTexte 5">
            <a:extLst>
              <a:ext uri="{FF2B5EF4-FFF2-40B4-BE49-F238E27FC236}">
                <a16:creationId xmlns:a16="http://schemas.microsoft.com/office/drawing/2014/main" id="{EC1B3E16-2FF2-CBE8-6A6B-62EF291630CD}"/>
              </a:ext>
            </a:extLst>
          </p:cNvPr>
          <p:cNvSpPr txBox="1"/>
          <p:nvPr/>
        </p:nvSpPr>
        <p:spPr>
          <a:xfrm>
            <a:off x="7513617" y="6112977"/>
            <a:ext cx="4505529" cy="369332"/>
          </a:xfrm>
          <a:prstGeom prst="rect">
            <a:avLst/>
          </a:prstGeom>
          <a:noFill/>
        </p:spPr>
        <p:txBody>
          <a:bodyPr wrap="none" rtlCol="0">
            <a:spAutoFit/>
          </a:bodyPr>
          <a:lstStyle/>
          <a:p>
            <a:r>
              <a:rPr lang="fr-FR" dirty="0"/>
              <a:t>Présentation </a:t>
            </a:r>
            <a:r>
              <a:rPr lang="fr-FR" dirty="0" err="1"/>
              <a:t>Achropuce</a:t>
            </a:r>
            <a:r>
              <a:rPr lang="fr-FR" dirty="0"/>
              <a:t> le 27 Novembre 2024</a:t>
            </a:r>
          </a:p>
        </p:txBody>
      </p:sp>
      <p:sp>
        <p:nvSpPr>
          <p:cNvPr id="8" name="ZoneTexte 7">
            <a:extLst>
              <a:ext uri="{FF2B5EF4-FFF2-40B4-BE49-F238E27FC236}">
                <a16:creationId xmlns:a16="http://schemas.microsoft.com/office/drawing/2014/main" id="{597C712C-0C88-2848-937A-139225F19229}"/>
              </a:ext>
            </a:extLst>
          </p:cNvPr>
          <p:cNvSpPr txBox="1"/>
          <p:nvPr/>
        </p:nvSpPr>
        <p:spPr>
          <a:xfrm>
            <a:off x="7513617" y="5356567"/>
            <a:ext cx="3978397" cy="369332"/>
          </a:xfrm>
          <a:prstGeom prst="rect">
            <a:avLst/>
          </a:prstGeom>
          <a:noFill/>
        </p:spPr>
        <p:txBody>
          <a:bodyPr wrap="none" rtlCol="0">
            <a:spAutoFit/>
          </a:bodyPr>
          <a:lstStyle/>
          <a:p>
            <a:r>
              <a:rPr lang="fr-FR" b="1" dirty="0"/>
              <a:t>Réunion des experts le 14 Octobre 2024</a:t>
            </a:r>
          </a:p>
        </p:txBody>
      </p:sp>
    </p:spTree>
    <p:extLst>
      <p:ext uri="{BB962C8B-B14F-4D97-AF65-F5344CB8AC3E}">
        <p14:creationId xmlns:p14="http://schemas.microsoft.com/office/powerpoint/2010/main" val="21676240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30676" y="159830"/>
            <a:ext cx="10515600" cy="661306"/>
          </a:xfrm>
        </p:spPr>
        <p:txBody>
          <a:bodyPr>
            <a:normAutofit fontScale="90000"/>
          </a:bodyPr>
          <a:lstStyle/>
          <a:p>
            <a:pPr algn="ctr"/>
            <a:r>
              <a:rPr lang="fr-FR" b="1"/>
              <a:t>Et aux laboratoires participants</a:t>
            </a:r>
            <a:endParaRPr lang="fr-FR" b="1" dirty="0"/>
          </a:p>
        </p:txBody>
      </p:sp>
      <p:sp>
        <p:nvSpPr>
          <p:cNvPr id="3" name="Espace réservé du contenu 2"/>
          <p:cNvSpPr>
            <a:spLocks noGrp="1"/>
          </p:cNvSpPr>
          <p:nvPr>
            <p:ph idx="1"/>
          </p:nvPr>
        </p:nvSpPr>
        <p:spPr>
          <a:xfrm>
            <a:off x="636814" y="1404261"/>
            <a:ext cx="7767598" cy="2277836"/>
          </a:xfrm>
        </p:spPr>
        <p:txBody>
          <a:bodyPr>
            <a:normAutofit/>
          </a:bodyPr>
          <a:lstStyle/>
          <a:p>
            <a:pPr marL="0" indent="0">
              <a:buNone/>
            </a:pPr>
            <a:endParaRPr lang="fr-FR" sz="1600" b="1" dirty="0">
              <a:solidFill>
                <a:schemeClr val="accent1"/>
              </a:solidFill>
              <a:ea typeface="Calibri" panose="020F0502020204030204" pitchFamily="34" charset="0"/>
              <a:cs typeface="Times New Roman" panose="02020603050405020304" pitchFamily="18" charset="0"/>
            </a:endParaRPr>
          </a:p>
          <a:p>
            <a:pPr marL="0" indent="0">
              <a:buNone/>
            </a:pPr>
            <a:endParaRPr lang="fr-FR" sz="1600" dirty="0">
              <a:latin typeface="Arial" panose="020B0604020202020204" pitchFamily="34" charset="0"/>
              <a:ea typeface="Times New Roman" panose="02020603050405020304" pitchFamily="18" charset="0"/>
              <a:cs typeface="Times New Roman" panose="02020603050405020304" pitchFamily="18" charset="0"/>
            </a:endParaRPr>
          </a:p>
        </p:txBody>
      </p:sp>
      <p:sp>
        <p:nvSpPr>
          <p:cNvPr id="6" name="Rectangle à coins arrondis 5"/>
          <p:cNvSpPr/>
          <p:nvPr/>
        </p:nvSpPr>
        <p:spPr>
          <a:xfrm>
            <a:off x="530677" y="1102183"/>
            <a:ext cx="11046280" cy="4678131"/>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cxnSp>
        <p:nvCxnSpPr>
          <p:cNvPr id="5" name="Connecteur droit 4"/>
          <p:cNvCxnSpPr/>
          <p:nvPr/>
        </p:nvCxnSpPr>
        <p:spPr>
          <a:xfrm>
            <a:off x="0" y="821136"/>
            <a:ext cx="12192000"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sp>
        <p:nvSpPr>
          <p:cNvPr id="7" name="ZoneTexte 6"/>
          <p:cNvSpPr txBox="1"/>
          <p:nvPr/>
        </p:nvSpPr>
        <p:spPr>
          <a:xfrm>
            <a:off x="636814" y="1404261"/>
            <a:ext cx="10498948" cy="4524315"/>
          </a:xfrm>
          <a:prstGeom prst="rect">
            <a:avLst/>
          </a:prstGeom>
          <a:noFill/>
        </p:spPr>
        <p:txBody>
          <a:bodyPr wrap="square" rtlCol="0">
            <a:spAutoFit/>
          </a:bodyPr>
          <a:lstStyle/>
          <a:p>
            <a:r>
              <a:rPr lang="fr-FR" b="1"/>
              <a:t>Proposition de cas</a:t>
            </a:r>
          </a:p>
          <a:p>
            <a:endParaRPr lang="fr-FR" b="1"/>
          </a:p>
          <a:p>
            <a:r>
              <a:rPr lang="fr-FR" b="1"/>
              <a:t>Difficultés de cet EEQ</a:t>
            </a:r>
          </a:p>
          <a:p>
            <a:r>
              <a:rPr lang="fr-FR" b="1"/>
              <a:t>	- Envoi ADN : </a:t>
            </a:r>
          </a:p>
          <a:p>
            <a:r>
              <a:rPr lang="fr-FR" b="1"/>
              <a:t>		ADN relativement concentré (150ng/µl) =&gt; faible volume par tube envoyé</a:t>
            </a:r>
          </a:p>
          <a:p>
            <a:r>
              <a:rPr lang="fr-FR" b="1"/>
              <a:t>		Plusieurs laboratoires avec un volume insuffisant de prélèvement et ayant du 			redemander un aliquot</a:t>
            </a:r>
          </a:p>
          <a:p>
            <a:r>
              <a:rPr lang="fr-FR" b="1"/>
              <a:t>		=&gt; sélection de cas avec une quantité d’ADN disponible plus importante et envoi d’aliquot 		un peu plus dilués</a:t>
            </a:r>
          </a:p>
          <a:p>
            <a:r>
              <a:rPr lang="fr-FR" b="1"/>
              <a:t>		</a:t>
            </a:r>
          </a:p>
          <a:p>
            <a:r>
              <a:rPr lang="fr-FR" b="1"/>
              <a:t>	- Coquille dans la date de naissance d’un des cas</a:t>
            </a:r>
          </a:p>
          <a:p>
            <a:r>
              <a:rPr lang="fr-FR" b="1"/>
              <a:t>	- Période d’analyse sur l’été </a:t>
            </a:r>
          </a:p>
          <a:p>
            <a:r>
              <a:rPr lang="fr-FR" b="1"/>
              <a:t>		sélection et validation des cas</a:t>
            </a:r>
          </a:p>
          <a:p>
            <a:r>
              <a:rPr lang="fr-FR" b="1"/>
              <a:t>		préparation des envois</a:t>
            </a:r>
          </a:p>
          <a:p>
            <a:r>
              <a:rPr lang="fr-FR" b="1"/>
              <a:t>		=&gt; sera avancée en 2025</a:t>
            </a:r>
          </a:p>
          <a:p>
            <a:r>
              <a:rPr lang="fr-FR" b="1"/>
              <a:t>	</a:t>
            </a:r>
          </a:p>
        </p:txBody>
      </p:sp>
    </p:spTree>
    <p:extLst>
      <p:ext uri="{BB962C8B-B14F-4D97-AF65-F5344CB8AC3E}">
        <p14:creationId xmlns:p14="http://schemas.microsoft.com/office/powerpoint/2010/main" val="2475054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30676" y="159830"/>
            <a:ext cx="10515600" cy="661306"/>
          </a:xfrm>
        </p:spPr>
        <p:txBody>
          <a:bodyPr>
            <a:normAutofit fontScale="90000"/>
          </a:bodyPr>
          <a:lstStyle/>
          <a:p>
            <a:pPr algn="ctr"/>
            <a:r>
              <a:rPr lang="fr-FR" b="1" dirty="0"/>
              <a:t>EEQ ACPA </a:t>
            </a:r>
            <a:r>
              <a:rPr lang="fr-FR" b="1"/>
              <a:t>postnatal 2024</a:t>
            </a:r>
            <a:endParaRPr lang="fr-FR" b="1" dirty="0"/>
          </a:p>
        </p:txBody>
      </p:sp>
      <p:sp>
        <p:nvSpPr>
          <p:cNvPr id="3" name="Espace réservé du contenu 2"/>
          <p:cNvSpPr>
            <a:spLocks noGrp="1"/>
          </p:cNvSpPr>
          <p:nvPr>
            <p:ph idx="1"/>
          </p:nvPr>
        </p:nvSpPr>
        <p:spPr>
          <a:xfrm>
            <a:off x="636814" y="1102183"/>
            <a:ext cx="7767598" cy="1965620"/>
          </a:xfrm>
        </p:spPr>
        <p:txBody>
          <a:bodyPr>
            <a:normAutofit/>
          </a:bodyPr>
          <a:lstStyle/>
          <a:p>
            <a:pPr marL="0" indent="0">
              <a:buNone/>
            </a:pPr>
            <a:r>
              <a:rPr lang="fr-FR" sz="1600"/>
              <a:t>Ju.. EM… (Prénom, Nom), fille née le 02/04/2023, est adressée à la consultation de neuropédiatrie en raison d’un décalage des aquisitions. La grossesse s’est déroulée sans particularité. Ju… EM est née à 37 SA pour cause maternelle, pesant 2740g, et a été prise en charge à l'unité Kangourou pour une discrète hypotonie. A la consultation de neuropédiatrie, Ju… EM… a un bon contact oculaire et une poursuite normale. Quelques particularités morphologiques sont notées, notamment un petit retrognatisme, un mamelon surnuméraire à droite, deux petits angiomes en base du dos, des angiomes plans sur le nez et la paupière droite. Elle tient tout juste assise sans aide à l’âge de 13 mois.</a:t>
            </a:r>
          </a:p>
        </p:txBody>
      </p:sp>
      <p:sp>
        <p:nvSpPr>
          <p:cNvPr id="6" name="Rectangle à coins arrondis 5"/>
          <p:cNvSpPr/>
          <p:nvPr/>
        </p:nvSpPr>
        <p:spPr>
          <a:xfrm>
            <a:off x="530677" y="1102183"/>
            <a:ext cx="8008205" cy="1990641"/>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à coins arrondis 8"/>
          <p:cNvSpPr/>
          <p:nvPr/>
        </p:nvSpPr>
        <p:spPr>
          <a:xfrm>
            <a:off x="530676" y="3213848"/>
            <a:ext cx="8008206" cy="141530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ZoneTexte 7"/>
          <p:cNvSpPr txBox="1"/>
          <p:nvPr/>
        </p:nvSpPr>
        <p:spPr>
          <a:xfrm>
            <a:off x="636814" y="3250638"/>
            <a:ext cx="7767598" cy="1224951"/>
          </a:xfrm>
          <a:prstGeom prst="rect">
            <a:avLst/>
          </a:prstGeom>
          <a:noFill/>
        </p:spPr>
        <p:txBody>
          <a:bodyPr wrap="square" rtlCol="0">
            <a:spAutoFit/>
          </a:bodyPr>
          <a:lstStyle/>
          <a:p>
            <a:r>
              <a:rPr lang="fr-FR" sz="1600" b="1" dirty="0"/>
              <a:t>Devait être détectée : </a:t>
            </a:r>
          </a:p>
          <a:p>
            <a:pPr marL="342900" indent="-342900">
              <a:lnSpc>
                <a:spcPct val="90000"/>
              </a:lnSpc>
              <a:buFontTx/>
              <a:buChar char="-"/>
              <a:defRPr/>
            </a:pPr>
            <a:r>
              <a:rPr lang="fr-FR" sz="1600"/>
              <a:t>une triplication interstitielle d’environ 7.6 Mb de la région 15q11.2q13.2 </a:t>
            </a:r>
          </a:p>
          <a:p>
            <a:pPr marL="342900" indent="-342900">
              <a:lnSpc>
                <a:spcPct val="90000"/>
              </a:lnSpc>
              <a:buFontTx/>
              <a:buChar char="-"/>
              <a:defRPr/>
            </a:pPr>
            <a:r>
              <a:rPr lang="fr-FR" sz="1600"/>
              <a:t>associée à une duplication interstitielle adjacente d’environ 1.6 Mb en 15q13.2q13.3 faisant évoquer la présence d’un chromosome surnuméraire de type inv dup(15) à l’état homogène.</a:t>
            </a:r>
          </a:p>
        </p:txBody>
      </p:sp>
      <p:sp>
        <p:nvSpPr>
          <p:cNvPr id="10" name="ZoneTexte 9"/>
          <p:cNvSpPr txBox="1"/>
          <p:nvPr/>
        </p:nvSpPr>
        <p:spPr>
          <a:xfrm>
            <a:off x="636814" y="4847315"/>
            <a:ext cx="7902069" cy="1754326"/>
          </a:xfrm>
          <a:prstGeom prst="rect">
            <a:avLst/>
          </a:prstGeom>
          <a:noFill/>
        </p:spPr>
        <p:txBody>
          <a:bodyPr wrap="square" rtlCol="0">
            <a:spAutoFit/>
          </a:bodyPr>
          <a:lstStyle/>
          <a:p>
            <a:r>
              <a:rPr lang="fr-FR" altLang="fr-FR" dirty="0"/>
              <a:t>Formules acceptées</a:t>
            </a:r>
          </a:p>
          <a:p>
            <a:r>
              <a:rPr lang="fr-FR" altLang="fr-FR"/>
              <a:t>arr[GRCh37] 15q11.2q13.2(22,765,628 ou 24,136,152_30,366,124)x4, 15q13.2q13.3(30,943,903_32,510,863)x3</a:t>
            </a:r>
          </a:p>
          <a:p>
            <a:endParaRPr lang="fr-FR" altLang="fr-FR"/>
          </a:p>
          <a:p>
            <a:r>
              <a:rPr lang="fr-FR" altLang="fr-FR"/>
              <a:t>arr[GRCh37] 15q11.2q13.2(22765628 ou 24136152_30366124)x4, 15q13.2q13.3(30943903_32510863)x3</a:t>
            </a:r>
          </a:p>
        </p:txBody>
      </p:sp>
      <p:cxnSp>
        <p:nvCxnSpPr>
          <p:cNvPr id="5" name="Connecteur droit 4"/>
          <p:cNvCxnSpPr/>
          <p:nvPr/>
        </p:nvCxnSpPr>
        <p:spPr>
          <a:xfrm>
            <a:off x="0" y="821136"/>
            <a:ext cx="12192000"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026" name="Image 17" descr="2024-04-25 15_48_08-Agilent Genomic Workbench 7.0 - [ CGH ]_ Serie 734.gif"/>
          <p:cNvPicPr>
            <a:picLocks noChangeAspect="1" noChangeArrowheads="1"/>
          </p:cNvPicPr>
          <p:nvPr/>
        </p:nvPicPr>
        <p:blipFill rotWithShape="1">
          <a:blip r:embed="rId2">
            <a:extLst>
              <a:ext uri="{28A0092B-C50C-407E-A947-70E740481C1C}">
                <a14:useLocalDpi xmlns:a14="http://schemas.microsoft.com/office/drawing/2010/main" val="0"/>
              </a:ext>
            </a:extLst>
          </a:blip>
          <a:srcRect l="17873" r="65652"/>
          <a:stretch/>
        </p:blipFill>
        <p:spPr bwMode="auto">
          <a:xfrm>
            <a:off x="9486900" y="1102183"/>
            <a:ext cx="2008411" cy="5417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829372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30676" y="159830"/>
            <a:ext cx="10515600" cy="661306"/>
          </a:xfrm>
        </p:spPr>
        <p:txBody>
          <a:bodyPr>
            <a:normAutofit fontScale="90000"/>
          </a:bodyPr>
          <a:lstStyle/>
          <a:p>
            <a:pPr algn="ctr"/>
            <a:r>
              <a:rPr lang="fr-FR" b="1" dirty="0"/>
              <a:t>EEQ ACPA </a:t>
            </a:r>
            <a:r>
              <a:rPr lang="fr-FR" b="1"/>
              <a:t>postnatal 2024</a:t>
            </a:r>
            <a:endParaRPr lang="fr-FR" b="1" dirty="0"/>
          </a:p>
        </p:txBody>
      </p:sp>
      <p:sp>
        <p:nvSpPr>
          <p:cNvPr id="3" name="Espace réservé du contenu 2"/>
          <p:cNvSpPr>
            <a:spLocks noGrp="1"/>
          </p:cNvSpPr>
          <p:nvPr>
            <p:ph idx="1"/>
          </p:nvPr>
        </p:nvSpPr>
        <p:spPr>
          <a:xfrm>
            <a:off x="657224" y="1253221"/>
            <a:ext cx="10793186" cy="3537976"/>
          </a:xfrm>
        </p:spPr>
        <p:txBody>
          <a:bodyPr>
            <a:normAutofit/>
          </a:bodyPr>
          <a:lstStyle/>
          <a:p>
            <a:pPr marL="0" indent="0" algn="just">
              <a:lnSpc>
                <a:spcPct val="114000"/>
              </a:lnSpc>
              <a:buNone/>
              <a:defRPr/>
            </a:pPr>
            <a:r>
              <a:rPr lang="fr-FR" altLang="fr-FR" sz="1600" b="1" u="sng" dirty="0"/>
              <a:t>Proposition de commentaire</a:t>
            </a:r>
          </a:p>
          <a:p>
            <a:pPr marL="0" indent="0" algn="just">
              <a:lnSpc>
                <a:spcPct val="114000"/>
              </a:lnSpc>
              <a:buNone/>
              <a:defRPr/>
            </a:pPr>
            <a:r>
              <a:rPr lang="fr-FR" sz="1600" b="1"/>
              <a:t>Présence d’une triplication interstitielle d'environ 6.5 Mb en 15q11.2q13.1 chevauchant le locus des syndromes de Prader Willi / Angelman, associée à une duplication interstitielle de 1.5 Mb de la région adjacente en 15q13.2q13.3. </a:t>
            </a:r>
          </a:p>
          <a:p>
            <a:pPr marL="0" indent="0" algn="just">
              <a:lnSpc>
                <a:spcPct val="114000"/>
              </a:lnSpc>
              <a:buNone/>
              <a:defRPr/>
            </a:pPr>
            <a:r>
              <a:rPr lang="fr-FR" sz="1600" b="1"/>
              <a:t>Ce remaniement déséquilibré fait peut résulter de deux mécanismes différents : soit une duplication interstitielle intrachromosomique de bras long de chromosome 15, soit plus fréquemment de la présence d'un chromosome surnuméraire de type inv dup(15). </a:t>
            </a:r>
          </a:p>
          <a:p>
            <a:pPr marL="0" indent="0" algn="just">
              <a:lnSpc>
                <a:spcPct val="114000"/>
              </a:lnSpc>
              <a:buNone/>
              <a:defRPr/>
            </a:pPr>
            <a:r>
              <a:rPr lang="fr-FR" sz="1600" b="1"/>
              <a:t>L'analyse du caryotype, potentiellement associée à des techniques complémentaires de FISH est nécessaire et permettra de préciser le mécanisme de survenu de ce remaniement</a:t>
            </a:r>
          </a:p>
          <a:p>
            <a:pPr marL="0" indent="0" algn="just">
              <a:lnSpc>
                <a:spcPct val="114000"/>
              </a:lnSpc>
              <a:buNone/>
              <a:defRPr/>
            </a:pPr>
            <a:r>
              <a:rPr lang="fr-FR" sz="1600" b="1"/>
              <a:t>Dans tous les cas, ce CNV est considéré comme pathogène et responsable du phénotype de EM Ju.</a:t>
            </a:r>
          </a:p>
          <a:p>
            <a:pPr marL="0" indent="0" algn="just">
              <a:lnSpc>
                <a:spcPct val="114000"/>
              </a:lnSpc>
              <a:buNone/>
              <a:defRPr/>
            </a:pPr>
            <a:r>
              <a:rPr lang="fr-FR" sz="1600" b="1"/>
              <a:t>L'étude parentale de ce CNV est également souhaitable pour préciser le conseil génétique.   </a:t>
            </a:r>
            <a:endParaRPr lang="fr-FR" altLang="fr-FR" sz="1600" b="1" dirty="0">
              <a:solidFill>
                <a:schemeClr val="accent4"/>
              </a:solidFill>
            </a:endParaRPr>
          </a:p>
        </p:txBody>
      </p:sp>
      <p:sp>
        <p:nvSpPr>
          <p:cNvPr id="6" name="Rectangle à coins arrondis 5"/>
          <p:cNvSpPr/>
          <p:nvPr/>
        </p:nvSpPr>
        <p:spPr>
          <a:xfrm>
            <a:off x="530677" y="1102182"/>
            <a:ext cx="11046280" cy="3689015"/>
          </a:xfrm>
          <a:prstGeom prst="roundRect">
            <a:avLst>
              <a:gd name="adj" fmla="val 6708"/>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ZoneTexte 1"/>
          <p:cNvSpPr txBox="1">
            <a:spLocks noChangeArrowheads="1"/>
          </p:cNvSpPr>
          <p:nvPr/>
        </p:nvSpPr>
        <p:spPr bwMode="auto">
          <a:xfrm>
            <a:off x="530676" y="5072242"/>
            <a:ext cx="11380587"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indent="0">
              <a:spcBef>
                <a:spcPct val="0"/>
              </a:spcBef>
              <a:buNone/>
            </a:pPr>
            <a:r>
              <a:rPr lang="fr-FR" altLang="fr-FR" sz="1600" b="1" u="sng" dirty="0">
                <a:cs typeface="Arial" panose="020B0604020202020204" pitchFamily="34" charset="0"/>
              </a:rPr>
              <a:t>Eléments principaux de la grille de lecture</a:t>
            </a:r>
          </a:p>
          <a:p>
            <a:pPr marL="180975" indent="0">
              <a:spcBef>
                <a:spcPct val="0"/>
              </a:spcBef>
              <a:tabLst>
                <a:tab pos="84138" algn="l"/>
              </a:tabLst>
              <a:defRPr/>
            </a:pPr>
            <a:r>
              <a:rPr lang="fr-FR" altLang="fr-FR" sz="1600" b="1" dirty="0"/>
              <a:t>Pénalisation si </a:t>
            </a:r>
            <a:r>
              <a:rPr lang="fr-FR" altLang="fr-FR" sz="1600" b="1"/>
              <a:t>la duplication n’est pas mentionnée.</a:t>
            </a:r>
          </a:p>
          <a:p>
            <a:pPr marL="180975" indent="0">
              <a:spcBef>
                <a:spcPct val="0"/>
              </a:spcBef>
              <a:tabLst>
                <a:tab pos="84138" algn="l"/>
              </a:tabLst>
              <a:defRPr/>
            </a:pPr>
            <a:r>
              <a:rPr lang="fr-FR" sz="1600" b="1"/>
              <a:t>Pas de pénalisation si l’ensemble des hypothèses mécanistiques ne sont pas proposées</a:t>
            </a:r>
            <a:endParaRPr lang="fr-FR" altLang="fr-FR" sz="1600" b="1" dirty="0"/>
          </a:p>
          <a:p>
            <a:pPr marL="180975" indent="0">
              <a:spcBef>
                <a:spcPct val="0"/>
              </a:spcBef>
              <a:tabLst>
                <a:tab pos="84138" algn="l"/>
              </a:tabLst>
              <a:defRPr/>
            </a:pPr>
            <a:r>
              <a:rPr lang="fr-FR" altLang="fr-FR" sz="1600" b="1" dirty="0"/>
              <a:t>Pas de pénalisation s’il n’y a pas la mention de la classification des CNV (avec ou sans mention du N° de </a:t>
            </a:r>
            <a:r>
              <a:rPr lang="fr-FR" altLang="fr-FR" sz="1600" b="1"/>
              <a:t>classe)</a:t>
            </a:r>
            <a:endParaRPr lang="fr-FR" altLang="fr-FR" sz="1600" b="1" dirty="0"/>
          </a:p>
          <a:p>
            <a:pPr marL="180975" indent="0">
              <a:spcBef>
                <a:spcPct val="0"/>
              </a:spcBef>
              <a:tabLst>
                <a:tab pos="84138" algn="l"/>
              </a:tabLst>
              <a:defRPr/>
            </a:pPr>
            <a:r>
              <a:rPr lang="fr-FR" altLang="fr-FR" sz="1600" b="1" dirty="0"/>
              <a:t>Pénalisation si pas de corrélation avec </a:t>
            </a:r>
            <a:r>
              <a:rPr lang="fr-FR" altLang="fr-FR" sz="1600" b="1"/>
              <a:t>le phénotype</a:t>
            </a:r>
            <a:endParaRPr lang="fr-FR" altLang="fr-FR" sz="1600" b="1" dirty="0"/>
          </a:p>
          <a:p>
            <a:pPr marL="180975" indent="0">
              <a:spcBef>
                <a:spcPct val="0"/>
              </a:spcBef>
              <a:tabLst>
                <a:tab pos="84138" algn="l"/>
              </a:tabLst>
              <a:defRPr/>
            </a:pPr>
            <a:r>
              <a:rPr lang="fr-FR" altLang="fr-FR" sz="1600" b="1" dirty="0"/>
              <a:t>Pénalisation si </a:t>
            </a:r>
            <a:r>
              <a:rPr lang="fr-FR" altLang="fr-FR" sz="1600" b="1"/>
              <a:t>le caryotype et FISH n’apparaîssent </a:t>
            </a:r>
            <a:r>
              <a:rPr lang="fr-FR" altLang="fr-FR" sz="1600" b="1" dirty="0"/>
              <a:t>pas comme technique de vérification nécessaire</a:t>
            </a:r>
          </a:p>
        </p:txBody>
      </p:sp>
      <p:cxnSp>
        <p:nvCxnSpPr>
          <p:cNvPr id="7" name="Connecteur droit 6"/>
          <p:cNvCxnSpPr/>
          <p:nvPr/>
        </p:nvCxnSpPr>
        <p:spPr>
          <a:xfrm>
            <a:off x="0" y="821136"/>
            <a:ext cx="12192000"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6267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30676" y="159830"/>
            <a:ext cx="10515600" cy="661306"/>
          </a:xfrm>
        </p:spPr>
        <p:txBody>
          <a:bodyPr>
            <a:normAutofit fontScale="90000"/>
          </a:bodyPr>
          <a:lstStyle/>
          <a:p>
            <a:pPr algn="ctr"/>
            <a:r>
              <a:rPr lang="fr-FR" dirty="0"/>
              <a:t>EEQ </a:t>
            </a:r>
            <a:r>
              <a:rPr lang="fr-FR"/>
              <a:t>ACPA postnatal 2024</a:t>
            </a:r>
            <a:endParaRPr lang="fr-FR" dirty="0"/>
          </a:p>
        </p:txBody>
      </p:sp>
      <p:sp>
        <p:nvSpPr>
          <p:cNvPr id="11" name="ZoneTexte 10"/>
          <p:cNvSpPr txBox="1"/>
          <p:nvPr/>
        </p:nvSpPr>
        <p:spPr>
          <a:xfrm>
            <a:off x="8249697" y="1045028"/>
            <a:ext cx="2193101" cy="369332"/>
          </a:xfrm>
          <a:prstGeom prst="rect">
            <a:avLst/>
          </a:prstGeom>
          <a:noFill/>
        </p:spPr>
        <p:txBody>
          <a:bodyPr wrap="none" rtlCol="0">
            <a:spAutoFit/>
          </a:bodyPr>
          <a:lstStyle/>
          <a:p>
            <a:r>
              <a:rPr lang="fr-FR" dirty="0"/>
              <a:t>Répartition des notes</a:t>
            </a:r>
          </a:p>
        </p:txBody>
      </p:sp>
      <p:sp>
        <p:nvSpPr>
          <p:cNvPr id="12" name="ZoneTexte 1"/>
          <p:cNvSpPr txBox="1">
            <a:spLocks noChangeArrowheads="1"/>
          </p:cNvSpPr>
          <p:nvPr/>
        </p:nvSpPr>
        <p:spPr bwMode="auto">
          <a:xfrm>
            <a:off x="307925" y="1229694"/>
            <a:ext cx="6475851"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indent="0">
              <a:spcBef>
                <a:spcPct val="0"/>
              </a:spcBef>
              <a:buNone/>
            </a:pPr>
            <a:r>
              <a:rPr lang="fr-FR" altLang="fr-FR" sz="1600" b="1" dirty="0"/>
              <a:t>Commentaires : </a:t>
            </a:r>
          </a:p>
          <a:p>
            <a:pPr>
              <a:spcBef>
                <a:spcPct val="0"/>
              </a:spcBef>
            </a:pPr>
            <a:r>
              <a:rPr lang="fr-FR" altLang="fr-FR" sz="1600" b="1"/>
              <a:t>Pas de résultat </a:t>
            </a:r>
            <a:r>
              <a:rPr lang="fr-FR" altLang="fr-FR" sz="1600" b="1" dirty="0"/>
              <a:t>non conforme (Mention </a:t>
            </a:r>
            <a:r>
              <a:rPr lang="fr-FR" altLang="fr-FR" sz="1600" b="1"/>
              <a:t>EEQ conforme précisée tous les </a:t>
            </a:r>
            <a:r>
              <a:rPr lang="fr-FR" altLang="fr-FR" sz="1600" b="1" dirty="0"/>
              <a:t>rapports de </a:t>
            </a:r>
            <a:r>
              <a:rPr lang="fr-FR" altLang="fr-FR" sz="1600" b="1"/>
              <a:t>synthèse), mais : </a:t>
            </a:r>
          </a:p>
          <a:p>
            <a:pPr lvl="1">
              <a:spcBef>
                <a:spcPct val="0"/>
              </a:spcBef>
            </a:pPr>
            <a:r>
              <a:rPr lang="fr-FR" altLang="fr-FR" sz="1200" b="1"/>
              <a:t>Duplication et triplication interprétées de manière indépendante, sans lien entre les 2</a:t>
            </a:r>
          </a:p>
          <a:p>
            <a:pPr lvl="1">
              <a:spcBef>
                <a:spcPct val="0"/>
              </a:spcBef>
            </a:pPr>
            <a:r>
              <a:rPr lang="fr-FR" altLang="fr-FR" sz="1200" b="1"/>
              <a:t>Duplication non identifiée et intégrée dans la région tripliquée</a:t>
            </a:r>
          </a:p>
          <a:p>
            <a:pPr lvl="1">
              <a:spcBef>
                <a:spcPct val="0"/>
              </a:spcBef>
            </a:pPr>
            <a:r>
              <a:rPr lang="fr-FR" altLang="fr-FR" sz="1200" b="1"/>
              <a:t>Erreur dans les bornes de la région tripliquée</a:t>
            </a:r>
          </a:p>
          <a:p>
            <a:pPr lvl="1">
              <a:spcBef>
                <a:spcPct val="0"/>
              </a:spcBef>
            </a:pPr>
            <a:endParaRPr lang="fr-FR" altLang="fr-FR" sz="1200" b="1" dirty="0"/>
          </a:p>
          <a:p>
            <a:pPr>
              <a:spcBef>
                <a:spcPct val="0"/>
              </a:spcBef>
            </a:pPr>
            <a:r>
              <a:rPr lang="fr-FR" altLang="fr-FR" sz="1600" b="1" dirty="0"/>
              <a:t>Pas de </a:t>
            </a:r>
            <a:r>
              <a:rPr lang="fr-FR" altLang="fr-FR" sz="1600" b="1"/>
              <a:t>résultat critique</a:t>
            </a:r>
          </a:p>
          <a:p>
            <a:pPr>
              <a:spcBef>
                <a:spcPct val="0"/>
              </a:spcBef>
            </a:pPr>
            <a:r>
              <a:rPr lang="fr-FR" altLang="fr-FR" sz="1600" b="1"/>
              <a:t>Erreur mineure dans la formule</a:t>
            </a:r>
          </a:p>
          <a:p>
            <a:pPr lvl="1">
              <a:spcBef>
                <a:spcPct val="0"/>
              </a:spcBef>
            </a:pPr>
            <a:r>
              <a:rPr lang="fr-FR" altLang="fr-FR" sz="1200" b="1"/>
              <a:t>Insertion d’espace entre 2 CNV, 3 centres</a:t>
            </a:r>
          </a:p>
          <a:p>
            <a:pPr lvl="1">
              <a:spcBef>
                <a:spcPct val="0"/>
              </a:spcBef>
            </a:pPr>
            <a:r>
              <a:rPr lang="fr-FR" altLang="fr-FR" sz="1200" b="1"/>
              <a:t>séparation des bornes du remaniement par « - » au lieu de « _ »</a:t>
            </a:r>
          </a:p>
          <a:p>
            <a:pPr lvl="1">
              <a:spcBef>
                <a:spcPct val="0"/>
              </a:spcBef>
            </a:pPr>
            <a:r>
              <a:rPr lang="fr-FR" altLang="fr-FR" sz="1200" b="1"/>
              <a:t>Insertion d’un tiret entre les bandes du remaniement : </a:t>
            </a:r>
            <a:r>
              <a:rPr lang="fr-FR" sz="1200" b="1"/>
              <a:t>15q11.1-15q13.2 au lieu de 15q11.1q13.2      2 centres</a:t>
            </a:r>
            <a:endParaRPr lang="fr-FR" altLang="fr-FR" sz="1200" b="1"/>
          </a:p>
          <a:p>
            <a:pPr lvl="2">
              <a:spcBef>
                <a:spcPct val="0"/>
              </a:spcBef>
            </a:pPr>
            <a:endParaRPr lang="fr-FR" altLang="fr-FR" sz="800" b="1"/>
          </a:p>
          <a:p>
            <a:pPr>
              <a:spcBef>
                <a:spcPct val="0"/>
              </a:spcBef>
            </a:pPr>
            <a:r>
              <a:rPr lang="fr-FR" altLang="fr-FR" sz="1600" b="1"/>
              <a:t>Description correcte de l’anomalie</a:t>
            </a:r>
          </a:p>
          <a:p>
            <a:pPr lvl="1">
              <a:spcBef>
                <a:spcPct val="0"/>
              </a:spcBef>
            </a:pPr>
            <a:r>
              <a:rPr lang="fr-FR" altLang="fr-FR" sz="1200" b="1"/>
              <a:t>Caractère interstitiel manquant : 16/36 centres</a:t>
            </a:r>
          </a:p>
          <a:p>
            <a:pPr lvl="1">
              <a:spcBef>
                <a:spcPct val="0"/>
              </a:spcBef>
            </a:pPr>
            <a:r>
              <a:rPr lang="fr-FR" altLang="fr-FR" sz="1200" b="1"/>
              <a:t>Formulation atypique : gain et double gain</a:t>
            </a:r>
          </a:p>
          <a:p>
            <a:pPr>
              <a:spcBef>
                <a:spcPct val="0"/>
              </a:spcBef>
            </a:pPr>
            <a:r>
              <a:rPr lang="fr-FR" altLang="fr-FR" sz="1600" b="1"/>
              <a:t>Méthode de vérification</a:t>
            </a:r>
          </a:p>
          <a:p>
            <a:pPr lvl="1">
              <a:spcBef>
                <a:spcPct val="0"/>
              </a:spcBef>
            </a:pPr>
            <a:r>
              <a:rPr lang="fr-FR" altLang="fr-FR" sz="1200" b="1"/>
              <a:t>FISH non précisée : II</a:t>
            </a:r>
          </a:p>
          <a:p>
            <a:pPr lvl="1">
              <a:spcBef>
                <a:spcPct val="0"/>
              </a:spcBef>
            </a:pPr>
            <a:r>
              <a:rPr lang="fr-FR" altLang="fr-FR" sz="1200" b="1"/>
              <a:t>Étude cytogénétique sans plus de précision</a:t>
            </a:r>
          </a:p>
          <a:p>
            <a:pPr>
              <a:spcBef>
                <a:spcPct val="0"/>
              </a:spcBef>
            </a:pPr>
            <a:r>
              <a:rPr lang="fr-FR" altLang="fr-FR" sz="1600" b="1"/>
              <a:t>Caractère pathogène du CNV non spécifié</a:t>
            </a:r>
          </a:p>
          <a:p>
            <a:pPr lvl="1">
              <a:spcBef>
                <a:spcPct val="0"/>
              </a:spcBef>
            </a:pPr>
            <a:r>
              <a:rPr lang="fr-FR" altLang="fr-FR" sz="1200" b="1"/>
              <a:t>1 labo</a:t>
            </a:r>
            <a:endParaRPr lang="fr-FR" altLang="fr-FR" sz="1200" b="1" dirty="0"/>
          </a:p>
          <a:p>
            <a:pPr>
              <a:spcBef>
                <a:spcPct val="0"/>
              </a:spcBef>
            </a:pPr>
            <a:r>
              <a:rPr lang="fr-FR" altLang="fr-FR" sz="1600" b="1"/>
              <a:t>droits </a:t>
            </a:r>
            <a:r>
              <a:rPr lang="fr-FR" altLang="fr-FR" sz="1600" b="1" dirty="0"/>
              <a:t>de </a:t>
            </a:r>
            <a:r>
              <a:rPr lang="fr-FR" altLang="fr-FR" sz="1600" b="1"/>
              <a:t>réponse à venir</a:t>
            </a:r>
            <a:endParaRPr lang="fr-FR" altLang="fr-FR" sz="1600" b="1" dirty="0"/>
          </a:p>
          <a:p>
            <a:pPr marL="0" indent="0">
              <a:spcBef>
                <a:spcPct val="0"/>
              </a:spcBef>
              <a:buNone/>
            </a:pPr>
            <a:endParaRPr lang="fr-FR" altLang="fr-FR" sz="1600" b="1" dirty="0"/>
          </a:p>
        </p:txBody>
      </p:sp>
      <p:cxnSp>
        <p:nvCxnSpPr>
          <p:cNvPr id="7" name="Connecteur droit 6"/>
          <p:cNvCxnSpPr/>
          <p:nvPr/>
        </p:nvCxnSpPr>
        <p:spPr>
          <a:xfrm>
            <a:off x="0" y="821136"/>
            <a:ext cx="12192000"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graphicFrame>
        <p:nvGraphicFramePr>
          <p:cNvPr id="3" name="Tableau 2"/>
          <p:cNvGraphicFramePr>
            <a:graphicFrameLocks noGrp="1"/>
          </p:cNvGraphicFramePr>
          <p:nvPr>
            <p:extLst>
              <p:ext uri="{D42A27DB-BD31-4B8C-83A1-F6EECF244321}">
                <p14:modId xmlns:p14="http://schemas.microsoft.com/office/powerpoint/2010/main" val="3766468303"/>
              </p:ext>
            </p:extLst>
          </p:nvPr>
        </p:nvGraphicFramePr>
        <p:xfrm>
          <a:off x="7236684" y="4466684"/>
          <a:ext cx="3521529" cy="1337310"/>
        </p:xfrm>
        <a:graphic>
          <a:graphicData uri="http://schemas.openxmlformats.org/drawingml/2006/table">
            <a:tbl>
              <a:tblPr/>
              <a:tblGrid>
                <a:gridCol w="2017026">
                  <a:extLst>
                    <a:ext uri="{9D8B030D-6E8A-4147-A177-3AD203B41FA5}">
                      <a16:colId xmlns:a16="http://schemas.microsoft.com/office/drawing/2014/main" val="1931218135"/>
                    </a:ext>
                  </a:extLst>
                </a:gridCol>
                <a:gridCol w="1504503">
                  <a:extLst>
                    <a:ext uri="{9D8B030D-6E8A-4147-A177-3AD203B41FA5}">
                      <a16:colId xmlns:a16="http://schemas.microsoft.com/office/drawing/2014/main" val="1374823538"/>
                    </a:ext>
                  </a:extLst>
                </a:gridCol>
              </a:tblGrid>
              <a:tr h="190500">
                <a:tc>
                  <a:txBody>
                    <a:bodyPr/>
                    <a:lstStyle/>
                    <a:p>
                      <a:pPr algn="ctr" fontAlgn="b"/>
                      <a:r>
                        <a:rPr lang="fr-FR" sz="1400" b="1" i="0" u="none" strike="noStrike" dirty="0">
                          <a:solidFill>
                            <a:srgbClr val="000000"/>
                          </a:solidFill>
                          <a:effectLst/>
                          <a:latin typeface="Calibri" panose="020F0502020204030204" pitchFamily="34" charset="0"/>
                        </a:rPr>
                        <a:t>Groupe</a:t>
                      </a:r>
                    </a:p>
                  </a:txBody>
                  <a:tcPr marL="9525" marR="9525" marT="9525" marB="0" anchor="b">
                    <a:lnL>
                      <a:noFill/>
                    </a:lnL>
                    <a:lnR>
                      <a:noFill/>
                    </a:lnR>
                    <a:lnT>
                      <a:noFill/>
                    </a:lnT>
                    <a:lnB w="6350" cap="flat" cmpd="sng" algn="ctr">
                      <a:solidFill>
                        <a:srgbClr val="9BC2E6"/>
                      </a:solidFill>
                      <a:prstDash val="solid"/>
                      <a:round/>
                      <a:headEnd type="none" w="med" len="med"/>
                      <a:tailEnd type="none" w="med" len="med"/>
                    </a:lnB>
                    <a:solidFill>
                      <a:srgbClr val="DDEBF7"/>
                    </a:solidFill>
                  </a:tcPr>
                </a:tc>
                <a:tc>
                  <a:txBody>
                    <a:bodyPr/>
                    <a:lstStyle/>
                    <a:p>
                      <a:pPr algn="ctr" fontAlgn="b"/>
                      <a:r>
                        <a:rPr lang="fr-FR" sz="1400" b="1" i="0" u="none" strike="noStrike" dirty="0">
                          <a:solidFill>
                            <a:srgbClr val="000000"/>
                          </a:solidFill>
                          <a:effectLst/>
                          <a:latin typeface="Calibri" panose="020F0502020204030204" pitchFamily="34" charset="0"/>
                        </a:rPr>
                        <a:t>Moyenne</a:t>
                      </a:r>
                    </a:p>
                  </a:txBody>
                  <a:tcPr marL="9525" marR="9525" marT="9525" marB="0" anchor="b">
                    <a:lnL>
                      <a:noFill/>
                    </a:lnL>
                    <a:lnR>
                      <a:noFill/>
                    </a:lnR>
                    <a:lnT>
                      <a:noFill/>
                    </a:lnT>
                    <a:lnB w="6350" cap="flat" cmpd="sng" algn="ctr">
                      <a:solidFill>
                        <a:srgbClr val="9BC2E6"/>
                      </a:solidFill>
                      <a:prstDash val="solid"/>
                      <a:round/>
                      <a:headEnd type="none" w="med" len="med"/>
                      <a:tailEnd type="none" w="med" len="med"/>
                    </a:lnB>
                    <a:solidFill>
                      <a:srgbClr val="DDEBF7"/>
                    </a:solidFill>
                  </a:tcPr>
                </a:tc>
                <a:extLst>
                  <a:ext uri="{0D108BD9-81ED-4DB2-BD59-A6C34878D82A}">
                    <a16:rowId xmlns:a16="http://schemas.microsoft.com/office/drawing/2014/main" val="2618705745"/>
                  </a:ext>
                </a:extLst>
              </a:tr>
              <a:tr h="190500">
                <a:tc>
                  <a:txBody>
                    <a:bodyPr/>
                    <a:lstStyle/>
                    <a:p>
                      <a:pPr algn="ctr" fontAlgn="b"/>
                      <a:r>
                        <a:rPr lang="fr-FR" sz="1400" b="0" i="0" u="none" strike="noStrike" dirty="0">
                          <a:solidFill>
                            <a:srgbClr val="000000"/>
                          </a:solidFill>
                          <a:effectLst/>
                          <a:latin typeface="Calibri" panose="020F0502020204030204" pitchFamily="34" charset="0"/>
                        </a:rPr>
                        <a:t>1</a:t>
                      </a:r>
                    </a:p>
                  </a:txBody>
                  <a:tcPr marL="9525" marR="9525" marT="9525" marB="0" anchor="b">
                    <a:lnL>
                      <a:noFill/>
                    </a:lnL>
                    <a:lnR>
                      <a:noFill/>
                    </a:lnR>
                    <a:lnT w="6350" cap="flat" cmpd="sng" algn="ctr">
                      <a:solidFill>
                        <a:srgbClr val="9BC2E6"/>
                      </a:solidFill>
                      <a:prstDash val="solid"/>
                      <a:round/>
                      <a:headEnd type="none" w="med" len="med"/>
                      <a:tailEnd type="none" w="med" len="med"/>
                    </a:lnT>
                    <a:lnB>
                      <a:noFill/>
                    </a:lnB>
                  </a:tcPr>
                </a:tc>
                <a:tc>
                  <a:txBody>
                    <a:bodyPr/>
                    <a:lstStyle/>
                    <a:p>
                      <a:pPr algn="ctr" fontAlgn="b"/>
                      <a:r>
                        <a:rPr lang="fr-FR" sz="1400" b="0" i="0" u="none" strike="noStrike">
                          <a:solidFill>
                            <a:srgbClr val="000000"/>
                          </a:solidFill>
                          <a:effectLst/>
                          <a:latin typeface="Calibri" panose="020F0502020204030204" pitchFamily="34" charset="0"/>
                        </a:rPr>
                        <a:t>18,83</a:t>
                      </a:r>
                      <a:endParaRPr lang="fr-FR" sz="1400" b="0" i="0" u="none" strike="noStrike" dirty="0">
                        <a:solidFill>
                          <a:srgbClr val="000000"/>
                        </a:solidFill>
                        <a:effectLst/>
                        <a:latin typeface="Calibri" panose="020F0502020204030204" pitchFamily="34" charset="0"/>
                      </a:endParaRPr>
                    </a:p>
                  </a:txBody>
                  <a:tcPr marL="9525" marR="9525" marT="9525" marB="0" anchor="b">
                    <a:lnL>
                      <a:noFill/>
                    </a:lnL>
                    <a:lnR>
                      <a:noFill/>
                    </a:lnR>
                    <a:lnT w="6350" cap="flat" cmpd="sng" algn="ctr">
                      <a:solidFill>
                        <a:srgbClr val="9BC2E6"/>
                      </a:solidFill>
                      <a:prstDash val="solid"/>
                      <a:round/>
                      <a:headEnd type="none" w="med" len="med"/>
                      <a:tailEnd type="none" w="med" len="med"/>
                    </a:lnT>
                    <a:lnB>
                      <a:noFill/>
                    </a:lnB>
                  </a:tcPr>
                </a:tc>
                <a:extLst>
                  <a:ext uri="{0D108BD9-81ED-4DB2-BD59-A6C34878D82A}">
                    <a16:rowId xmlns:a16="http://schemas.microsoft.com/office/drawing/2014/main" val="2325932587"/>
                  </a:ext>
                </a:extLst>
              </a:tr>
              <a:tr h="190500">
                <a:tc>
                  <a:txBody>
                    <a:bodyPr/>
                    <a:lstStyle/>
                    <a:p>
                      <a:pPr algn="ctr" fontAlgn="b"/>
                      <a:r>
                        <a:rPr lang="fr-FR" sz="1400" b="0" i="0" u="none" strike="noStrike" dirty="0">
                          <a:solidFill>
                            <a:srgbClr val="000000"/>
                          </a:solidFill>
                          <a:effectLst/>
                          <a:latin typeface="Calibri" panose="020F0502020204030204" pitchFamily="34" charset="0"/>
                        </a:rPr>
                        <a:t>2</a:t>
                      </a:r>
                    </a:p>
                  </a:txBody>
                  <a:tcPr marL="9525" marR="9525" marT="9525" marB="0" anchor="b">
                    <a:lnL>
                      <a:noFill/>
                    </a:lnL>
                    <a:lnR>
                      <a:noFill/>
                    </a:lnR>
                    <a:lnT>
                      <a:noFill/>
                    </a:lnT>
                    <a:lnB>
                      <a:noFill/>
                    </a:lnB>
                  </a:tcPr>
                </a:tc>
                <a:tc>
                  <a:txBody>
                    <a:bodyPr/>
                    <a:lstStyle/>
                    <a:p>
                      <a:pPr algn="ctr" fontAlgn="b"/>
                      <a:r>
                        <a:rPr lang="fr-FR" sz="1400" b="0" i="0" u="none" strike="noStrike">
                          <a:solidFill>
                            <a:srgbClr val="000000"/>
                          </a:solidFill>
                          <a:effectLst/>
                          <a:latin typeface="Calibri" panose="020F0502020204030204" pitchFamily="34" charset="0"/>
                        </a:rPr>
                        <a:t>19,17</a:t>
                      </a:r>
                      <a:endParaRPr lang="fr-FR" sz="14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4087350600"/>
                  </a:ext>
                </a:extLst>
              </a:tr>
              <a:tr h="190500">
                <a:tc>
                  <a:txBody>
                    <a:bodyPr/>
                    <a:lstStyle/>
                    <a:p>
                      <a:pPr algn="ctr" fontAlgn="b"/>
                      <a:r>
                        <a:rPr lang="fr-FR" sz="1400" b="0" i="0" u="none" strike="noStrike" dirty="0">
                          <a:solidFill>
                            <a:srgbClr val="000000"/>
                          </a:solidFill>
                          <a:effectLst/>
                          <a:latin typeface="Calibri" panose="020F0502020204030204" pitchFamily="34" charset="0"/>
                        </a:rPr>
                        <a:t>3</a:t>
                      </a:r>
                    </a:p>
                  </a:txBody>
                  <a:tcPr marL="9525" marR="9525" marT="9525" marB="0" anchor="b">
                    <a:lnL>
                      <a:noFill/>
                    </a:lnL>
                    <a:lnR>
                      <a:noFill/>
                    </a:lnR>
                    <a:lnT>
                      <a:noFill/>
                    </a:lnT>
                    <a:lnB>
                      <a:noFill/>
                    </a:lnB>
                  </a:tcPr>
                </a:tc>
                <a:tc>
                  <a:txBody>
                    <a:bodyPr/>
                    <a:lstStyle/>
                    <a:p>
                      <a:pPr algn="ctr" fontAlgn="b"/>
                      <a:r>
                        <a:rPr lang="fr-FR" sz="1400" b="0" i="0" u="none" strike="noStrike">
                          <a:solidFill>
                            <a:srgbClr val="000000"/>
                          </a:solidFill>
                          <a:effectLst/>
                          <a:latin typeface="Calibri" panose="020F0502020204030204" pitchFamily="34" charset="0"/>
                        </a:rPr>
                        <a:t>19,5</a:t>
                      </a:r>
                      <a:endParaRPr lang="fr-FR" sz="14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2119109283"/>
                  </a:ext>
                </a:extLst>
              </a:tr>
              <a:tr h="190500">
                <a:tc>
                  <a:txBody>
                    <a:bodyPr/>
                    <a:lstStyle/>
                    <a:p>
                      <a:pPr algn="ctr" fontAlgn="b"/>
                      <a:r>
                        <a:rPr lang="fr-FR" sz="1400" b="0" i="0" u="none" strike="noStrike" dirty="0">
                          <a:solidFill>
                            <a:srgbClr val="000000"/>
                          </a:solidFill>
                          <a:effectLst/>
                          <a:latin typeface="Calibri" panose="020F0502020204030204" pitchFamily="34" charset="0"/>
                        </a:rPr>
                        <a:t>4</a:t>
                      </a:r>
                    </a:p>
                  </a:txBody>
                  <a:tcPr marL="9525" marR="9525" marT="9525" marB="0" anchor="b">
                    <a:lnL>
                      <a:noFill/>
                    </a:lnL>
                    <a:lnR>
                      <a:noFill/>
                    </a:lnR>
                    <a:lnT>
                      <a:noFill/>
                    </a:lnT>
                    <a:lnB w="6350" cap="flat" cmpd="sng" algn="ctr">
                      <a:solidFill>
                        <a:srgbClr val="9BC2E6"/>
                      </a:solidFill>
                      <a:prstDash val="solid"/>
                      <a:round/>
                      <a:headEnd type="none" w="med" len="med"/>
                      <a:tailEnd type="none" w="med" len="med"/>
                    </a:lnB>
                  </a:tcPr>
                </a:tc>
                <a:tc>
                  <a:txBody>
                    <a:bodyPr/>
                    <a:lstStyle/>
                    <a:p>
                      <a:pPr algn="ctr" fontAlgn="b"/>
                      <a:r>
                        <a:rPr lang="fr-FR" sz="1400" b="0" i="0" u="none" strike="noStrike">
                          <a:solidFill>
                            <a:srgbClr val="000000"/>
                          </a:solidFill>
                          <a:effectLst/>
                          <a:latin typeface="Calibri" panose="020F0502020204030204" pitchFamily="34" charset="0"/>
                        </a:rPr>
                        <a:t>19,56</a:t>
                      </a:r>
                      <a:endParaRPr lang="fr-FR" sz="14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w="6350" cap="flat" cmpd="sng" algn="ctr">
                      <a:solidFill>
                        <a:srgbClr val="9BC2E6"/>
                      </a:solidFill>
                      <a:prstDash val="solid"/>
                      <a:round/>
                      <a:headEnd type="none" w="med" len="med"/>
                      <a:tailEnd type="none" w="med" len="med"/>
                    </a:lnB>
                  </a:tcPr>
                </a:tc>
                <a:extLst>
                  <a:ext uri="{0D108BD9-81ED-4DB2-BD59-A6C34878D82A}">
                    <a16:rowId xmlns:a16="http://schemas.microsoft.com/office/drawing/2014/main" val="3422267020"/>
                  </a:ext>
                </a:extLst>
              </a:tr>
              <a:tr h="190500">
                <a:tc>
                  <a:txBody>
                    <a:bodyPr/>
                    <a:lstStyle/>
                    <a:p>
                      <a:pPr algn="ctr" fontAlgn="b"/>
                      <a:r>
                        <a:rPr lang="fr-FR" sz="1400" b="1" i="0" u="none" strike="noStrike" dirty="0">
                          <a:solidFill>
                            <a:srgbClr val="000000"/>
                          </a:solidFill>
                          <a:effectLst/>
                          <a:latin typeface="Calibri" panose="020F0502020204030204" pitchFamily="34" charset="0"/>
                        </a:rPr>
                        <a:t>Ensemble des groupes</a:t>
                      </a:r>
                    </a:p>
                  </a:txBody>
                  <a:tcPr marL="9525" marR="9525" marT="9525" marB="0" anchor="b">
                    <a:lnL>
                      <a:noFill/>
                    </a:lnL>
                    <a:lnR>
                      <a:noFill/>
                    </a:lnR>
                    <a:lnT w="6350" cap="flat" cmpd="sng" algn="ctr">
                      <a:solidFill>
                        <a:srgbClr val="9BC2E6"/>
                      </a:solidFill>
                      <a:prstDash val="solid"/>
                      <a:round/>
                      <a:headEnd type="none" w="med" len="med"/>
                      <a:tailEnd type="none" w="med" len="med"/>
                    </a:lnT>
                    <a:lnB>
                      <a:noFill/>
                    </a:lnB>
                    <a:solidFill>
                      <a:srgbClr val="DDEBF7"/>
                    </a:solidFill>
                  </a:tcPr>
                </a:tc>
                <a:tc>
                  <a:txBody>
                    <a:bodyPr/>
                    <a:lstStyle/>
                    <a:p>
                      <a:pPr algn="ctr" fontAlgn="b"/>
                      <a:r>
                        <a:rPr lang="fr-FR" sz="1400" b="1" i="0" u="none" strike="noStrike">
                          <a:solidFill>
                            <a:srgbClr val="000000"/>
                          </a:solidFill>
                          <a:effectLst/>
                          <a:latin typeface="Calibri" panose="020F0502020204030204" pitchFamily="34" charset="0"/>
                        </a:rPr>
                        <a:t>19,01</a:t>
                      </a:r>
                      <a:endParaRPr lang="fr-FR" sz="1400" b="1" i="0" u="none" strike="noStrike" dirty="0">
                        <a:solidFill>
                          <a:srgbClr val="000000"/>
                        </a:solidFill>
                        <a:effectLst/>
                        <a:latin typeface="Calibri" panose="020F0502020204030204" pitchFamily="34" charset="0"/>
                      </a:endParaRPr>
                    </a:p>
                  </a:txBody>
                  <a:tcPr marL="9525" marR="9525" marT="9525" marB="0" anchor="b">
                    <a:lnL>
                      <a:noFill/>
                    </a:lnL>
                    <a:lnR>
                      <a:noFill/>
                    </a:lnR>
                    <a:lnT w="6350" cap="flat" cmpd="sng" algn="ctr">
                      <a:solidFill>
                        <a:srgbClr val="9BC2E6"/>
                      </a:solidFill>
                      <a:prstDash val="solid"/>
                      <a:round/>
                      <a:headEnd type="none" w="med" len="med"/>
                      <a:tailEnd type="none" w="med" len="med"/>
                    </a:lnT>
                    <a:lnB>
                      <a:noFill/>
                    </a:lnB>
                    <a:solidFill>
                      <a:srgbClr val="DDEBF7"/>
                    </a:solidFill>
                  </a:tcPr>
                </a:tc>
                <a:extLst>
                  <a:ext uri="{0D108BD9-81ED-4DB2-BD59-A6C34878D82A}">
                    <a16:rowId xmlns:a16="http://schemas.microsoft.com/office/drawing/2014/main" val="1513476293"/>
                  </a:ext>
                </a:extLst>
              </a:tr>
            </a:tbl>
          </a:graphicData>
        </a:graphic>
      </p:graphicFrame>
      <p:graphicFrame>
        <p:nvGraphicFramePr>
          <p:cNvPr id="9" name="Graphique 8"/>
          <p:cNvGraphicFramePr>
            <a:graphicFrameLocks/>
          </p:cNvGraphicFramePr>
          <p:nvPr>
            <p:extLst>
              <p:ext uri="{D42A27DB-BD31-4B8C-83A1-F6EECF244321}">
                <p14:modId xmlns:p14="http://schemas.microsoft.com/office/powerpoint/2010/main" val="3519248761"/>
              </p:ext>
            </p:extLst>
          </p:nvPr>
        </p:nvGraphicFramePr>
        <p:xfrm>
          <a:off x="6783776" y="1592731"/>
          <a:ext cx="4572000" cy="27432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5675468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4221" y="142643"/>
            <a:ext cx="12192000" cy="661306"/>
          </a:xfrm>
        </p:spPr>
        <p:txBody>
          <a:bodyPr>
            <a:normAutofit fontScale="90000"/>
          </a:bodyPr>
          <a:lstStyle/>
          <a:p>
            <a:pPr algn="ctr"/>
            <a:r>
              <a:rPr lang="fr-FR" dirty="0"/>
              <a:t>EEQ ACPA </a:t>
            </a:r>
            <a:r>
              <a:rPr lang="fr-FR"/>
              <a:t>prénatal 2024</a:t>
            </a:r>
            <a:endParaRPr lang="fr-FR" dirty="0"/>
          </a:p>
        </p:txBody>
      </p:sp>
      <p:sp>
        <p:nvSpPr>
          <p:cNvPr id="3" name="Espace réservé du contenu 2"/>
          <p:cNvSpPr>
            <a:spLocks noGrp="1"/>
          </p:cNvSpPr>
          <p:nvPr>
            <p:ph idx="1"/>
          </p:nvPr>
        </p:nvSpPr>
        <p:spPr>
          <a:xfrm>
            <a:off x="538843" y="1195448"/>
            <a:ext cx="6172200" cy="4180113"/>
          </a:xfrm>
        </p:spPr>
        <p:txBody>
          <a:bodyPr>
            <a:noAutofit/>
          </a:bodyPr>
          <a:lstStyle/>
          <a:p>
            <a:pPr marL="0" indent="0">
              <a:buFontTx/>
              <a:buNone/>
            </a:pPr>
            <a:r>
              <a:rPr lang="fr-FR" altLang="fr-FR" sz="1600" b="1"/>
              <a:t>Mme P… AC… (Prenom, Nom), née le 25/12/1989, est enceinte. Elle a bénéficié d’un dépistage combiné du 1</a:t>
            </a:r>
            <a:r>
              <a:rPr lang="fr-FR" altLang="fr-FR" sz="1600" b="1" baseline="30000"/>
              <a:t>er</a:t>
            </a:r>
            <a:r>
              <a:rPr lang="fr-FR" altLang="fr-FR" sz="1600" b="1"/>
              <a:t> trimestre qui ne l’a pas identifiée à risque de trisomie 21 fœtale (CN = 1mm / LCC = 47.4mm, MSM T1 = 1/10000 avec PAPP-A : 1.15MoM et HCG : 0.24MoM).</a:t>
            </a:r>
          </a:p>
          <a:p>
            <a:pPr marL="0" indent="0">
              <a:buFontTx/>
              <a:buNone/>
            </a:pPr>
            <a:r>
              <a:rPr lang="fr-FR" altLang="fr-FR" sz="1600" b="1"/>
              <a:t>A l’échographie du 2</a:t>
            </a:r>
            <a:r>
              <a:rPr lang="fr-FR" altLang="fr-FR" sz="1600" b="1" baseline="30000"/>
              <a:t>e</a:t>
            </a:r>
            <a:r>
              <a:rPr lang="fr-FR" altLang="fr-FR" sz="1600" b="1"/>
              <a:t> trimestre réalisée au terme de 22 SA + 1j est noté un RCIU harmonieux affectant toutes les biométries mesurées (3ep avec biométries abdominales &lt;1ep). Les dopplers maternels et fœtaux sont normaux et le liquide amniotique est en quantité normale. </a:t>
            </a:r>
          </a:p>
          <a:p>
            <a:pPr marL="0" indent="0">
              <a:buFontTx/>
              <a:buNone/>
            </a:pPr>
            <a:r>
              <a:rPr lang="fr-FR" altLang="fr-FR" sz="1600" b="1"/>
              <a:t>Le foetus est de sexe féminin.</a:t>
            </a:r>
          </a:p>
          <a:p>
            <a:pPr marL="0" indent="0">
              <a:buFontTx/>
              <a:buNone/>
            </a:pPr>
            <a:r>
              <a:rPr lang="fr-FR" altLang="fr-FR" sz="1600" b="1"/>
              <a:t>Une amniocentèse est réalisée à 22SA +5j après avis du CPDP</a:t>
            </a:r>
          </a:p>
          <a:p>
            <a:pPr marL="0" indent="0">
              <a:buFontTx/>
              <a:buNone/>
            </a:pPr>
            <a:r>
              <a:rPr lang="fr-FR" altLang="fr-FR" sz="1600" b="1"/>
              <a:t>L’ADN a été extrait après culture cellulaire sans recherche d’une éventuelle contamination maternelle</a:t>
            </a:r>
          </a:p>
        </p:txBody>
      </p:sp>
      <p:sp>
        <p:nvSpPr>
          <p:cNvPr id="4" name="Rectangle à coins arrondis 3"/>
          <p:cNvSpPr/>
          <p:nvPr/>
        </p:nvSpPr>
        <p:spPr>
          <a:xfrm>
            <a:off x="416380" y="1045028"/>
            <a:ext cx="6417127" cy="3895343"/>
          </a:xfrm>
          <a:prstGeom prst="roundRect">
            <a:avLst>
              <a:gd name="adj" fmla="val 5988"/>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à coins arrondis 4"/>
          <p:cNvSpPr/>
          <p:nvPr/>
        </p:nvSpPr>
        <p:spPr>
          <a:xfrm>
            <a:off x="416380" y="5146237"/>
            <a:ext cx="6335485" cy="1265468"/>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p:cNvSpPr txBox="1"/>
          <p:nvPr/>
        </p:nvSpPr>
        <p:spPr>
          <a:xfrm>
            <a:off x="481695" y="5260540"/>
            <a:ext cx="6270169" cy="1077218"/>
          </a:xfrm>
          <a:prstGeom prst="rect">
            <a:avLst/>
          </a:prstGeom>
          <a:noFill/>
        </p:spPr>
        <p:txBody>
          <a:bodyPr wrap="square" rtlCol="0">
            <a:spAutoFit/>
          </a:bodyPr>
          <a:lstStyle/>
          <a:p>
            <a:r>
              <a:rPr lang="fr-FR" sz="1600" b="1" dirty="0"/>
              <a:t>Devait être détectée : </a:t>
            </a:r>
          </a:p>
          <a:p>
            <a:r>
              <a:rPr lang="fr-FR" altLang="fr-FR" sz="1600" b="1"/>
              <a:t>Une délétion terminale hétérozygote de 16,5 Mb de l’extrémité de bras court de chromosome 4 emportant le locus responsable du syndrome de Wolf-Hirschhorn</a:t>
            </a:r>
          </a:p>
        </p:txBody>
      </p:sp>
      <p:sp>
        <p:nvSpPr>
          <p:cNvPr id="7" name="ZoneTexte 6"/>
          <p:cNvSpPr txBox="1"/>
          <p:nvPr/>
        </p:nvSpPr>
        <p:spPr>
          <a:xfrm>
            <a:off x="7049895" y="5615785"/>
            <a:ext cx="4517390" cy="830997"/>
          </a:xfrm>
          <a:prstGeom prst="rect">
            <a:avLst/>
          </a:prstGeom>
          <a:noFill/>
        </p:spPr>
        <p:txBody>
          <a:bodyPr wrap="none" rtlCol="0">
            <a:spAutoFit/>
          </a:bodyPr>
          <a:lstStyle/>
          <a:p>
            <a:r>
              <a:rPr lang="fr-FR" altLang="fr-FR" sz="1600"/>
              <a:t>      arr[GRCh37] 4p16.3p15.3(71,552_16,603,050)x1</a:t>
            </a:r>
          </a:p>
          <a:p>
            <a:endParaRPr lang="fr-FR" altLang="fr-FR" sz="1600"/>
          </a:p>
          <a:p>
            <a:r>
              <a:rPr lang="fr-FR" altLang="fr-FR" sz="1600"/>
              <a:t>ou arr[GRCh37] 4p16.3p15.3(71552_16603050)x1</a:t>
            </a:r>
          </a:p>
        </p:txBody>
      </p:sp>
      <p:cxnSp>
        <p:nvCxnSpPr>
          <p:cNvPr id="9" name="Connecteur droit 8"/>
          <p:cNvCxnSpPr/>
          <p:nvPr/>
        </p:nvCxnSpPr>
        <p:spPr>
          <a:xfrm>
            <a:off x="0" y="821136"/>
            <a:ext cx="12192000"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2050" name="Image 8" descr="2024-03-29 13_43_22-Agilent Genomic Workbench 7.0 - [ CGH ]_ Serie 727 avec realignement.gif"/>
          <p:cNvPicPr>
            <a:picLocks noChangeAspect="1" noChangeArrowheads="1"/>
          </p:cNvPicPr>
          <p:nvPr/>
        </p:nvPicPr>
        <p:blipFill rotWithShape="1">
          <a:blip r:embed="rId2">
            <a:extLst>
              <a:ext uri="{28A0092B-C50C-407E-A947-70E740481C1C}">
                <a14:useLocalDpi xmlns:a14="http://schemas.microsoft.com/office/drawing/2010/main" val="0"/>
              </a:ext>
            </a:extLst>
          </a:blip>
          <a:srcRect l="14866" r="71406"/>
          <a:stretch/>
        </p:blipFill>
        <p:spPr bwMode="auto">
          <a:xfrm>
            <a:off x="9094842" y="973640"/>
            <a:ext cx="1477908" cy="4642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293563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30676" y="159830"/>
            <a:ext cx="10515600" cy="661306"/>
          </a:xfrm>
        </p:spPr>
        <p:txBody>
          <a:bodyPr>
            <a:normAutofit fontScale="90000"/>
          </a:bodyPr>
          <a:lstStyle/>
          <a:p>
            <a:pPr algn="ctr"/>
            <a:r>
              <a:rPr lang="fr-FR" dirty="0"/>
              <a:t>EEQ ACPA </a:t>
            </a:r>
            <a:r>
              <a:rPr lang="fr-FR"/>
              <a:t>prénatal 2024</a:t>
            </a:r>
            <a:endParaRPr lang="fr-FR" dirty="0"/>
          </a:p>
        </p:txBody>
      </p:sp>
      <p:sp>
        <p:nvSpPr>
          <p:cNvPr id="3" name="Espace réservé du contenu 2"/>
          <p:cNvSpPr>
            <a:spLocks noGrp="1"/>
          </p:cNvSpPr>
          <p:nvPr>
            <p:ph idx="1"/>
          </p:nvPr>
        </p:nvSpPr>
        <p:spPr>
          <a:xfrm>
            <a:off x="657224" y="1253221"/>
            <a:ext cx="10793186" cy="3537976"/>
          </a:xfrm>
        </p:spPr>
        <p:txBody>
          <a:bodyPr>
            <a:normAutofit/>
          </a:bodyPr>
          <a:lstStyle/>
          <a:p>
            <a:pPr marL="0" indent="0" algn="just">
              <a:lnSpc>
                <a:spcPct val="114000"/>
              </a:lnSpc>
              <a:buNone/>
              <a:defRPr/>
            </a:pPr>
            <a:r>
              <a:rPr lang="fr-FR" altLang="fr-FR" sz="1600" b="1" u="sng" dirty="0"/>
              <a:t>Proposition </a:t>
            </a:r>
            <a:r>
              <a:rPr lang="fr-FR" altLang="fr-FR" sz="1600" b="1" u="sng"/>
              <a:t>de commentaire</a:t>
            </a:r>
          </a:p>
          <a:p>
            <a:pPr marL="0" indent="0" algn="just">
              <a:lnSpc>
                <a:spcPct val="114000"/>
              </a:lnSpc>
              <a:buNone/>
              <a:defRPr/>
            </a:pPr>
            <a:r>
              <a:rPr lang="fr-FR" altLang="fr-FR" sz="1600" b="1"/>
              <a:t>Présence d’une délétion terminale d’environ 16,5Mb de bras court d’un chromosome 4 (bandes 4p16.3 à p15.32), présente à l’état hétérozygote. Cette délétion emporte la région minimale critique associée au syndrome de Wolf-Hirschhorn (#MIM 194190) et notamment les gènes LETM1 et NSD2. </a:t>
            </a:r>
          </a:p>
          <a:p>
            <a:pPr marL="0" indent="0" algn="just">
              <a:buFontTx/>
              <a:buNone/>
            </a:pPr>
            <a:r>
              <a:rPr lang="fr-FR" altLang="fr-FR" sz="1600" b="1"/>
              <a:t>Ainsi, la CGH array a permis d'identifier une délétion terminale hétérozygote de 16,5 Mb en 4p16.3p15.32 pathogène compatible avec le phénotype fœtal.</a:t>
            </a:r>
          </a:p>
          <a:p>
            <a:pPr marL="0" indent="0" algn="just">
              <a:lnSpc>
                <a:spcPct val="150000"/>
              </a:lnSpc>
              <a:buFontTx/>
              <a:buNone/>
            </a:pPr>
            <a:r>
              <a:rPr lang="fr-FR" altLang="fr-FR" sz="1600" b="1"/>
              <a:t>Cette délétion doit être confirmée par technique de FISH. </a:t>
            </a:r>
          </a:p>
          <a:p>
            <a:pPr marL="0" indent="0" algn="just">
              <a:lnSpc>
                <a:spcPct val="150000"/>
              </a:lnSpc>
              <a:buFontTx/>
              <a:buNone/>
            </a:pPr>
            <a:r>
              <a:rPr lang="fr-FR" altLang="fr-FR" sz="1600" b="1"/>
              <a:t>Ce résultat doit être rendu au cours d'une consultation de conseil génétique. Celle ci permettra notamment de rechercher un remaniement chromosomique parental par technique de FISH et de proposer un conseil génétique adapté</a:t>
            </a:r>
            <a:endParaRPr lang="fr-FR" altLang="fr-FR" sz="1600" b="1" u="sng" dirty="0"/>
          </a:p>
        </p:txBody>
      </p:sp>
      <p:sp>
        <p:nvSpPr>
          <p:cNvPr id="6" name="Rectangle à coins arrondis 5"/>
          <p:cNvSpPr/>
          <p:nvPr/>
        </p:nvSpPr>
        <p:spPr>
          <a:xfrm>
            <a:off x="530677" y="1102182"/>
            <a:ext cx="11046280" cy="3689015"/>
          </a:xfrm>
          <a:prstGeom prst="roundRect">
            <a:avLst>
              <a:gd name="adj" fmla="val 6708"/>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ZoneTexte 1"/>
          <p:cNvSpPr txBox="1">
            <a:spLocks noChangeArrowheads="1"/>
          </p:cNvSpPr>
          <p:nvPr/>
        </p:nvSpPr>
        <p:spPr bwMode="auto">
          <a:xfrm>
            <a:off x="530676" y="4791198"/>
            <a:ext cx="10980967" cy="208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indent="0">
              <a:spcBef>
                <a:spcPct val="0"/>
              </a:spcBef>
              <a:buNone/>
            </a:pPr>
            <a:r>
              <a:rPr lang="fr-FR" altLang="fr-FR" sz="1600" b="1" u="sng" dirty="0">
                <a:latin typeface="+mn-lt"/>
              </a:rPr>
              <a:t>Eléments principaux de la grille de lecture</a:t>
            </a:r>
          </a:p>
          <a:p>
            <a:pPr>
              <a:spcBef>
                <a:spcPts val="1000"/>
              </a:spcBef>
            </a:pPr>
            <a:r>
              <a:rPr lang="fr-FR" altLang="fr-FR" sz="1600" b="1" dirty="0">
                <a:latin typeface="+mn-lt"/>
              </a:rPr>
              <a:t>Pénalisation s’il n’y a pas à la fois la mention de la classification des CNV (avec ou sans mention du N° de classe) et corrélation avec </a:t>
            </a:r>
            <a:r>
              <a:rPr lang="fr-FR" altLang="fr-FR" sz="1600" b="1">
                <a:latin typeface="+mn-lt"/>
              </a:rPr>
              <a:t>le phénotype</a:t>
            </a:r>
          </a:p>
          <a:p>
            <a:pPr>
              <a:spcBef>
                <a:spcPts val="1000"/>
              </a:spcBef>
            </a:pPr>
            <a:r>
              <a:rPr lang="fr-FR" altLang="fr-FR" sz="1600"/>
              <a:t>Pas de pénalisation si des gènes ne sont pas cités mais que le nom du syndrome ou le numéro Omim est précisé</a:t>
            </a:r>
            <a:endParaRPr lang="fr-FR" altLang="fr-FR" sz="1600" b="1" dirty="0">
              <a:latin typeface="+mn-lt"/>
            </a:endParaRPr>
          </a:p>
          <a:p>
            <a:pPr>
              <a:spcBef>
                <a:spcPts val="1000"/>
              </a:spcBef>
            </a:pPr>
            <a:r>
              <a:rPr lang="fr-FR" altLang="fr-FR" sz="1600" b="1" dirty="0">
                <a:latin typeface="+mn-lt"/>
              </a:rPr>
              <a:t>Pénalisation si la FISH n’apparaît pas comme technique de vérification nécessaire</a:t>
            </a:r>
          </a:p>
          <a:p>
            <a:pPr>
              <a:spcBef>
                <a:spcPts val="1000"/>
              </a:spcBef>
            </a:pPr>
            <a:r>
              <a:rPr lang="fr-FR" altLang="fr-FR" sz="1600" b="1" dirty="0">
                <a:latin typeface="+mn-lt"/>
              </a:rPr>
              <a:t>Pénalisation si pas de demande d’enquête familiale et de conseil génétique</a:t>
            </a:r>
          </a:p>
        </p:txBody>
      </p:sp>
      <p:cxnSp>
        <p:nvCxnSpPr>
          <p:cNvPr id="7" name="Connecteur droit 6"/>
          <p:cNvCxnSpPr/>
          <p:nvPr/>
        </p:nvCxnSpPr>
        <p:spPr>
          <a:xfrm>
            <a:off x="0" y="821136"/>
            <a:ext cx="12192000"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59066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30676" y="159830"/>
            <a:ext cx="10515600" cy="661306"/>
          </a:xfrm>
        </p:spPr>
        <p:txBody>
          <a:bodyPr>
            <a:normAutofit fontScale="90000"/>
          </a:bodyPr>
          <a:lstStyle/>
          <a:p>
            <a:pPr algn="ctr"/>
            <a:r>
              <a:rPr lang="fr-FR" dirty="0"/>
              <a:t>EEQ </a:t>
            </a:r>
            <a:r>
              <a:rPr lang="fr-FR"/>
              <a:t>ACPA prénatal 2024</a:t>
            </a:r>
            <a:endParaRPr lang="fr-FR" dirty="0"/>
          </a:p>
        </p:txBody>
      </p:sp>
      <p:sp>
        <p:nvSpPr>
          <p:cNvPr id="11" name="ZoneTexte 10"/>
          <p:cNvSpPr txBox="1"/>
          <p:nvPr/>
        </p:nvSpPr>
        <p:spPr>
          <a:xfrm>
            <a:off x="8695296" y="1113110"/>
            <a:ext cx="2193101" cy="369332"/>
          </a:xfrm>
          <a:prstGeom prst="rect">
            <a:avLst/>
          </a:prstGeom>
          <a:noFill/>
        </p:spPr>
        <p:txBody>
          <a:bodyPr wrap="none" rtlCol="0">
            <a:spAutoFit/>
          </a:bodyPr>
          <a:lstStyle/>
          <a:p>
            <a:r>
              <a:rPr lang="fr-FR" dirty="0"/>
              <a:t>Répartition des notes</a:t>
            </a:r>
          </a:p>
        </p:txBody>
      </p:sp>
      <p:sp>
        <p:nvSpPr>
          <p:cNvPr id="12" name="ZoneTexte 1"/>
          <p:cNvSpPr txBox="1">
            <a:spLocks noChangeArrowheads="1"/>
          </p:cNvSpPr>
          <p:nvPr/>
        </p:nvSpPr>
        <p:spPr bwMode="auto">
          <a:xfrm>
            <a:off x="164916" y="1472940"/>
            <a:ext cx="6449244" cy="5201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indent="0">
              <a:spcBef>
                <a:spcPct val="0"/>
              </a:spcBef>
              <a:buNone/>
            </a:pPr>
            <a:r>
              <a:rPr lang="fr-FR" altLang="fr-FR" sz="1600" b="1" dirty="0"/>
              <a:t>Commentaires : </a:t>
            </a:r>
          </a:p>
          <a:p>
            <a:r>
              <a:rPr lang="fr-FR" sz="1600" b="1" dirty="0"/>
              <a:t>1 résultat non conforme (Mention EEQ conforme / non conforme précisée les rapports de </a:t>
            </a:r>
            <a:r>
              <a:rPr lang="fr-FR" sz="1600" b="1"/>
              <a:t>synthèse)</a:t>
            </a:r>
          </a:p>
          <a:p>
            <a:pPr lvl="1"/>
            <a:r>
              <a:rPr lang="fr-FR" sz="1200" b="1"/>
              <a:t>Anomalie détectée en mosaïque dans la proportion d’environ 50% du LA</a:t>
            </a:r>
            <a:endParaRPr lang="fr-FR" sz="1200" dirty="0"/>
          </a:p>
          <a:p>
            <a:r>
              <a:rPr lang="fr-FR" sz="1600" b="1"/>
              <a:t>0 résultat critique</a:t>
            </a:r>
            <a:r>
              <a:rPr lang="fr-FR" sz="1600"/>
              <a:t> (</a:t>
            </a:r>
            <a:r>
              <a:rPr lang="fr-FR" sz="1600" b="1"/>
              <a:t>anomalie non identifiée)</a:t>
            </a:r>
          </a:p>
          <a:p>
            <a:r>
              <a:rPr lang="fr-FR" sz="1600" b="1"/>
              <a:t>3 erreurs mineures dans la formule</a:t>
            </a:r>
          </a:p>
          <a:p>
            <a:pPr lvl="1"/>
            <a:r>
              <a:rPr lang="fr-FR" sz="1200"/>
              <a:t>Présence d'un espace non requis entre la région chromosomique et la parenthèse.</a:t>
            </a:r>
          </a:p>
          <a:p>
            <a:pPr lvl="1"/>
            <a:r>
              <a:rPr lang="fr-FR" sz="1200"/>
              <a:t>Formule ne précisant pas le pourcentage de mosaïque, alors teneur évaluée par le laboratoire : …)x1~2 au lieu de x1[0,5]</a:t>
            </a:r>
          </a:p>
          <a:p>
            <a:pPr lvl="1"/>
            <a:r>
              <a:rPr lang="fr-FR" sz="1200"/>
              <a:t>Présence d’un tiret entre les bandes chromosomiques (4p16.3-p15.3 au lieu de 4p16.3p15.3)</a:t>
            </a:r>
          </a:p>
          <a:p>
            <a:r>
              <a:rPr lang="fr-FR" sz="1600" b="1"/>
              <a:t>4 descriptions incomplètes de l’anomalie</a:t>
            </a:r>
          </a:p>
          <a:p>
            <a:pPr lvl="1"/>
            <a:r>
              <a:rPr lang="fr-FR" sz="1200"/>
              <a:t>Caractère homogène et hétérozygote non précisé</a:t>
            </a:r>
          </a:p>
          <a:p>
            <a:pPr lvl="1"/>
            <a:r>
              <a:rPr lang="fr-FR" sz="1200"/>
              <a:t>Caractère interstitiel ou terminal non tranché</a:t>
            </a:r>
          </a:p>
          <a:p>
            <a:pPr lvl="1"/>
            <a:r>
              <a:rPr lang="fr-FR" sz="1200"/>
              <a:t>Formulation floue « mise en évidence d’une </a:t>
            </a:r>
            <a:r>
              <a:rPr lang="fr-FR" sz="1200" b="1" u="sng"/>
              <a:t>éventuelle</a:t>
            </a:r>
            <a:r>
              <a:rPr lang="fr-FR" sz="1200"/>
              <a:t> délétion terminale »</a:t>
            </a:r>
          </a:p>
          <a:p>
            <a:r>
              <a:rPr lang="fr-FR" sz="1600"/>
              <a:t>Méthode de confirmation</a:t>
            </a:r>
          </a:p>
          <a:p>
            <a:pPr lvl="1"/>
            <a:r>
              <a:rPr lang="fr-FR" sz="1200"/>
              <a:t>Caryotype seulement : 5 laboratoires</a:t>
            </a:r>
          </a:p>
          <a:p>
            <a:pPr lvl="1"/>
            <a:r>
              <a:rPr lang="fr-FR" sz="1200"/>
              <a:t>qPCR seulement : 1 laboratoire</a:t>
            </a:r>
            <a:endParaRPr lang="fr-FR" sz="1200" dirty="0"/>
          </a:p>
          <a:p>
            <a:r>
              <a:rPr lang="fr-FR" altLang="fr-FR" sz="1600" b="1">
                <a:solidFill>
                  <a:schemeClr val="accent2"/>
                </a:solidFill>
              </a:rPr>
              <a:t>droits </a:t>
            </a:r>
            <a:r>
              <a:rPr lang="fr-FR" altLang="fr-FR" sz="1600" b="1" dirty="0">
                <a:solidFill>
                  <a:schemeClr val="accent2"/>
                </a:solidFill>
              </a:rPr>
              <a:t>de </a:t>
            </a:r>
            <a:r>
              <a:rPr lang="fr-FR" altLang="fr-FR" sz="1600" b="1">
                <a:solidFill>
                  <a:schemeClr val="accent2"/>
                </a:solidFill>
              </a:rPr>
              <a:t>réponse à venir</a:t>
            </a:r>
            <a:endParaRPr lang="fr-FR" altLang="fr-FR" sz="1600" b="1" dirty="0">
              <a:solidFill>
                <a:schemeClr val="accent2"/>
              </a:solidFill>
            </a:endParaRPr>
          </a:p>
          <a:p>
            <a:pPr marL="0" indent="0">
              <a:buNone/>
            </a:pPr>
            <a:endParaRPr lang="fr-FR" sz="1600" b="1" dirty="0"/>
          </a:p>
        </p:txBody>
      </p:sp>
      <p:cxnSp>
        <p:nvCxnSpPr>
          <p:cNvPr id="7" name="Connecteur droit 6"/>
          <p:cNvCxnSpPr/>
          <p:nvPr/>
        </p:nvCxnSpPr>
        <p:spPr>
          <a:xfrm>
            <a:off x="0" y="821136"/>
            <a:ext cx="12192000"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graphicFrame>
        <p:nvGraphicFramePr>
          <p:cNvPr id="3" name="Tableau 2"/>
          <p:cNvGraphicFramePr>
            <a:graphicFrameLocks noGrp="1"/>
          </p:cNvGraphicFramePr>
          <p:nvPr>
            <p:extLst>
              <p:ext uri="{D42A27DB-BD31-4B8C-83A1-F6EECF244321}">
                <p14:modId xmlns:p14="http://schemas.microsoft.com/office/powerpoint/2010/main" val="3022001101"/>
              </p:ext>
            </p:extLst>
          </p:nvPr>
        </p:nvGraphicFramePr>
        <p:xfrm>
          <a:off x="7609767" y="4385604"/>
          <a:ext cx="3895344" cy="1520190"/>
        </p:xfrm>
        <a:graphic>
          <a:graphicData uri="http://schemas.openxmlformats.org/drawingml/2006/table">
            <a:tbl>
              <a:tblPr/>
              <a:tblGrid>
                <a:gridCol w="2133972">
                  <a:extLst>
                    <a:ext uri="{9D8B030D-6E8A-4147-A177-3AD203B41FA5}">
                      <a16:colId xmlns:a16="http://schemas.microsoft.com/office/drawing/2014/main" val="1453538707"/>
                    </a:ext>
                  </a:extLst>
                </a:gridCol>
                <a:gridCol w="1761372">
                  <a:extLst>
                    <a:ext uri="{9D8B030D-6E8A-4147-A177-3AD203B41FA5}">
                      <a16:colId xmlns:a16="http://schemas.microsoft.com/office/drawing/2014/main" val="3951238811"/>
                    </a:ext>
                  </a:extLst>
                </a:gridCol>
              </a:tblGrid>
              <a:tr h="190500">
                <a:tc>
                  <a:txBody>
                    <a:bodyPr/>
                    <a:lstStyle/>
                    <a:p>
                      <a:pPr algn="ctr" fontAlgn="b"/>
                      <a:r>
                        <a:rPr lang="fr-FR" sz="1600" b="1" i="0" u="none" strike="noStrike" dirty="0">
                          <a:solidFill>
                            <a:srgbClr val="000000"/>
                          </a:solidFill>
                          <a:effectLst/>
                          <a:latin typeface="Calibri" panose="020F0502020204030204" pitchFamily="34" charset="0"/>
                        </a:rPr>
                        <a:t>Groupe</a:t>
                      </a:r>
                    </a:p>
                  </a:txBody>
                  <a:tcPr marL="9525" marR="9525" marT="9525" marB="0" anchor="b">
                    <a:lnL>
                      <a:noFill/>
                    </a:lnL>
                    <a:lnR>
                      <a:noFill/>
                    </a:lnR>
                    <a:lnT>
                      <a:noFill/>
                    </a:lnT>
                    <a:lnB w="6350" cap="flat" cmpd="sng" algn="ctr">
                      <a:solidFill>
                        <a:srgbClr val="9BC2E6"/>
                      </a:solidFill>
                      <a:prstDash val="solid"/>
                      <a:round/>
                      <a:headEnd type="none" w="med" len="med"/>
                      <a:tailEnd type="none" w="med" len="med"/>
                    </a:lnB>
                    <a:solidFill>
                      <a:srgbClr val="DDEBF7"/>
                    </a:solidFill>
                  </a:tcPr>
                </a:tc>
                <a:tc>
                  <a:txBody>
                    <a:bodyPr/>
                    <a:lstStyle/>
                    <a:p>
                      <a:pPr algn="ctr" fontAlgn="b"/>
                      <a:r>
                        <a:rPr lang="fr-FR" sz="1600" b="1" i="0" u="none" strike="noStrike">
                          <a:solidFill>
                            <a:srgbClr val="000000"/>
                          </a:solidFill>
                          <a:effectLst/>
                          <a:latin typeface="Calibri" panose="020F0502020204030204" pitchFamily="34" charset="0"/>
                        </a:rPr>
                        <a:t>Moyenne</a:t>
                      </a:r>
                    </a:p>
                  </a:txBody>
                  <a:tcPr marL="9525" marR="9525" marT="9525" marB="0" anchor="b">
                    <a:lnL>
                      <a:noFill/>
                    </a:lnL>
                    <a:lnR>
                      <a:noFill/>
                    </a:lnR>
                    <a:lnT>
                      <a:noFill/>
                    </a:lnT>
                    <a:lnB w="6350" cap="flat" cmpd="sng" algn="ctr">
                      <a:solidFill>
                        <a:srgbClr val="9BC2E6"/>
                      </a:solidFill>
                      <a:prstDash val="solid"/>
                      <a:round/>
                      <a:headEnd type="none" w="med" len="med"/>
                      <a:tailEnd type="none" w="med" len="med"/>
                    </a:lnB>
                    <a:solidFill>
                      <a:srgbClr val="DDEBF7"/>
                    </a:solidFill>
                  </a:tcPr>
                </a:tc>
                <a:extLst>
                  <a:ext uri="{0D108BD9-81ED-4DB2-BD59-A6C34878D82A}">
                    <a16:rowId xmlns:a16="http://schemas.microsoft.com/office/drawing/2014/main" val="2293517391"/>
                  </a:ext>
                </a:extLst>
              </a:tr>
              <a:tr h="190500">
                <a:tc>
                  <a:txBody>
                    <a:bodyPr/>
                    <a:lstStyle/>
                    <a:p>
                      <a:pPr algn="ctr" fontAlgn="b"/>
                      <a:r>
                        <a:rPr lang="fr-FR" sz="1600" b="0" i="0" u="none" strike="noStrike">
                          <a:solidFill>
                            <a:srgbClr val="000000"/>
                          </a:solidFill>
                          <a:effectLst/>
                          <a:latin typeface="Calibri" panose="020F0502020204030204" pitchFamily="34" charset="0"/>
                        </a:rPr>
                        <a:t>1</a:t>
                      </a:r>
                    </a:p>
                  </a:txBody>
                  <a:tcPr marL="9525" marR="9525" marT="9525" marB="0" anchor="b">
                    <a:lnL>
                      <a:noFill/>
                    </a:lnL>
                    <a:lnR>
                      <a:noFill/>
                    </a:lnR>
                    <a:lnT w="6350" cap="flat" cmpd="sng" algn="ctr">
                      <a:solidFill>
                        <a:srgbClr val="9BC2E6"/>
                      </a:solidFill>
                      <a:prstDash val="solid"/>
                      <a:round/>
                      <a:headEnd type="none" w="med" len="med"/>
                      <a:tailEnd type="none" w="med" len="med"/>
                    </a:lnT>
                    <a:lnB>
                      <a:noFill/>
                    </a:lnB>
                  </a:tcPr>
                </a:tc>
                <a:tc>
                  <a:txBody>
                    <a:bodyPr/>
                    <a:lstStyle/>
                    <a:p>
                      <a:pPr algn="ctr" fontAlgn="b"/>
                      <a:r>
                        <a:rPr lang="fr-FR" sz="1600" b="0" i="0" u="none" strike="noStrike">
                          <a:solidFill>
                            <a:srgbClr val="000000"/>
                          </a:solidFill>
                          <a:effectLst/>
                          <a:latin typeface="Calibri" panose="020F0502020204030204" pitchFamily="34" charset="0"/>
                        </a:rPr>
                        <a:t>19,50</a:t>
                      </a:r>
                    </a:p>
                  </a:txBody>
                  <a:tcPr marL="9525" marR="9525" marT="9525" marB="0" anchor="b">
                    <a:lnL>
                      <a:noFill/>
                    </a:lnL>
                    <a:lnR>
                      <a:noFill/>
                    </a:lnR>
                    <a:lnT w="6350" cap="flat" cmpd="sng" algn="ctr">
                      <a:solidFill>
                        <a:srgbClr val="9BC2E6"/>
                      </a:solidFill>
                      <a:prstDash val="solid"/>
                      <a:round/>
                      <a:headEnd type="none" w="med" len="med"/>
                      <a:tailEnd type="none" w="med" len="med"/>
                    </a:lnT>
                    <a:lnB>
                      <a:noFill/>
                    </a:lnB>
                  </a:tcPr>
                </a:tc>
                <a:extLst>
                  <a:ext uri="{0D108BD9-81ED-4DB2-BD59-A6C34878D82A}">
                    <a16:rowId xmlns:a16="http://schemas.microsoft.com/office/drawing/2014/main" val="3020122457"/>
                  </a:ext>
                </a:extLst>
              </a:tr>
              <a:tr h="190500">
                <a:tc>
                  <a:txBody>
                    <a:bodyPr/>
                    <a:lstStyle/>
                    <a:p>
                      <a:pPr algn="ctr" fontAlgn="b"/>
                      <a:r>
                        <a:rPr lang="fr-FR" sz="1600" b="0" i="0" u="none" strike="noStrike">
                          <a:solidFill>
                            <a:srgbClr val="000000"/>
                          </a:solidFill>
                          <a:effectLst/>
                          <a:latin typeface="Calibri" panose="020F0502020204030204" pitchFamily="34" charset="0"/>
                        </a:rPr>
                        <a:t>2</a:t>
                      </a:r>
                    </a:p>
                  </a:txBody>
                  <a:tcPr marL="9525" marR="9525" marT="9525" marB="0" anchor="b">
                    <a:lnL>
                      <a:noFill/>
                    </a:lnL>
                    <a:lnR>
                      <a:noFill/>
                    </a:lnR>
                    <a:lnT>
                      <a:noFill/>
                    </a:lnT>
                    <a:lnB>
                      <a:noFill/>
                    </a:lnB>
                  </a:tcPr>
                </a:tc>
                <a:tc>
                  <a:txBody>
                    <a:bodyPr/>
                    <a:lstStyle/>
                    <a:p>
                      <a:pPr algn="ctr" fontAlgn="b"/>
                      <a:r>
                        <a:rPr lang="fr-FR" sz="1600" b="0" i="0" u="none" strike="noStrike">
                          <a:solidFill>
                            <a:srgbClr val="000000"/>
                          </a:solidFill>
                          <a:effectLst/>
                          <a:latin typeface="Calibri" panose="020F0502020204030204" pitchFamily="34" charset="0"/>
                        </a:rPr>
                        <a:t>19,72</a:t>
                      </a:r>
                    </a:p>
                  </a:txBody>
                  <a:tcPr marL="9525" marR="9525" marT="9525" marB="0" anchor="b">
                    <a:lnL>
                      <a:noFill/>
                    </a:lnL>
                    <a:lnR>
                      <a:noFill/>
                    </a:lnR>
                    <a:lnT>
                      <a:noFill/>
                    </a:lnT>
                    <a:lnB>
                      <a:noFill/>
                    </a:lnB>
                  </a:tcPr>
                </a:tc>
                <a:extLst>
                  <a:ext uri="{0D108BD9-81ED-4DB2-BD59-A6C34878D82A}">
                    <a16:rowId xmlns:a16="http://schemas.microsoft.com/office/drawing/2014/main" val="625526322"/>
                  </a:ext>
                </a:extLst>
              </a:tr>
              <a:tr h="190500">
                <a:tc>
                  <a:txBody>
                    <a:bodyPr/>
                    <a:lstStyle/>
                    <a:p>
                      <a:pPr algn="ctr" fontAlgn="b"/>
                      <a:r>
                        <a:rPr lang="fr-FR" sz="1600" b="0" i="0" u="none" strike="noStrike">
                          <a:solidFill>
                            <a:srgbClr val="000000"/>
                          </a:solidFill>
                          <a:effectLst/>
                          <a:latin typeface="Calibri" panose="020F0502020204030204" pitchFamily="34" charset="0"/>
                        </a:rPr>
                        <a:t>3</a:t>
                      </a:r>
                    </a:p>
                  </a:txBody>
                  <a:tcPr marL="9525" marR="9525" marT="9525" marB="0" anchor="b">
                    <a:lnL>
                      <a:noFill/>
                    </a:lnL>
                    <a:lnR>
                      <a:noFill/>
                    </a:lnR>
                    <a:lnT>
                      <a:noFill/>
                    </a:lnT>
                    <a:lnB>
                      <a:noFill/>
                    </a:lnB>
                  </a:tcPr>
                </a:tc>
                <a:tc>
                  <a:txBody>
                    <a:bodyPr/>
                    <a:lstStyle/>
                    <a:p>
                      <a:pPr algn="ctr" fontAlgn="b"/>
                      <a:r>
                        <a:rPr lang="fr-FR" sz="1600" b="0" i="0" u="none" strike="noStrike">
                          <a:solidFill>
                            <a:srgbClr val="000000"/>
                          </a:solidFill>
                          <a:effectLst/>
                          <a:latin typeface="Calibri" panose="020F0502020204030204" pitchFamily="34" charset="0"/>
                        </a:rPr>
                        <a:t>19,19</a:t>
                      </a:r>
                    </a:p>
                  </a:txBody>
                  <a:tcPr marL="9525" marR="9525" marT="9525" marB="0" anchor="b">
                    <a:lnL>
                      <a:noFill/>
                    </a:lnL>
                    <a:lnR>
                      <a:noFill/>
                    </a:lnR>
                    <a:lnT>
                      <a:noFill/>
                    </a:lnT>
                    <a:lnB>
                      <a:noFill/>
                    </a:lnB>
                  </a:tcPr>
                </a:tc>
                <a:extLst>
                  <a:ext uri="{0D108BD9-81ED-4DB2-BD59-A6C34878D82A}">
                    <a16:rowId xmlns:a16="http://schemas.microsoft.com/office/drawing/2014/main" val="782686660"/>
                  </a:ext>
                </a:extLst>
              </a:tr>
              <a:tr h="190500">
                <a:tc>
                  <a:txBody>
                    <a:bodyPr/>
                    <a:lstStyle/>
                    <a:p>
                      <a:pPr algn="ctr" fontAlgn="b"/>
                      <a:r>
                        <a:rPr lang="fr-FR" sz="1600" b="0" i="0" u="none" strike="noStrike">
                          <a:solidFill>
                            <a:srgbClr val="000000"/>
                          </a:solidFill>
                          <a:effectLst/>
                          <a:latin typeface="Calibri" panose="020F0502020204030204" pitchFamily="34" charset="0"/>
                        </a:rPr>
                        <a:t>4</a:t>
                      </a:r>
                    </a:p>
                  </a:txBody>
                  <a:tcPr marL="9525" marR="9525" marT="9525" marB="0" anchor="b">
                    <a:lnL>
                      <a:noFill/>
                    </a:lnL>
                    <a:lnR>
                      <a:noFill/>
                    </a:lnR>
                    <a:lnT>
                      <a:noFill/>
                    </a:lnT>
                    <a:lnB w="6350" cap="flat" cmpd="sng" algn="ctr">
                      <a:solidFill>
                        <a:srgbClr val="9BC2E6"/>
                      </a:solidFill>
                      <a:prstDash val="solid"/>
                      <a:round/>
                      <a:headEnd type="none" w="med" len="med"/>
                      <a:tailEnd type="none" w="med" len="med"/>
                    </a:lnB>
                  </a:tcPr>
                </a:tc>
                <a:tc>
                  <a:txBody>
                    <a:bodyPr/>
                    <a:lstStyle/>
                    <a:p>
                      <a:pPr algn="ctr" fontAlgn="b"/>
                      <a:r>
                        <a:rPr lang="fr-FR" sz="1600" b="0" i="0" u="none" strike="noStrike">
                          <a:solidFill>
                            <a:srgbClr val="000000"/>
                          </a:solidFill>
                          <a:effectLst/>
                          <a:latin typeface="Calibri" panose="020F0502020204030204" pitchFamily="34" charset="0"/>
                        </a:rPr>
                        <a:t>19,11</a:t>
                      </a:r>
                    </a:p>
                  </a:txBody>
                  <a:tcPr marL="9525" marR="9525" marT="9525" marB="0" anchor="b">
                    <a:lnL>
                      <a:noFill/>
                    </a:lnL>
                    <a:lnR>
                      <a:noFill/>
                    </a:lnR>
                    <a:lnT>
                      <a:noFill/>
                    </a:lnT>
                    <a:lnB w="6350" cap="flat" cmpd="sng" algn="ctr">
                      <a:solidFill>
                        <a:srgbClr val="9BC2E6"/>
                      </a:solidFill>
                      <a:prstDash val="solid"/>
                      <a:round/>
                      <a:headEnd type="none" w="med" len="med"/>
                      <a:tailEnd type="none" w="med" len="med"/>
                    </a:lnB>
                  </a:tcPr>
                </a:tc>
                <a:extLst>
                  <a:ext uri="{0D108BD9-81ED-4DB2-BD59-A6C34878D82A}">
                    <a16:rowId xmlns:a16="http://schemas.microsoft.com/office/drawing/2014/main" val="3134442363"/>
                  </a:ext>
                </a:extLst>
              </a:tr>
              <a:tr h="190500">
                <a:tc>
                  <a:txBody>
                    <a:bodyPr/>
                    <a:lstStyle/>
                    <a:p>
                      <a:pPr algn="ctr" fontAlgn="b"/>
                      <a:r>
                        <a:rPr lang="fr-FR" sz="1600" b="1" i="0" u="none" strike="noStrike">
                          <a:solidFill>
                            <a:srgbClr val="000000"/>
                          </a:solidFill>
                          <a:effectLst/>
                          <a:latin typeface="Calibri" panose="020F0502020204030204" pitchFamily="34" charset="0"/>
                        </a:rPr>
                        <a:t>Ensemble des groupes</a:t>
                      </a:r>
                    </a:p>
                  </a:txBody>
                  <a:tcPr marL="9525" marR="9525" marT="9525" marB="0" anchor="b">
                    <a:lnL>
                      <a:noFill/>
                    </a:lnL>
                    <a:lnR>
                      <a:noFill/>
                    </a:lnR>
                    <a:lnT w="6350" cap="flat" cmpd="sng" algn="ctr">
                      <a:solidFill>
                        <a:srgbClr val="9BC2E6"/>
                      </a:solidFill>
                      <a:prstDash val="solid"/>
                      <a:round/>
                      <a:headEnd type="none" w="med" len="med"/>
                      <a:tailEnd type="none" w="med" len="med"/>
                    </a:lnT>
                    <a:lnB>
                      <a:noFill/>
                    </a:lnB>
                    <a:solidFill>
                      <a:srgbClr val="DDEBF7"/>
                    </a:solidFill>
                  </a:tcPr>
                </a:tc>
                <a:tc>
                  <a:txBody>
                    <a:bodyPr/>
                    <a:lstStyle/>
                    <a:p>
                      <a:pPr algn="ctr" fontAlgn="b"/>
                      <a:r>
                        <a:rPr lang="fr-FR" sz="1600" b="1" i="0" u="none" strike="noStrike">
                          <a:solidFill>
                            <a:srgbClr val="000000"/>
                          </a:solidFill>
                          <a:effectLst/>
                          <a:latin typeface="Calibri" panose="020F0502020204030204" pitchFamily="34" charset="0"/>
                        </a:rPr>
                        <a:t>19,39</a:t>
                      </a:r>
                      <a:endParaRPr lang="fr-FR" sz="1600" b="1" i="0" u="none" strike="noStrike" dirty="0">
                        <a:solidFill>
                          <a:srgbClr val="000000"/>
                        </a:solidFill>
                        <a:effectLst/>
                        <a:latin typeface="Calibri" panose="020F0502020204030204" pitchFamily="34" charset="0"/>
                      </a:endParaRPr>
                    </a:p>
                  </a:txBody>
                  <a:tcPr marL="9525" marR="9525" marT="9525" marB="0" anchor="b">
                    <a:lnL>
                      <a:noFill/>
                    </a:lnL>
                    <a:lnR>
                      <a:noFill/>
                    </a:lnR>
                    <a:lnT w="6350" cap="flat" cmpd="sng" algn="ctr">
                      <a:solidFill>
                        <a:srgbClr val="9BC2E6"/>
                      </a:solidFill>
                      <a:prstDash val="solid"/>
                      <a:round/>
                      <a:headEnd type="none" w="med" len="med"/>
                      <a:tailEnd type="none" w="med" len="med"/>
                    </a:lnT>
                    <a:lnB>
                      <a:noFill/>
                    </a:lnB>
                    <a:solidFill>
                      <a:srgbClr val="DDEBF7"/>
                    </a:solidFill>
                  </a:tcPr>
                </a:tc>
                <a:extLst>
                  <a:ext uri="{0D108BD9-81ED-4DB2-BD59-A6C34878D82A}">
                    <a16:rowId xmlns:a16="http://schemas.microsoft.com/office/drawing/2014/main" val="1670614642"/>
                  </a:ext>
                </a:extLst>
              </a:tr>
            </a:tbl>
          </a:graphicData>
        </a:graphic>
      </p:graphicFrame>
      <p:pic>
        <p:nvPicPr>
          <p:cNvPr id="4" name="Image 3"/>
          <p:cNvPicPr>
            <a:picLocks noChangeAspect="1"/>
          </p:cNvPicPr>
          <p:nvPr/>
        </p:nvPicPr>
        <p:blipFill>
          <a:blip r:embed="rId2"/>
          <a:stretch>
            <a:fillRect/>
          </a:stretch>
        </p:blipFill>
        <p:spPr>
          <a:xfrm>
            <a:off x="6824078" y="1482442"/>
            <a:ext cx="5205180" cy="2355459"/>
          </a:xfrm>
          <a:prstGeom prst="rect">
            <a:avLst/>
          </a:prstGeom>
        </p:spPr>
      </p:pic>
    </p:spTree>
    <p:extLst>
      <p:ext uri="{BB962C8B-B14F-4D97-AF65-F5344CB8AC3E}">
        <p14:creationId xmlns:p14="http://schemas.microsoft.com/office/powerpoint/2010/main" val="29977812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a:extLst>
              <a:ext uri="{FF2B5EF4-FFF2-40B4-BE49-F238E27FC236}">
                <a16:creationId xmlns:a16="http://schemas.microsoft.com/office/drawing/2014/main" id="{F3F1D55B-D44A-1A44-9850-648FF1C93D19}"/>
              </a:ext>
            </a:extLst>
          </p:cNvPr>
          <p:cNvSpPr/>
          <p:nvPr/>
        </p:nvSpPr>
        <p:spPr>
          <a:xfrm>
            <a:off x="932202" y="269690"/>
            <a:ext cx="10364449" cy="2458387"/>
          </a:xfrm>
          <a:prstGeom prst="roundRect">
            <a:avLst/>
          </a:prstGeom>
          <a:solidFill>
            <a:schemeClr val="accent1">
              <a:alpha val="3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Espace réservé du contenu 2">
            <a:extLst>
              <a:ext uri="{FF2B5EF4-FFF2-40B4-BE49-F238E27FC236}">
                <a16:creationId xmlns:a16="http://schemas.microsoft.com/office/drawing/2014/main" id="{787C2571-A420-C149-985F-486D017E6DAD}"/>
              </a:ext>
            </a:extLst>
          </p:cNvPr>
          <p:cNvSpPr>
            <a:spLocks noGrp="1"/>
          </p:cNvSpPr>
          <p:nvPr>
            <p:ph idx="1"/>
          </p:nvPr>
        </p:nvSpPr>
        <p:spPr>
          <a:xfrm>
            <a:off x="781051" y="696910"/>
            <a:ext cx="10515600" cy="1603948"/>
          </a:xfrm>
        </p:spPr>
        <p:txBody>
          <a:bodyPr/>
          <a:lstStyle/>
          <a:p>
            <a:pPr marL="0" indent="0" algn="ctr">
              <a:buNone/>
            </a:pPr>
            <a:r>
              <a:rPr lang="fr-FR" dirty="0"/>
              <a:t>Un grand merci à tous les experts et superviseurs</a:t>
            </a:r>
          </a:p>
          <a:p>
            <a:pPr marL="0" indent="0" algn="ctr">
              <a:buNone/>
            </a:pPr>
            <a:endParaRPr lang="fr-FR" dirty="0"/>
          </a:p>
          <a:p>
            <a:pPr marL="0" indent="0" algn="ctr">
              <a:buNone/>
            </a:pPr>
            <a:r>
              <a:rPr lang="fr-FR" dirty="0"/>
              <a:t>Envoyez nous des propositions de cas pour le prochain EEQ !</a:t>
            </a:r>
          </a:p>
        </p:txBody>
      </p:sp>
      <p:sp>
        <p:nvSpPr>
          <p:cNvPr id="6" name="ZoneTexte 5"/>
          <p:cNvSpPr txBox="1"/>
          <p:nvPr/>
        </p:nvSpPr>
        <p:spPr>
          <a:xfrm>
            <a:off x="2689184" y="2858908"/>
            <a:ext cx="2279791" cy="3970318"/>
          </a:xfrm>
          <a:prstGeom prst="rect">
            <a:avLst/>
          </a:prstGeom>
          <a:noFill/>
        </p:spPr>
        <p:txBody>
          <a:bodyPr wrap="none" rtlCol="0">
            <a:spAutoFit/>
          </a:bodyPr>
          <a:lstStyle/>
          <a:p>
            <a:pPr algn="ctr"/>
            <a:r>
              <a:rPr lang="fr-FR" b="1" u="sng" dirty="0"/>
              <a:t>Experts</a:t>
            </a:r>
            <a:r>
              <a:rPr lang="fr-FR" b="1" dirty="0"/>
              <a:t> </a:t>
            </a:r>
          </a:p>
          <a:p>
            <a:pPr algn="ctr"/>
            <a:r>
              <a:rPr lang="fr-FR" b="1"/>
              <a:t>Aurélie </a:t>
            </a:r>
            <a:r>
              <a:rPr lang="fr-FR" b="1" dirty="0" err="1"/>
              <a:t>Coussement</a:t>
            </a:r>
            <a:endParaRPr lang="fr-FR" b="1" dirty="0"/>
          </a:p>
          <a:p>
            <a:pPr algn="ctr"/>
            <a:r>
              <a:rPr lang="fr-FR" b="1"/>
              <a:t>Morgane </a:t>
            </a:r>
            <a:r>
              <a:rPr lang="fr-FR" b="1" dirty="0" err="1"/>
              <a:t>Plutino</a:t>
            </a:r>
            <a:endParaRPr lang="fr-FR" b="1" dirty="0"/>
          </a:p>
          <a:p>
            <a:pPr algn="ctr"/>
            <a:r>
              <a:rPr lang="fr-FR" b="1"/>
              <a:t>Véronique Satre</a:t>
            </a:r>
          </a:p>
          <a:p>
            <a:pPr algn="ctr"/>
            <a:r>
              <a:rPr lang="fr-FR" b="1"/>
              <a:t>Chantal Missirian</a:t>
            </a:r>
          </a:p>
          <a:p>
            <a:pPr algn="ctr"/>
            <a:r>
              <a:rPr lang="fr-FR" b="1"/>
              <a:t>Lucie Tosca</a:t>
            </a:r>
          </a:p>
          <a:p>
            <a:pPr algn="ctr"/>
            <a:r>
              <a:rPr lang="fr-FR" b="1"/>
              <a:t>Céline Richard Pebrel</a:t>
            </a:r>
          </a:p>
          <a:p>
            <a:pPr algn="ctr"/>
            <a:r>
              <a:rPr lang="fr-FR" b="1"/>
              <a:t>Marlene Gallet</a:t>
            </a:r>
          </a:p>
          <a:p>
            <a:pPr algn="ctr"/>
            <a:r>
              <a:rPr lang="fr-FR" b="1"/>
              <a:t>Pascal Chambon</a:t>
            </a:r>
          </a:p>
          <a:p>
            <a:pPr algn="ctr"/>
            <a:r>
              <a:rPr lang="fr-FR" b="1">
                <a:solidFill>
                  <a:schemeClr val="accent1">
                    <a:lumMod val="75000"/>
                  </a:schemeClr>
                </a:solidFill>
              </a:rPr>
              <a:t>Valentine Marquet</a:t>
            </a:r>
          </a:p>
          <a:p>
            <a:pPr algn="ctr"/>
            <a:r>
              <a:rPr lang="fr-FR" b="1">
                <a:solidFill>
                  <a:schemeClr val="accent1">
                    <a:lumMod val="75000"/>
                  </a:schemeClr>
                </a:solidFill>
              </a:rPr>
              <a:t>Valérie Kouby</a:t>
            </a:r>
          </a:p>
          <a:p>
            <a:pPr algn="ctr"/>
            <a:r>
              <a:rPr lang="fr-FR" b="1">
                <a:solidFill>
                  <a:schemeClr val="accent1">
                    <a:lumMod val="75000"/>
                  </a:schemeClr>
                </a:solidFill>
              </a:rPr>
              <a:t>Anne Suchet Dechaud</a:t>
            </a:r>
          </a:p>
          <a:p>
            <a:pPr algn="ctr"/>
            <a:r>
              <a:rPr lang="fr-FR" b="1">
                <a:solidFill>
                  <a:schemeClr val="accent1">
                    <a:lumMod val="75000"/>
                  </a:schemeClr>
                </a:solidFill>
              </a:rPr>
              <a:t>Caroline Schenk</a:t>
            </a:r>
          </a:p>
          <a:p>
            <a:pPr algn="ctr"/>
            <a:endParaRPr lang="fr-FR" b="1" dirty="0"/>
          </a:p>
        </p:txBody>
      </p:sp>
      <p:sp>
        <p:nvSpPr>
          <p:cNvPr id="7" name="ZoneTexte 6"/>
          <p:cNvSpPr txBox="1"/>
          <p:nvPr/>
        </p:nvSpPr>
        <p:spPr>
          <a:xfrm>
            <a:off x="6526586" y="2858908"/>
            <a:ext cx="2125838" cy="1754326"/>
          </a:xfrm>
          <a:prstGeom prst="rect">
            <a:avLst/>
          </a:prstGeom>
          <a:noFill/>
        </p:spPr>
        <p:txBody>
          <a:bodyPr wrap="none" rtlCol="0">
            <a:spAutoFit/>
          </a:bodyPr>
          <a:lstStyle/>
          <a:p>
            <a:pPr algn="ctr"/>
            <a:r>
              <a:rPr lang="fr-FR" b="1" u="sng" dirty="0"/>
              <a:t>Superviseurs</a:t>
            </a:r>
            <a:r>
              <a:rPr lang="fr-FR" b="1" dirty="0"/>
              <a:t> </a:t>
            </a:r>
          </a:p>
          <a:p>
            <a:pPr algn="ctr"/>
            <a:r>
              <a:rPr lang="fr-FR" b="1" dirty="0"/>
              <a:t>Jean Michel Dupont</a:t>
            </a:r>
          </a:p>
          <a:p>
            <a:pPr algn="ctr"/>
            <a:r>
              <a:rPr lang="fr-FR" b="1" dirty="0"/>
              <a:t>Martine Doco </a:t>
            </a:r>
            <a:r>
              <a:rPr lang="fr-FR" b="1" dirty="0" err="1"/>
              <a:t>Fenzy</a:t>
            </a:r>
            <a:endParaRPr lang="fr-FR" b="1" dirty="0"/>
          </a:p>
          <a:p>
            <a:pPr algn="ctr"/>
            <a:r>
              <a:rPr lang="fr-FR" b="1"/>
              <a:t>Erika Launay</a:t>
            </a:r>
          </a:p>
          <a:p>
            <a:pPr algn="ctr"/>
            <a:r>
              <a:rPr lang="fr-FR" b="1"/>
              <a:t>Guillaume Jedraszak</a:t>
            </a:r>
            <a:endParaRPr lang="fr-FR" b="1" dirty="0"/>
          </a:p>
          <a:p>
            <a:pPr algn="ctr"/>
            <a:endParaRPr lang="fr-FR" b="1" dirty="0"/>
          </a:p>
        </p:txBody>
      </p:sp>
    </p:spTree>
    <p:extLst>
      <p:ext uri="{BB962C8B-B14F-4D97-AF65-F5344CB8AC3E}">
        <p14:creationId xmlns:p14="http://schemas.microsoft.com/office/powerpoint/2010/main" val="2743479522"/>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998</TotalTime>
  <Words>1371</Words>
  <Application>Microsoft Macintosh PowerPoint</Application>
  <PresentationFormat>Grand écran</PresentationFormat>
  <Paragraphs>168</Paragraphs>
  <Slides>9</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9</vt:i4>
      </vt:variant>
    </vt:vector>
  </HeadingPairs>
  <TitlesOfParts>
    <vt:vector size="13" baseType="lpstr">
      <vt:lpstr>Arial</vt:lpstr>
      <vt:lpstr>Calibri</vt:lpstr>
      <vt:lpstr>Calibri Light</vt:lpstr>
      <vt:lpstr>Thème Office</vt:lpstr>
      <vt:lpstr>Synthèse des EEQ ACPA 2024</vt:lpstr>
      <vt:lpstr>Et aux laboratoires participants</vt:lpstr>
      <vt:lpstr>EEQ ACPA postnatal 2024</vt:lpstr>
      <vt:lpstr>EEQ ACPA postnatal 2024</vt:lpstr>
      <vt:lpstr>EEQ ACPA postnatal 2024</vt:lpstr>
      <vt:lpstr>EEQ ACPA prénatal 2024</vt:lpstr>
      <vt:lpstr>EEQ ACPA prénatal 2024</vt:lpstr>
      <vt:lpstr>EEQ ACPA prénatal 2024</vt:lpstr>
      <vt:lpstr>Présentation PowerPoint</vt:lpstr>
    </vt:vector>
  </TitlesOfParts>
  <Company>CHU de Rouen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Synthèse des EEQ ACPA</dc:title>
  <dc:creator>CHAMBON, Pascal</dc:creator>
  <cp:lastModifiedBy>Jean-Michel DUPONT</cp:lastModifiedBy>
  <cp:revision>77</cp:revision>
  <dcterms:created xsi:type="dcterms:W3CDTF">2022-11-25T08:48:12Z</dcterms:created>
  <dcterms:modified xsi:type="dcterms:W3CDTF">2025-07-08T05:57:34Z</dcterms:modified>
</cp:coreProperties>
</file>